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73"/>
  </p:notesMasterIdLst>
  <p:sldIdLst>
    <p:sldId id="257" r:id="rId5"/>
    <p:sldId id="261" r:id="rId6"/>
    <p:sldId id="272" r:id="rId7"/>
    <p:sldId id="267" r:id="rId8"/>
    <p:sldId id="268" r:id="rId9"/>
    <p:sldId id="284" r:id="rId10"/>
    <p:sldId id="283" r:id="rId11"/>
    <p:sldId id="274" r:id="rId12"/>
    <p:sldId id="275" r:id="rId13"/>
    <p:sldId id="287" r:id="rId14"/>
    <p:sldId id="279" r:id="rId15"/>
    <p:sldId id="281" r:id="rId16"/>
    <p:sldId id="285" r:id="rId17"/>
    <p:sldId id="286" r:id="rId18"/>
    <p:sldId id="305" r:id="rId19"/>
    <p:sldId id="289" r:id="rId20"/>
    <p:sldId id="290" r:id="rId21"/>
    <p:sldId id="291" r:id="rId22"/>
    <p:sldId id="295" r:id="rId23"/>
    <p:sldId id="294" r:id="rId24"/>
    <p:sldId id="296" r:id="rId25"/>
    <p:sldId id="293" r:id="rId26"/>
    <p:sldId id="297" r:id="rId27"/>
    <p:sldId id="292" r:id="rId28"/>
    <p:sldId id="298" r:id="rId29"/>
    <p:sldId id="299" r:id="rId30"/>
    <p:sldId id="302" r:id="rId31"/>
    <p:sldId id="256" r:id="rId32"/>
    <p:sldId id="306" r:id="rId33"/>
    <p:sldId id="258" r:id="rId34"/>
    <p:sldId id="259" r:id="rId35"/>
    <p:sldId id="260" r:id="rId36"/>
    <p:sldId id="307" r:id="rId37"/>
    <p:sldId id="262" r:id="rId38"/>
    <p:sldId id="264" r:id="rId39"/>
    <p:sldId id="265" r:id="rId40"/>
    <p:sldId id="266" r:id="rId41"/>
    <p:sldId id="308" r:id="rId42"/>
    <p:sldId id="309" r:id="rId43"/>
    <p:sldId id="269" r:id="rId44"/>
    <p:sldId id="270" r:id="rId45"/>
    <p:sldId id="271" r:id="rId46"/>
    <p:sldId id="310" r:id="rId47"/>
    <p:sldId id="273" r:id="rId48"/>
    <p:sldId id="311" r:id="rId49"/>
    <p:sldId id="301" r:id="rId50"/>
    <p:sldId id="312" r:id="rId51"/>
    <p:sldId id="304" r:id="rId52"/>
    <p:sldId id="313" r:id="rId53"/>
    <p:sldId id="300" r:id="rId54"/>
    <p:sldId id="320" r:id="rId55"/>
    <p:sldId id="322" r:id="rId56"/>
    <p:sldId id="323" r:id="rId57"/>
    <p:sldId id="329" r:id="rId58"/>
    <p:sldId id="330" r:id="rId59"/>
    <p:sldId id="324" r:id="rId60"/>
    <p:sldId id="319" r:id="rId61"/>
    <p:sldId id="331" r:id="rId62"/>
    <p:sldId id="332" r:id="rId63"/>
    <p:sldId id="333" r:id="rId64"/>
    <p:sldId id="317" r:id="rId65"/>
    <p:sldId id="334" r:id="rId66"/>
    <p:sldId id="335" r:id="rId67"/>
    <p:sldId id="336" r:id="rId68"/>
    <p:sldId id="337" r:id="rId69"/>
    <p:sldId id="338" r:id="rId70"/>
    <p:sldId id="339" r:id="rId71"/>
    <p:sldId id="340" r:id="rId72"/>
    <p:sldId id="341" r:id="rId73"/>
    <p:sldId id="342" r:id="rId74"/>
    <p:sldId id="343" r:id="rId75"/>
    <p:sldId id="344" r:id="rId76"/>
    <p:sldId id="328" r:id="rId77"/>
    <p:sldId id="325" r:id="rId78"/>
    <p:sldId id="326" r:id="rId79"/>
    <p:sldId id="345" r:id="rId80"/>
    <p:sldId id="346" r:id="rId81"/>
    <p:sldId id="347" r:id="rId82"/>
    <p:sldId id="348" r:id="rId83"/>
    <p:sldId id="349" r:id="rId84"/>
    <p:sldId id="350" r:id="rId85"/>
    <p:sldId id="351" r:id="rId86"/>
    <p:sldId id="352" r:id="rId87"/>
    <p:sldId id="327" r:id="rId88"/>
    <p:sldId id="353" r:id="rId89"/>
    <p:sldId id="354" r:id="rId90"/>
    <p:sldId id="355" r:id="rId91"/>
    <p:sldId id="356"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 id="378" r:id="rId114"/>
    <p:sldId id="379" r:id="rId115"/>
    <p:sldId id="380" r:id="rId116"/>
    <p:sldId id="381" r:id="rId117"/>
    <p:sldId id="382" r:id="rId118"/>
    <p:sldId id="383" r:id="rId119"/>
    <p:sldId id="384" r:id="rId120"/>
    <p:sldId id="385" r:id="rId121"/>
    <p:sldId id="386" r:id="rId122"/>
    <p:sldId id="387" r:id="rId123"/>
    <p:sldId id="388" r:id="rId124"/>
    <p:sldId id="389" r:id="rId125"/>
    <p:sldId id="390" r:id="rId126"/>
    <p:sldId id="391" r:id="rId127"/>
    <p:sldId id="392" r:id="rId128"/>
    <p:sldId id="393" r:id="rId129"/>
    <p:sldId id="394" r:id="rId130"/>
    <p:sldId id="318" r:id="rId131"/>
    <p:sldId id="395" r:id="rId132"/>
    <p:sldId id="396" r:id="rId133"/>
    <p:sldId id="397" r:id="rId134"/>
    <p:sldId id="398" r:id="rId135"/>
    <p:sldId id="399" r:id="rId136"/>
    <p:sldId id="400" r:id="rId137"/>
    <p:sldId id="401" r:id="rId138"/>
    <p:sldId id="402" r:id="rId139"/>
    <p:sldId id="403" r:id="rId140"/>
    <p:sldId id="404" r:id="rId141"/>
    <p:sldId id="405" r:id="rId142"/>
    <p:sldId id="406" r:id="rId143"/>
    <p:sldId id="407" r:id="rId144"/>
    <p:sldId id="408" r:id="rId145"/>
    <p:sldId id="409" r:id="rId146"/>
    <p:sldId id="410" r:id="rId147"/>
    <p:sldId id="411" r:id="rId148"/>
    <p:sldId id="412" r:id="rId149"/>
    <p:sldId id="413" r:id="rId150"/>
    <p:sldId id="414" r:id="rId151"/>
    <p:sldId id="415" r:id="rId152"/>
    <p:sldId id="416" r:id="rId153"/>
    <p:sldId id="417" r:id="rId154"/>
    <p:sldId id="418" r:id="rId155"/>
    <p:sldId id="419" r:id="rId156"/>
    <p:sldId id="420" r:id="rId157"/>
    <p:sldId id="421" r:id="rId158"/>
    <p:sldId id="303" r:id="rId159"/>
    <p:sldId id="422" r:id="rId160"/>
    <p:sldId id="423" r:id="rId161"/>
    <p:sldId id="424" r:id="rId162"/>
    <p:sldId id="425" r:id="rId163"/>
    <p:sldId id="315" r:id="rId164"/>
    <p:sldId id="426" r:id="rId165"/>
    <p:sldId id="316" r:id="rId166"/>
    <p:sldId id="427" r:id="rId167"/>
    <p:sldId id="428" r:id="rId168"/>
    <p:sldId id="429" r:id="rId169"/>
    <p:sldId id="430" r:id="rId170"/>
    <p:sldId id="431" r:id="rId171"/>
    <p:sldId id="288" r:id="rId1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initials="P" lastIdx="1" clrIdx="0">
    <p:extLst>
      <p:ext uri="{19B8F6BF-5375-455C-9EA6-DF929625EA0E}">
        <p15:presenceInfo xmlns:p15="http://schemas.microsoft.com/office/powerpoint/2012/main" userId="98099dc0b04b8d0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73"/>
    <a:srgbClr val="81A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415" autoAdjust="0"/>
  </p:normalViewPr>
  <p:slideViewPr>
    <p:cSldViewPr snapToGrid="0">
      <p:cViewPr varScale="1">
        <p:scale>
          <a:sx n="77" d="100"/>
          <a:sy n="77" d="100"/>
        </p:scale>
        <p:origin x="912" y="67"/>
      </p:cViewPr>
      <p:guideLst/>
    </p:cSldViewPr>
  </p:slideViewPr>
  <p:notesTextViewPr>
    <p:cViewPr>
      <p:scale>
        <a:sx n="3" d="2"/>
        <a:sy n="3" d="2"/>
      </p:scale>
      <p:origin x="0" y="0"/>
    </p:cViewPr>
  </p:notesTextViewPr>
  <p:sorterViewPr>
    <p:cViewPr>
      <p:scale>
        <a:sx n="100" d="100"/>
        <a:sy n="100" d="100"/>
      </p:scale>
      <p:origin x="0" y="-3149"/>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theme" Target="theme/theme1.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commentAuthors" Target="commen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presProps" Target="pres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viewProps" Target="view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ara%20Daniotti\Downloads\statistics%20follower%20LinkedIn%2013.01.2023.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ara%20Daniotti\Downloads\statistics%20follower%20LinkedIn%2013.01.2023.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ara%20Daniotti\Downloads\statistics%20follower%20LinkedIn%2013.01.2023.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ara%20Daniotti\Downloads\statistics%20follower%20LinkedIn%2013.01.2023.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ara%20Daniotti\Downloads\statistics%20follower%20LinkedIn%2013.01.2023.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GB"/>
              <a:t>Job area</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ES"/>
        </a:p>
      </c:txPr>
    </c:title>
    <c:autoTitleDeleted val="0"/>
    <c:plotArea>
      <c:layout/>
      <c:pieChart>
        <c:varyColors val="1"/>
        <c:ser>
          <c:idx val="0"/>
          <c:order val="0"/>
          <c:dPt>
            <c:idx val="0"/>
            <c:bubble3D val="0"/>
            <c:spPr>
              <a:solidFill>
                <a:schemeClr val="tx2">
                  <a:lumMod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169-4861-B89A-A9EF1B4A01B0}"/>
              </c:ext>
            </c:extLst>
          </c:dPt>
          <c:dPt>
            <c:idx val="1"/>
            <c:bubble3D val="0"/>
            <c:spPr>
              <a:solidFill>
                <a:schemeClr val="accent1">
                  <a:lumMod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169-4861-B89A-A9EF1B4A01B0}"/>
              </c:ext>
            </c:extLst>
          </c:dPt>
          <c:dPt>
            <c:idx val="2"/>
            <c:bubble3D val="0"/>
            <c:spPr>
              <a:solidFill>
                <a:schemeClr val="accent4">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169-4861-B89A-A9EF1B4A01B0}"/>
              </c:ext>
            </c:extLst>
          </c:dPt>
          <c:dPt>
            <c:idx val="3"/>
            <c:bubble3D val="0"/>
            <c:spPr>
              <a:solidFill>
                <a:schemeClr val="accent5">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169-4861-B89A-A9EF1B4A01B0}"/>
              </c:ext>
            </c:extLst>
          </c:dPt>
          <c:dPt>
            <c:idx val="4"/>
            <c:bubble3D val="0"/>
            <c:spPr>
              <a:solidFill>
                <a:schemeClr val="accent5">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169-4861-B89A-A9EF1B4A01B0}"/>
              </c:ext>
            </c:extLst>
          </c:dPt>
          <c:dPt>
            <c:idx val="5"/>
            <c:bubble3D val="0"/>
            <c:spPr>
              <a:solidFill>
                <a:schemeClr val="accent6">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3169-4861-B89A-A9EF1B4A01B0}"/>
              </c:ext>
            </c:extLst>
          </c:dPt>
          <c:dPt>
            <c:idx val="6"/>
            <c:bubble3D val="0"/>
            <c:spPr>
              <a:solidFill>
                <a:schemeClr val="accent6">
                  <a:lumMod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3169-4861-B89A-A9EF1B4A01B0}"/>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3169-4861-B89A-A9EF1B4A01B0}"/>
              </c:ext>
            </c:extLst>
          </c:dPt>
          <c:dLbls>
            <c:dLbl>
              <c:idx val="3"/>
              <c:delete val="1"/>
              <c:extLst>
                <c:ext xmlns:c15="http://schemas.microsoft.com/office/drawing/2012/chart" uri="{CE6537A1-D6FC-4f65-9D91-7224C49458BB}"/>
                <c:ext xmlns:c16="http://schemas.microsoft.com/office/drawing/2014/chart" uri="{C3380CC4-5D6E-409C-BE32-E72D297353CC}">
                  <c16:uniqueId val="{00000007-3169-4861-B89A-A9EF1B4A01B0}"/>
                </c:ext>
              </c:extLst>
            </c:dLbl>
            <c:dLbl>
              <c:idx val="4"/>
              <c:delete val="1"/>
              <c:extLst>
                <c:ext xmlns:c15="http://schemas.microsoft.com/office/drawing/2012/chart" uri="{CE6537A1-D6FC-4f65-9D91-7224C49458BB}"/>
                <c:ext xmlns:c16="http://schemas.microsoft.com/office/drawing/2014/chart" uri="{C3380CC4-5D6E-409C-BE32-E72D297353CC}">
                  <c16:uniqueId val="{00000009-3169-4861-B89A-A9EF1B4A01B0}"/>
                </c:ext>
              </c:extLst>
            </c:dLbl>
            <c:dLbl>
              <c:idx val="5"/>
              <c:delete val="1"/>
              <c:extLst>
                <c:ext xmlns:c15="http://schemas.microsoft.com/office/drawing/2012/chart" uri="{CE6537A1-D6FC-4f65-9D91-7224C49458BB}"/>
                <c:ext xmlns:c16="http://schemas.microsoft.com/office/drawing/2014/chart" uri="{C3380CC4-5D6E-409C-BE32-E72D297353CC}">
                  <c16:uniqueId val="{0000000B-3169-4861-B89A-A9EF1B4A01B0}"/>
                </c:ext>
              </c:extLst>
            </c:dLbl>
            <c:dLbl>
              <c:idx val="6"/>
              <c:delete val="1"/>
              <c:extLst>
                <c:ext xmlns:c15="http://schemas.microsoft.com/office/drawing/2012/chart" uri="{CE6537A1-D6FC-4f65-9D91-7224C49458BB}"/>
                <c:ext xmlns:c16="http://schemas.microsoft.com/office/drawing/2014/chart" uri="{C3380CC4-5D6E-409C-BE32-E72D297353CC}">
                  <c16:uniqueId val="{0000000D-3169-4861-B89A-A9EF1B4A01B0}"/>
                </c:ext>
              </c:extLst>
            </c:dLbl>
            <c:dLbl>
              <c:idx val="7"/>
              <c:delete val="1"/>
              <c:extLst>
                <c:ext xmlns:c15="http://schemas.microsoft.com/office/drawing/2012/chart" uri="{CE6537A1-D6FC-4f65-9D91-7224C49458BB}"/>
                <c:ext xmlns:c16="http://schemas.microsoft.com/office/drawing/2014/chart" uri="{C3380CC4-5D6E-409C-BE32-E72D297353CC}">
                  <c16:uniqueId val="{0000000F-3169-4861-B89A-A9EF1B4A01B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'Funzione lavorativa'!$A$2:$A$9</c:f>
              <c:strCache>
                <c:ptCount val="8"/>
                <c:pt idx="0">
                  <c:v>Research</c:v>
                </c:pt>
                <c:pt idx="1">
                  <c:v>Education</c:v>
                </c:pt>
                <c:pt idx="2">
                  <c:v>Business Development</c:v>
                </c:pt>
                <c:pt idx="3">
                  <c:v>Program and Project Management</c:v>
                </c:pt>
                <c:pt idx="4">
                  <c:v>Operational</c:v>
                </c:pt>
                <c:pt idx="5">
                  <c:v>Selling</c:v>
                </c:pt>
                <c:pt idx="6">
                  <c:v>Informatics</c:v>
                </c:pt>
                <c:pt idx="7">
                  <c:v>Other</c:v>
                </c:pt>
              </c:strCache>
            </c:strRef>
          </c:cat>
          <c:val>
            <c:numRef>
              <c:f>'Funzione lavorativa'!$B$2:$B$9</c:f>
              <c:numCache>
                <c:formatCode>General</c:formatCode>
                <c:ptCount val="8"/>
                <c:pt idx="0">
                  <c:v>97</c:v>
                </c:pt>
                <c:pt idx="1">
                  <c:v>45</c:v>
                </c:pt>
                <c:pt idx="2">
                  <c:v>26</c:v>
                </c:pt>
                <c:pt idx="3">
                  <c:v>23</c:v>
                </c:pt>
                <c:pt idx="4">
                  <c:v>20</c:v>
                </c:pt>
                <c:pt idx="5">
                  <c:v>19</c:v>
                </c:pt>
                <c:pt idx="6">
                  <c:v>10</c:v>
                </c:pt>
                <c:pt idx="7">
                  <c:v>66</c:v>
                </c:pt>
              </c:numCache>
            </c:numRef>
          </c:val>
          <c:extLst>
            <c:ext xmlns:c16="http://schemas.microsoft.com/office/drawing/2014/chart" uri="{C3380CC4-5D6E-409C-BE32-E72D297353CC}">
              <c16:uniqueId val="{00000010-3169-4861-B89A-A9EF1B4A01B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2406509925695908"/>
          <c:y val="0.12076687645878176"/>
          <c:w val="0.35950297586041174"/>
          <c:h val="0.8746195133912759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it-IT"/>
              <a:t>Working sectors</a:t>
            </a:r>
            <a:endParaRPr lang="en-GB"/>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ES"/>
        </a:p>
      </c:txPr>
    </c:title>
    <c:autoTitleDeleted val="0"/>
    <c:plotArea>
      <c:layout>
        <c:manualLayout>
          <c:layoutTarget val="inner"/>
          <c:xMode val="edge"/>
          <c:yMode val="edge"/>
          <c:x val="8.2694881889763774E-2"/>
          <c:y val="0.23404621410035517"/>
          <c:w val="0.46893460192475939"/>
          <c:h val="0.71909772055471943"/>
        </c:manualLayout>
      </c:layout>
      <c:pieChart>
        <c:varyColors val="1"/>
        <c:ser>
          <c:idx val="0"/>
          <c:order val="0"/>
          <c:dPt>
            <c:idx val="0"/>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952-4B11-B79B-7AB4308DA329}"/>
              </c:ext>
            </c:extLst>
          </c:dPt>
          <c:dPt>
            <c:idx val="1"/>
            <c:bubble3D val="0"/>
            <c:spPr>
              <a:solidFill>
                <a:srgbClr val="9D63C8"/>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952-4B11-B79B-7AB4308DA329}"/>
              </c:ext>
            </c:extLst>
          </c:dPt>
          <c:dPt>
            <c:idx val="2"/>
            <c:bubble3D val="0"/>
            <c:spPr>
              <a:solidFill>
                <a:srgbClr val="BB92D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952-4B11-B79B-7AB4308DA329}"/>
              </c:ext>
            </c:extLst>
          </c:dPt>
          <c:dPt>
            <c:idx val="3"/>
            <c:bubble3D val="0"/>
            <c:spPr>
              <a:solidFill>
                <a:schemeClr val="accent6">
                  <a:lumMod val="40000"/>
                  <a:lumOff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952-4B11-B79B-7AB4308DA329}"/>
              </c:ext>
            </c:extLst>
          </c:dPt>
          <c:dPt>
            <c:idx val="4"/>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952-4B11-B79B-7AB4308DA329}"/>
              </c:ext>
            </c:extLst>
          </c:dPt>
          <c:dPt>
            <c:idx val="5"/>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E952-4B11-B79B-7AB4308DA329}"/>
              </c:ext>
            </c:extLst>
          </c:dPt>
          <c:dPt>
            <c:idx val="6"/>
            <c:bubble3D val="0"/>
            <c:spPr>
              <a:solidFill>
                <a:schemeClr val="accent6">
                  <a:lumMod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E952-4B11-B79B-7AB4308DA329}"/>
              </c:ext>
            </c:extLst>
          </c:dPt>
          <c:dPt>
            <c:idx val="7"/>
            <c:bubble3D val="0"/>
            <c:spPr>
              <a:solidFill>
                <a:schemeClr val="tx1">
                  <a:lumMod val="75000"/>
                  <a:lumOff val="2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E952-4B11-B79B-7AB4308DA329}"/>
              </c:ext>
            </c:extLst>
          </c:dPt>
          <c:dLbls>
            <c:dLbl>
              <c:idx val="3"/>
              <c:delete val="1"/>
              <c:extLst>
                <c:ext xmlns:c15="http://schemas.microsoft.com/office/drawing/2012/chart" uri="{CE6537A1-D6FC-4f65-9D91-7224C49458BB}"/>
                <c:ext xmlns:c16="http://schemas.microsoft.com/office/drawing/2014/chart" uri="{C3380CC4-5D6E-409C-BE32-E72D297353CC}">
                  <c16:uniqueId val="{00000007-E952-4B11-B79B-7AB4308DA329}"/>
                </c:ext>
              </c:extLst>
            </c:dLbl>
            <c:dLbl>
              <c:idx val="4"/>
              <c:delete val="1"/>
              <c:extLst>
                <c:ext xmlns:c15="http://schemas.microsoft.com/office/drawing/2012/chart" uri="{CE6537A1-D6FC-4f65-9D91-7224C49458BB}"/>
                <c:ext xmlns:c16="http://schemas.microsoft.com/office/drawing/2014/chart" uri="{C3380CC4-5D6E-409C-BE32-E72D297353CC}">
                  <c16:uniqueId val="{00000009-E952-4B11-B79B-7AB4308DA329}"/>
                </c:ext>
              </c:extLst>
            </c:dLbl>
            <c:dLbl>
              <c:idx val="5"/>
              <c:delete val="1"/>
              <c:extLst>
                <c:ext xmlns:c15="http://schemas.microsoft.com/office/drawing/2012/chart" uri="{CE6537A1-D6FC-4f65-9D91-7224C49458BB}"/>
                <c:ext xmlns:c16="http://schemas.microsoft.com/office/drawing/2014/chart" uri="{C3380CC4-5D6E-409C-BE32-E72D297353CC}">
                  <c16:uniqueId val="{0000000B-E952-4B11-B79B-7AB4308DA329}"/>
                </c:ext>
              </c:extLst>
            </c:dLbl>
            <c:dLbl>
              <c:idx val="6"/>
              <c:delete val="1"/>
              <c:extLst>
                <c:ext xmlns:c15="http://schemas.microsoft.com/office/drawing/2012/chart" uri="{CE6537A1-D6FC-4f65-9D91-7224C49458BB}"/>
                <c:ext xmlns:c16="http://schemas.microsoft.com/office/drawing/2014/chart" uri="{C3380CC4-5D6E-409C-BE32-E72D297353CC}">
                  <c16:uniqueId val="{0000000D-E952-4B11-B79B-7AB4308DA329}"/>
                </c:ext>
              </c:extLst>
            </c:dLbl>
            <c:dLbl>
              <c:idx val="7"/>
              <c:delete val="1"/>
              <c:extLst>
                <c:ext xmlns:c15="http://schemas.microsoft.com/office/drawing/2012/chart" uri="{CE6537A1-D6FC-4f65-9D91-7224C49458BB}"/>
                <c:ext xmlns:c16="http://schemas.microsoft.com/office/drawing/2014/chart" uri="{C3380CC4-5D6E-409C-BE32-E72D297353CC}">
                  <c16:uniqueId val="{0000000F-E952-4B11-B79B-7AB4308DA32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Settore!$A$2:$A$9</c:f>
              <c:strCache>
                <c:ptCount val="8"/>
                <c:pt idx="0">
                  <c:v>Biotechnology</c:v>
                </c:pt>
                <c:pt idx="1">
                  <c:v>Research services</c:v>
                </c:pt>
                <c:pt idx="2">
                  <c:v>Education</c:v>
                </c:pt>
                <c:pt idx="3">
                  <c:v>Pharmaceuticals manufactruing</c:v>
                </c:pt>
                <c:pt idx="4">
                  <c:v>Chemicals manufacturing</c:v>
                </c:pt>
                <c:pt idx="5">
                  <c:v>Textile production</c:v>
                </c:pt>
                <c:pt idx="6">
                  <c:v>Consulting services</c:v>
                </c:pt>
                <c:pt idx="7">
                  <c:v>Other</c:v>
                </c:pt>
              </c:strCache>
            </c:strRef>
          </c:cat>
          <c:val>
            <c:numRef>
              <c:f>Settore!$B$2:$B$9</c:f>
              <c:numCache>
                <c:formatCode>General</c:formatCode>
                <c:ptCount val="8"/>
                <c:pt idx="0">
                  <c:v>115</c:v>
                </c:pt>
                <c:pt idx="1">
                  <c:v>63</c:v>
                </c:pt>
                <c:pt idx="2">
                  <c:v>45</c:v>
                </c:pt>
                <c:pt idx="3">
                  <c:v>17</c:v>
                </c:pt>
                <c:pt idx="4">
                  <c:v>15</c:v>
                </c:pt>
                <c:pt idx="5">
                  <c:v>11</c:v>
                </c:pt>
                <c:pt idx="6">
                  <c:v>10</c:v>
                </c:pt>
                <c:pt idx="7">
                  <c:v>89</c:v>
                </c:pt>
              </c:numCache>
            </c:numRef>
          </c:val>
          <c:extLst>
            <c:ext xmlns:c16="http://schemas.microsoft.com/office/drawing/2014/chart" uri="{C3380CC4-5D6E-409C-BE32-E72D297353CC}">
              <c16:uniqueId val="{00000010-E952-4B11-B79B-7AB4308DA32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210214348206475"/>
          <c:y val="0.12648957511241934"/>
          <c:w val="0.32123118985126858"/>
          <c:h val="0.8325095229837888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S"/>
        </a:p>
      </c:txPr>
    </c:legend>
    <c:plotVisOnly val="1"/>
    <c:dispBlanksAs val="gap"/>
    <c:showDLblsOverMax val="0"/>
  </c:chart>
  <c:spPr>
    <a:noFill/>
    <a:ln w="9525" cap="flat" cmpd="sng" algn="ctr">
      <a:noFill/>
      <a:round/>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it-IT"/>
              <a:t>Working sectors</a:t>
            </a:r>
            <a:endParaRPr lang="en-GB"/>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ES"/>
        </a:p>
      </c:txPr>
    </c:title>
    <c:autoTitleDeleted val="0"/>
    <c:plotArea>
      <c:layout>
        <c:manualLayout>
          <c:layoutTarget val="inner"/>
          <c:xMode val="edge"/>
          <c:yMode val="edge"/>
          <c:x val="8.2694881889763774E-2"/>
          <c:y val="0.23404621410035517"/>
          <c:w val="0.46893460192475939"/>
          <c:h val="0.71909772055471943"/>
        </c:manualLayout>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6210214348206475"/>
          <c:y val="0.12648957511241934"/>
          <c:w val="0.32123118985126858"/>
          <c:h val="0.8325095229837888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S"/>
        </a:p>
      </c:txPr>
    </c:legend>
    <c:plotVisOnly val="1"/>
    <c:dispBlanksAs val="gap"/>
    <c:showDLblsOverMax val="0"/>
  </c:chart>
  <c:spPr>
    <a:noFill/>
    <a:ln w="9525" cap="flat" cmpd="sng" algn="ctr">
      <a:noFill/>
      <a:round/>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it-IT"/>
              <a:t>Working sectors</a:t>
            </a:r>
            <a:endParaRPr lang="en-GB"/>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ES"/>
        </a:p>
      </c:txPr>
    </c:title>
    <c:autoTitleDeleted val="0"/>
    <c:plotArea>
      <c:layout>
        <c:manualLayout>
          <c:layoutTarget val="inner"/>
          <c:xMode val="edge"/>
          <c:yMode val="edge"/>
          <c:x val="8.2694881889763774E-2"/>
          <c:y val="0.23404621410035517"/>
          <c:w val="0.46893460192475939"/>
          <c:h val="0.71909772055471943"/>
        </c:manualLayout>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6210214348206475"/>
          <c:y val="0.12648957511241934"/>
          <c:w val="0.32123118985126858"/>
          <c:h val="0.8325095229837888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S"/>
        </a:p>
      </c:txPr>
    </c:legend>
    <c:plotVisOnly val="1"/>
    <c:dispBlanksAs val="gap"/>
    <c:showDLblsOverMax val="0"/>
  </c:chart>
  <c:spPr>
    <a:noFill/>
    <a:ln w="9525" cap="flat" cmpd="sng" algn="ctr">
      <a:noFill/>
      <a:round/>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it-IT"/>
              <a:t>Working sectors</a:t>
            </a:r>
            <a:endParaRPr lang="en-GB"/>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ES"/>
        </a:p>
      </c:txPr>
    </c:title>
    <c:autoTitleDeleted val="0"/>
    <c:plotArea>
      <c:layout>
        <c:manualLayout>
          <c:layoutTarget val="inner"/>
          <c:xMode val="edge"/>
          <c:yMode val="edge"/>
          <c:x val="8.2694881889763774E-2"/>
          <c:y val="0.23404621410035517"/>
          <c:w val="0.46893460192475939"/>
          <c:h val="0.71909772055471943"/>
        </c:manualLayout>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6210214348206475"/>
          <c:y val="0.12648957511241934"/>
          <c:w val="0.32123118985126858"/>
          <c:h val="0.8325095229837888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S"/>
        </a:p>
      </c:txPr>
    </c:legend>
    <c:plotVisOnly val="1"/>
    <c:dispBlanksAs val="gap"/>
    <c:showDLblsOverMax val="0"/>
  </c:chart>
  <c:spPr>
    <a:noFill/>
    <a:ln w="9525" cap="flat" cmpd="sng" algn="ctr">
      <a:noFill/>
      <a:round/>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a:t>Frequency of use of skin care products by gender (Statista, 2017)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ES"/>
        </a:p>
      </c:txPr>
    </c:title>
    <c:autoTitleDeleted val="0"/>
    <c:plotArea>
      <c:layout/>
      <c:barChart>
        <c:barDir val="bar"/>
        <c:grouping val="percentStacked"/>
        <c:varyColors val="0"/>
        <c:ser>
          <c:idx val="0"/>
          <c:order val="0"/>
          <c:tx>
            <c:strRef>
              <c:f>Sheet1!$B$1</c:f>
              <c:strCache>
                <c:ptCount val="1"/>
                <c:pt idx="0">
                  <c:v>Everyday</c:v>
                </c:pt>
              </c:strCache>
            </c:strRef>
          </c:tx>
          <c:spPr>
            <a:solidFill>
              <a:schemeClr val="accent1"/>
            </a:solidFill>
            <a:ln>
              <a:noFill/>
            </a:ln>
            <a:effectLst/>
          </c:spPr>
          <c:invertIfNegative val="0"/>
          <c:cat>
            <c:strRef>
              <c:f>Sheet1!$A$2:$A$3</c:f>
              <c:strCache>
                <c:ptCount val="2"/>
                <c:pt idx="0">
                  <c:v>Women</c:v>
                </c:pt>
                <c:pt idx="1">
                  <c:v>Men</c:v>
                </c:pt>
              </c:strCache>
            </c:strRef>
          </c:cat>
          <c:val>
            <c:numRef>
              <c:f>Sheet1!$B$2:$B$3</c:f>
              <c:numCache>
                <c:formatCode>General</c:formatCode>
                <c:ptCount val="2"/>
                <c:pt idx="0">
                  <c:v>67</c:v>
                </c:pt>
                <c:pt idx="1">
                  <c:v>37</c:v>
                </c:pt>
              </c:numCache>
            </c:numRef>
          </c:val>
          <c:extLst>
            <c:ext xmlns:c16="http://schemas.microsoft.com/office/drawing/2014/chart" uri="{C3380CC4-5D6E-409C-BE32-E72D297353CC}">
              <c16:uniqueId val="{00000000-719E-4E64-8848-5A90C746D3C7}"/>
            </c:ext>
          </c:extLst>
        </c:ser>
        <c:ser>
          <c:idx val="1"/>
          <c:order val="1"/>
          <c:tx>
            <c:strRef>
              <c:f>Sheet1!$C$1</c:f>
              <c:strCache>
                <c:ptCount val="1"/>
                <c:pt idx="0">
                  <c:v>Several times per week</c:v>
                </c:pt>
              </c:strCache>
            </c:strRef>
          </c:tx>
          <c:spPr>
            <a:solidFill>
              <a:schemeClr val="accent2"/>
            </a:solidFill>
            <a:ln>
              <a:noFill/>
            </a:ln>
            <a:effectLst/>
          </c:spPr>
          <c:invertIfNegative val="0"/>
          <c:cat>
            <c:strRef>
              <c:f>Sheet1!$A$2:$A$3</c:f>
              <c:strCache>
                <c:ptCount val="2"/>
                <c:pt idx="0">
                  <c:v>Women</c:v>
                </c:pt>
                <c:pt idx="1">
                  <c:v>Men</c:v>
                </c:pt>
              </c:strCache>
            </c:strRef>
          </c:cat>
          <c:val>
            <c:numRef>
              <c:f>Sheet1!$C$2:$C$3</c:f>
              <c:numCache>
                <c:formatCode>General</c:formatCode>
                <c:ptCount val="2"/>
                <c:pt idx="0">
                  <c:v>17</c:v>
                </c:pt>
                <c:pt idx="1">
                  <c:v>27</c:v>
                </c:pt>
              </c:numCache>
            </c:numRef>
          </c:val>
          <c:extLst>
            <c:ext xmlns:c16="http://schemas.microsoft.com/office/drawing/2014/chart" uri="{C3380CC4-5D6E-409C-BE32-E72D297353CC}">
              <c16:uniqueId val="{00000001-719E-4E64-8848-5A90C746D3C7}"/>
            </c:ext>
          </c:extLst>
        </c:ser>
        <c:ser>
          <c:idx val="2"/>
          <c:order val="2"/>
          <c:tx>
            <c:strRef>
              <c:f>Sheet1!$D$1</c:f>
              <c:strCache>
                <c:ptCount val="1"/>
                <c:pt idx="0">
                  <c:v>Once per week</c:v>
                </c:pt>
              </c:strCache>
            </c:strRef>
          </c:tx>
          <c:spPr>
            <a:solidFill>
              <a:schemeClr val="accent3"/>
            </a:solidFill>
            <a:ln>
              <a:noFill/>
            </a:ln>
            <a:effectLst/>
          </c:spPr>
          <c:invertIfNegative val="0"/>
          <c:cat>
            <c:strRef>
              <c:f>Sheet1!$A$2:$A$3</c:f>
              <c:strCache>
                <c:ptCount val="2"/>
                <c:pt idx="0">
                  <c:v>Women</c:v>
                </c:pt>
                <c:pt idx="1">
                  <c:v>Men</c:v>
                </c:pt>
              </c:strCache>
            </c:strRef>
          </c:cat>
          <c:val>
            <c:numRef>
              <c:f>Sheet1!$D$2:$D$3</c:f>
              <c:numCache>
                <c:formatCode>General</c:formatCode>
                <c:ptCount val="2"/>
                <c:pt idx="0">
                  <c:v>5</c:v>
                </c:pt>
                <c:pt idx="1">
                  <c:v>9</c:v>
                </c:pt>
              </c:numCache>
            </c:numRef>
          </c:val>
          <c:extLst>
            <c:ext xmlns:c16="http://schemas.microsoft.com/office/drawing/2014/chart" uri="{C3380CC4-5D6E-409C-BE32-E72D297353CC}">
              <c16:uniqueId val="{00000002-719E-4E64-8848-5A90C746D3C7}"/>
            </c:ext>
          </c:extLst>
        </c:ser>
        <c:ser>
          <c:idx val="3"/>
          <c:order val="3"/>
          <c:tx>
            <c:strRef>
              <c:f>Sheet1!$E$1</c:f>
              <c:strCache>
                <c:ptCount val="1"/>
                <c:pt idx="0">
                  <c:v>Less than once per week</c:v>
                </c:pt>
              </c:strCache>
            </c:strRef>
          </c:tx>
          <c:spPr>
            <a:solidFill>
              <a:schemeClr val="accent4"/>
            </a:solidFill>
            <a:ln>
              <a:noFill/>
            </a:ln>
            <a:effectLst/>
          </c:spPr>
          <c:invertIfNegative val="0"/>
          <c:cat>
            <c:strRef>
              <c:f>Sheet1!$A$2:$A$3</c:f>
              <c:strCache>
                <c:ptCount val="2"/>
                <c:pt idx="0">
                  <c:v>Women</c:v>
                </c:pt>
                <c:pt idx="1">
                  <c:v>Men</c:v>
                </c:pt>
              </c:strCache>
            </c:strRef>
          </c:cat>
          <c:val>
            <c:numRef>
              <c:f>Sheet1!$E$2:$E$3</c:f>
              <c:numCache>
                <c:formatCode>General</c:formatCode>
                <c:ptCount val="2"/>
                <c:pt idx="0">
                  <c:v>11</c:v>
                </c:pt>
                <c:pt idx="1">
                  <c:v>27</c:v>
                </c:pt>
              </c:numCache>
            </c:numRef>
          </c:val>
          <c:extLst>
            <c:ext xmlns:c16="http://schemas.microsoft.com/office/drawing/2014/chart" uri="{C3380CC4-5D6E-409C-BE32-E72D297353CC}">
              <c16:uniqueId val="{00000003-719E-4E64-8848-5A90C746D3C7}"/>
            </c:ext>
          </c:extLst>
        </c:ser>
        <c:dLbls>
          <c:showLegendKey val="0"/>
          <c:showVal val="0"/>
          <c:showCatName val="0"/>
          <c:showSerName val="0"/>
          <c:showPercent val="0"/>
          <c:showBubbleSize val="0"/>
        </c:dLbls>
        <c:gapWidth val="150"/>
        <c:overlap val="100"/>
        <c:axId val="168211039"/>
        <c:axId val="168211455"/>
      </c:barChart>
      <c:catAx>
        <c:axId val="1682110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ES"/>
          </a:p>
        </c:txPr>
        <c:crossAx val="168211455"/>
        <c:crosses val="autoZero"/>
        <c:auto val="1"/>
        <c:lblAlgn val="ctr"/>
        <c:lblOffset val="100"/>
        <c:noMultiLvlLbl val="0"/>
      </c:catAx>
      <c:valAx>
        <c:axId val="16821145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ES"/>
          </a:p>
        </c:txPr>
        <c:crossAx val="16821103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a:t>Average annual consumer expenditure on clothes, (Statista, 2020): Women spend 65% more than men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ES"/>
        </a:p>
      </c:txPr>
    </c:title>
    <c:autoTitleDeleted val="0"/>
    <c:plotArea>
      <c:layout/>
      <c:barChart>
        <c:barDir val="col"/>
        <c:grouping val="clustered"/>
        <c:varyColors val="0"/>
        <c:ser>
          <c:idx val="0"/>
          <c:order val="0"/>
          <c:tx>
            <c:strRef>
              <c:f>Sheet1!$B$1</c:f>
              <c:strCache>
                <c:ptCount val="1"/>
                <c:pt idx="0">
                  <c:v>Women</c:v>
                </c:pt>
              </c:strCache>
            </c:strRef>
          </c:tx>
          <c:spPr>
            <a:solidFill>
              <a:schemeClr val="accent1"/>
            </a:solidFill>
            <a:ln>
              <a:noFill/>
            </a:ln>
            <a:effectLst/>
          </c:spPr>
          <c:invertIfNegative val="0"/>
          <c:cat>
            <c:strRef>
              <c:f>Sheet1!$A$2:$A$7</c:f>
              <c:strCache>
                <c:ptCount val="6"/>
                <c:pt idx="0">
                  <c:v>Under 25</c:v>
                </c:pt>
                <c:pt idx="1">
                  <c:v>25-34</c:v>
                </c:pt>
                <c:pt idx="2">
                  <c:v>35-44</c:v>
                </c:pt>
                <c:pt idx="3">
                  <c:v>45-54</c:v>
                </c:pt>
                <c:pt idx="4">
                  <c:v>55-64</c:v>
                </c:pt>
                <c:pt idx="5">
                  <c:v>Over 65</c:v>
                </c:pt>
              </c:strCache>
            </c:strRef>
          </c:cat>
          <c:val>
            <c:numRef>
              <c:f>Sheet1!$B$2:$B$7</c:f>
              <c:numCache>
                <c:formatCode>General</c:formatCode>
                <c:ptCount val="6"/>
                <c:pt idx="0">
                  <c:v>333</c:v>
                </c:pt>
                <c:pt idx="1">
                  <c:v>564</c:v>
                </c:pt>
                <c:pt idx="2">
                  <c:v>785</c:v>
                </c:pt>
                <c:pt idx="3">
                  <c:v>732</c:v>
                </c:pt>
                <c:pt idx="4">
                  <c:v>453</c:v>
                </c:pt>
                <c:pt idx="5">
                  <c:v>360</c:v>
                </c:pt>
              </c:numCache>
            </c:numRef>
          </c:val>
          <c:extLst>
            <c:ext xmlns:c16="http://schemas.microsoft.com/office/drawing/2014/chart" uri="{C3380CC4-5D6E-409C-BE32-E72D297353CC}">
              <c16:uniqueId val="{00000000-EB8F-424E-9706-2416340054BA}"/>
            </c:ext>
          </c:extLst>
        </c:ser>
        <c:ser>
          <c:idx val="1"/>
          <c:order val="1"/>
          <c:tx>
            <c:strRef>
              <c:f>Sheet1!$C$1</c:f>
              <c:strCache>
                <c:ptCount val="1"/>
                <c:pt idx="0">
                  <c:v>Men</c:v>
                </c:pt>
              </c:strCache>
            </c:strRef>
          </c:tx>
          <c:spPr>
            <a:solidFill>
              <a:schemeClr val="accent2"/>
            </a:solidFill>
            <a:ln>
              <a:noFill/>
            </a:ln>
            <a:effectLst/>
          </c:spPr>
          <c:invertIfNegative val="0"/>
          <c:cat>
            <c:strRef>
              <c:f>Sheet1!$A$2:$A$7</c:f>
              <c:strCache>
                <c:ptCount val="6"/>
                <c:pt idx="0">
                  <c:v>Under 25</c:v>
                </c:pt>
                <c:pt idx="1">
                  <c:v>25-34</c:v>
                </c:pt>
                <c:pt idx="2">
                  <c:v>35-44</c:v>
                </c:pt>
                <c:pt idx="3">
                  <c:v>45-54</c:v>
                </c:pt>
                <c:pt idx="4">
                  <c:v>55-64</c:v>
                </c:pt>
                <c:pt idx="5">
                  <c:v>Over 65</c:v>
                </c:pt>
              </c:strCache>
            </c:strRef>
          </c:cat>
          <c:val>
            <c:numRef>
              <c:f>Sheet1!$C$2:$C$7</c:f>
              <c:numCache>
                <c:formatCode>General</c:formatCode>
                <c:ptCount val="6"/>
                <c:pt idx="0">
                  <c:v>232</c:v>
                </c:pt>
                <c:pt idx="1">
                  <c:v>356</c:v>
                </c:pt>
                <c:pt idx="2">
                  <c:v>515</c:v>
                </c:pt>
                <c:pt idx="3">
                  <c:v>508</c:v>
                </c:pt>
                <c:pt idx="4">
                  <c:v>254</c:v>
                </c:pt>
                <c:pt idx="5">
                  <c:v>140</c:v>
                </c:pt>
              </c:numCache>
            </c:numRef>
          </c:val>
          <c:extLst>
            <c:ext xmlns:c16="http://schemas.microsoft.com/office/drawing/2014/chart" uri="{C3380CC4-5D6E-409C-BE32-E72D297353CC}">
              <c16:uniqueId val="{00000001-EB8F-424E-9706-2416340054BA}"/>
            </c:ext>
          </c:extLst>
        </c:ser>
        <c:dLbls>
          <c:showLegendKey val="0"/>
          <c:showVal val="0"/>
          <c:showCatName val="0"/>
          <c:showSerName val="0"/>
          <c:showPercent val="0"/>
          <c:showBubbleSize val="0"/>
        </c:dLbls>
        <c:gapWidth val="219"/>
        <c:overlap val="-27"/>
        <c:axId val="226530447"/>
        <c:axId val="226526703"/>
      </c:barChart>
      <c:catAx>
        <c:axId val="226530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ES"/>
          </a:p>
        </c:txPr>
        <c:crossAx val="226526703"/>
        <c:crosses val="autoZero"/>
        <c:auto val="1"/>
        <c:lblAlgn val="ctr"/>
        <c:lblOffset val="100"/>
        <c:noMultiLvlLbl val="0"/>
      </c:catAx>
      <c:valAx>
        <c:axId val="226526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ES"/>
          </a:p>
        </c:txPr>
        <c:crossAx val="2265304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B649D2-7571-431E-803A-CEFAB0F0792E}"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ES"/>
        </a:p>
      </dgm:t>
    </dgm:pt>
    <dgm:pt modelId="{36E1E005-DBEB-4E8F-9E7F-C25BA3D0DE9A}">
      <dgm:prSet phldrT="[Texto]" phldr="1"/>
      <dgm:spPr>
        <a:solidFill>
          <a:schemeClr val="bg1"/>
        </a:solidFill>
        <a:ln w="38100">
          <a:gradFill flip="none" rotWithShape="1">
            <a:gsLst>
              <a:gs pos="0">
                <a:schemeClr val="tx1">
                  <a:lumMod val="50000"/>
                  <a:lumOff val="50000"/>
                </a:schemeClr>
              </a:gs>
              <a:gs pos="74000">
                <a:schemeClr val="tx1"/>
              </a:gs>
              <a:gs pos="83000">
                <a:schemeClr val="tx1">
                  <a:lumMod val="50000"/>
                  <a:lumOff val="50000"/>
                </a:schemeClr>
              </a:gs>
              <a:gs pos="100000">
                <a:schemeClr val="tx1"/>
              </a:gs>
            </a:gsLst>
            <a:path path="circle">
              <a:fillToRect l="100000" t="100000"/>
            </a:path>
            <a:tileRect r="-100000" b="-100000"/>
          </a:gradFill>
        </a:ln>
      </dgm:spPr>
      <dgm:t>
        <a:bodyPr/>
        <a:lstStyle/>
        <a:p>
          <a:endParaRPr lang="es-ES" dirty="0"/>
        </a:p>
      </dgm:t>
    </dgm:pt>
    <dgm:pt modelId="{245985B1-A771-43B9-A27D-E7444B4D9FA1}" type="parTrans" cxnId="{A1A7DEE0-3906-4F5E-93FE-CA0A6766C4DD}">
      <dgm:prSet/>
      <dgm:spPr/>
      <dgm:t>
        <a:bodyPr/>
        <a:lstStyle/>
        <a:p>
          <a:endParaRPr lang="es-ES"/>
        </a:p>
      </dgm:t>
    </dgm:pt>
    <dgm:pt modelId="{EC4A6C57-F30B-406E-BA85-76CB7F7621BE}" type="sibTrans" cxnId="{A1A7DEE0-3906-4F5E-93FE-CA0A6766C4DD}">
      <dgm:prSet/>
      <dgm:spPr>
        <a:solidFill>
          <a:schemeClr val="bg1"/>
        </a:solidFill>
        <a:ln w="38100">
          <a:gradFill flip="none" rotWithShape="1">
            <a:gsLst>
              <a:gs pos="0">
                <a:schemeClr val="tx1">
                  <a:lumMod val="50000"/>
                  <a:lumOff val="50000"/>
                </a:schemeClr>
              </a:gs>
              <a:gs pos="74000">
                <a:schemeClr val="tx1"/>
              </a:gs>
              <a:gs pos="83000">
                <a:schemeClr val="tx1">
                  <a:lumMod val="65000"/>
                  <a:lumOff val="35000"/>
                </a:schemeClr>
              </a:gs>
              <a:gs pos="100000">
                <a:schemeClr val="tx1"/>
              </a:gs>
            </a:gsLst>
            <a:path path="circle">
              <a:fillToRect l="100000" t="100000"/>
            </a:path>
            <a:tileRect r="-100000" b="-100000"/>
          </a:gradFill>
        </a:ln>
        <a:effectLst>
          <a:outerShdw blurRad="44450" dist="27940" dir="5400000" algn="ctr">
            <a:srgbClr val="000000">
              <a:alpha val="32000"/>
            </a:srgbClr>
          </a:outerShdw>
        </a:effectLst>
      </dgm:spPr>
      <dgm:t>
        <a:bodyPr/>
        <a:lstStyle/>
        <a:p>
          <a:endParaRPr lang="es-ES"/>
        </a:p>
      </dgm:t>
    </dgm:pt>
    <dgm:pt modelId="{43800CC0-C66C-4FAF-8B25-1862C28BF038}">
      <dgm:prSet phldrT="[Texto]" phldr="1"/>
      <dgm:spPr>
        <a:solidFill>
          <a:schemeClr val="bg1"/>
        </a:solidFill>
        <a:ln w="38100">
          <a:gradFill flip="none" rotWithShape="1">
            <a:gsLst>
              <a:gs pos="0">
                <a:schemeClr val="tx1">
                  <a:lumMod val="50000"/>
                  <a:lumOff val="50000"/>
                </a:schemeClr>
              </a:gs>
              <a:gs pos="74000">
                <a:schemeClr val="tx1"/>
              </a:gs>
              <a:gs pos="83000">
                <a:schemeClr val="tx1">
                  <a:lumMod val="50000"/>
                  <a:lumOff val="50000"/>
                </a:schemeClr>
              </a:gs>
              <a:gs pos="100000">
                <a:schemeClr val="tx1"/>
              </a:gs>
            </a:gsLst>
            <a:path path="circle">
              <a:fillToRect l="100000" t="100000"/>
            </a:path>
            <a:tileRect r="-100000" b="-100000"/>
          </a:gradFill>
        </a:ln>
      </dgm:spPr>
      <dgm:t>
        <a:bodyPr/>
        <a:lstStyle/>
        <a:p>
          <a:endParaRPr lang="es-ES"/>
        </a:p>
      </dgm:t>
    </dgm:pt>
    <dgm:pt modelId="{94A75726-95A5-4558-8AD0-C84620CA1433}" type="parTrans" cxnId="{CCFCCD8D-8746-4D0E-9C2D-ED41DE11B4FC}">
      <dgm:prSet/>
      <dgm:spPr/>
      <dgm:t>
        <a:bodyPr/>
        <a:lstStyle/>
        <a:p>
          <a:endParaRPr lang="es-ES"/>
        </a:p>
      </dgm:t>
    </dgm:pt>
    <dgm:pt modelId="{F00DFF24-D37A-43DF-9C50-06B7987B946B}" type="sibTrans" cxnId="{CCFCCD8D-8746-4D0E-9C2D-ED41DE11B4FC}">
      <dgm:prSet/>
      <dgm:spPr>
        <a:solidFill>
          <a:schemeClr val="bg1"/>
        </a:solidFill>
        <a:ln w="38100">
          <a:gradFill flip="none" rotWithShape="1">
            <a:gsLst>
              <a:gs pos="0">
                <a:schemeClr val="tx1">
                  <a:lumMod val="50000"/>
                  <a:lumOff val="50000"/>
                </a:schemeClr>
              </a:gs>
              <a:gs pos="74000">
                <a:schemeClr val="tx1"/>
              </a:gs>
              <a:gs pos="83000">
                <a:schemeClr val="tx1">
                  <a:lumMod val="50000"/>
                  <a:lumOff val="50000"/>
                </a:schemeClr>
              </a:gs>
              <a:gs pos="100000">
                <a:schemeClr val="tx1"/>
              </a:gs>
            </a:gsLst>
            <a:path path="circle">
              <a:fillToRect l="100000" t="100000"/>
            </a:path>
            <a:tileRect r="-100000" b="-100000"/>
          </a:gradFill>
        </a:ln>
      </dgm:spPr>
      <dgm:t>
        <a:bodyPr/>
        <a:lstStyle/>
        <a:p>
          <a:endParaRPr lang="es-ES"/>
        </a:p>
      </dgm:t>
    </dgm:pt>
    <dgm:pt modelId="{99D38E1A-8B3E-4D90-8A51-995D0D1D0524}" type="pres">
      <dgm:prSet presAssocID="{DBB649D2-7571-431E-803A-CEFAB0F0792E}" presName="Name0" presStyleCnt="0">
        <dgm:presLayoutVars>
          <dgm:chMax/>
          <dgm:chPref/>
          <dgm:dir/>
          <dgm:animLvl val="lvl"/>
        </dgm:presLayoutVars>
      </dgm:prSet>
      <dgm:spPr/>
    </dgm:pt>
    <dgm:pt modelId="{54BB9424-5CE6-455B-95EE-B8B45FEFFF5E}" type="pres">
      <dgm:prSet presAssocID="{36E1E005-DBEB-4E8F-9E7F-C25BA3D0DE9A}" presName="composite" presStyleCnt="0"/>
      <dgm:spPr/>
    </dgm:pt>
    <dgm:pt modelId="{E35FAFA8-9B7E-45BC-A1C5-833CD480B53D}" type="pres">
      <dgm:prSet presAssocID="{36E1E005-DBEB-4E8F-9E7F-C25BA3D0DE9A}" presName="Parent1" presStyleLbl="node1" presStyleIdx="0" presStyleCnt="4" custLinFactNeighborY="0">
        <dgm:presLayoutVars>
          <dgm:chMax val="1"/>
          <dgm:chPref val="1"/>
          <dgm:bulletEnabled val="1"/>
        </dgm:presLayoutVars>
      </dgm:prSet>
      <dgm:spPr/>
    </dgm:pt>
    <dgm:pt modelId="{48797279-6A1B-467E-A041-D65B69F189D4}" type="pres">
      <dgm:prSet presAssocID="{36E1E005-DBEB-4E8F-9E7F-C25BA3D0DE9A}" presName="Childtext1" presStyleLbl="revTx" presStyleIdx="0" presStyleCnt="2">
        <dgm:presLayoutVars>
          <dgm:chMax val="0"/>
          <dgm:chPref val="0"/>
          <dgm:bulletEnabled val="1"/>
        </dgm:presLayoutVars>
      </dgm:prSet>
      <dgm:spPr/>
    </dgm:pt>
    <dgm:pt modelId="{610DFD58-6C2F-499A-9BBB-24FD8896AD53}" type="pres">
      <dgm:prSet presAssocID="{36E1E005-DBEB-4E8F-9E7F-C25BA3D0DE9A}" presName="BalanceSpacing" presStyleCnt="0"/>
      <dgm:spPr/>
    </dgm:pt>
    <dgm:pt modelId="{BFAC0DC1-4265-42A4-A015-BC6EF32CBFD1}" type="pres">
      <dgm:prSet presAssocID="{36E1E005-DBEB-4E8F-9E7F-C25BA3D0DE9A}" presName="BalanceSpacing1" presStyleCnt="0"/>
      <dgm:spPr/>
    </dgm:pt>
    <dgm:pt modelId="{D79C94B1-C969-4F71-96F0-8557C68FDFA9}" type="pres">
      <dgm:prSet presAssocID="{EC4A6C57-F30B-406E-BA85-76CB7F7621BE}" presName="Accent1Text" presStyleLbl="node1" presStyleIdx="1" presStyleCnt="4" custLinFactNeighborY="0"/>
      <dgm:spPr/>
    </dgm:pt>
    <dgm:pt modelId="{1097C982-FC7A-4D4C-9250-2D04FB0904EC}" type="pres">
      <dgm:prSet presAssocID="{EC4A6C57-F30B-406E-BA85-76CB7F7621BE}" presName="spaceBetweenRectangles" presStyleCnt="0"/>
      <dgm:spPr/>
    </dgm:pt>
    <dgm:pt modelId="{A9F5D0E2-2014-40A0-815A-30DAC6F1BD62}" type="pres">
      <dgm:prSet presAssocID="{43800CC0-C66C-4FAF-8B25-1862C28BF038}" presName="composite" presStyleCnt="0"/>
      <dgm:spPr/>
    </dgm:pt>
    <dgm:pt modelId="{066260DE-5473-4A53-AE33-D5BC5FFD6612}" type="pres">
      <dgm:prSet presAssocID="{43800CC0-C66C-4FAF-8B25-1862C28BF038}" presName="Parent1" presStyleLbl="node1" presStyleIdx="2" presStyleCnt="4">
        <dgm:presLayoutVars>
          <dgm:chMax val="1"/>
          <dgm:chPref val="1"/>
          <dgm:bulletEnabled val="1"/>
        </dgm:presLayoutVars>
      </dgm:prSet>
      <dgm:spPr/>
    </dgm:pt>
    <dgm:pt modelId="{516EC276-3590-4474-A718-BB1C8E7439A7}" type="pres">
      <dgm:prSet presAssocID="{43800CC0-C66C-4FAF-8B25-1862C28BF038}" presName="Childtext1" presStyleLbl="revTx" presStyleIdx="1" presStyleCnt="2">
        <dgm:presLayoutVars>
          <dgm:chMax val="0"/>
          <dgm:chPref val="0"/>
          <dgm:bulletEnabled val="1"/>
        </dgm:presLayoutVars>
      </dgm:prSet>
      <dgm:spPr/>
    </dgm:pt>
    <dgm:pt modelId="{8E61D2A3-C22B-4A68-8D00-11DBC0C64441}" type="pres">
      <dgm:prSet presAssocID="{43800CC0-C66C-4FAF-8B25-1862C28BF038}" presName="BalanceSpacing" presStyleCnt="0"/>
      <dgm:spPr/>
    </dgm:pt>
    <dgm:pt modelId="{E658ECF6-2701-42F8-99F4-AD1CAEEFF84C}" type="pres">
      <dgm:prSet presAssocID="{43800CC0-C66C-4FAF-8B25-1862C28BF038}" presName="BalanceSpacing1" presStyleCnt="0"/>
      <dgm:spPr/>
    </dgm:pt>
    <dgm:pt modelId="{D3D4F3FF-3680-492E-8612-A385DE71744C}" type="pres">
      <dgm:prSet presAssocID="{F00DFF24-D37A-43DF-9C50-06B7987B946B}" presName="Accent1Text" presStyleLbl="node1" presStyleIdx="3" presStyleCnt="4" custLinFactNeighborX="0"/>
      <dgm:spPr/>
    </dgm:pt>
  </dgm:ptLst>
  <dgm:cxnLst>
    <dgm:cxn modelId="{A6FB6B4C-163F-4512-BA8C-4763337EDB6F}" type="presOf" srcId="{DBB649D2-7571-431E-803A-CEFAB0F0792E}" destId="{99D38E1A-8B3E-4D90-8A51-995D0D1D0524}" srcOrd="0" destOrd="0" presId="urn:microsoft.com/office/officeart/2008/layout/AlternatingHexagons"/>
    <dgm:cxn modelId="{88B58556-29A0-4DA1-8D52-7FDA2A8548DA}" type="presOf" srcId="{43800CC0-C66C-4FAF-8B25-1862C28BF038}" destId="{066260DE-5473-4A53-AE33-D5BC5FFD6612}" srcOrd="0" destOrd="0" presId="urn:microsoft.com/office/officeart/2008/layout/AlternatingHexagons"/>
    <dgm:cxn modelId="{020EFF7A-E335-4EC4-AE96-E855497028D8}" type="presOf" srcId="{F00DFF24-D37A-43DF-9C50-06B7987B946B}" destId="{D3D4F3FF-3680-492E-8612-A385DE71744C}" srcOrd="0" destOrd="0" presId="urn:microsoft.com/office/officeart/2008/layout/AlternatingHexagons"/>
    <dgm:cxn modelId="{CCFCCD8D-8746-4D0E-9C2D-ED41DE11B4FC}" srcId="{DBB649D2-7571-431E-803A-CEFAB0F0792E}" destId="{43800CC0-C66C-4FAF-8B25-1862C28BF038}" srcOrd="1" destOrd="0" parTransId="{94A75726-95A5-4558-8AD0-C84620CA1433}" sibTransId="{F00DFF24-D37A-43DF-9C50-06B7987B946B}"/>
    <dgm:cxn modelId="{A1A7DEE0-3906-4F5E-93FE-CA0A6766C4DD}" srcId="{DBB649D2-7571-431E-803A-CEFAB0F0792E}" destId="{36E1E005-DBEB-4E8F-9E7F-C25BA3D0DE9A}" srcOrd="0" destOrd="0" parTransId="{245985B1-A771-43B9-A27D-E7444B4D9FA1}" sibTransId="{EC4A6C57-F30B-406E-BA85-76CB7F7621BE}"/>
    <dgm:cxn modelId="{8B2E58ED-E10A-4F6E-9BEC-7CF3E8EB7129}" type="presOf" srcId="{36E1E005-DBEB-4E8F-9E7F-C25BA3D0DE9A}" destId="{E35FAFA8-9B7E-45BC-A1C5-833CD480B53D}" srcOrd="0" destOrd="0" presId="urn:microsoft.com/office/officeart/2008/layout/AlternatingHexagons"/>
    <dgm:cxn modelId="{B7CBDDF4-4CD1-4068-AAB8-FD1CDB204E2C}" type="presOf" srcId="{EC4A6C57-F30B-406E-BA85-76CB7F7621BE}" destId="{D79C94B1-C969-4F71-96F0-8557C68FDFA9}" srcOrd="0" destOrd="0" presId="urn:microsoft.com/office/officeart/2008/layout/AlternatingHexagons"/>
    <dgm:cxn modelId="{E4E925EE-52CC-419F-8DE6-BE62A2B45860}" type="presParOf" srcId="{99D38E1A-8B3E-4D90-8A51-995D0D1D0524}" destId="{54BB9424-5CE6-455B-95EE-B8B45FEFFF5E}" srcOrd="0" destOrd="0" presId="urn:microsoft.com/office/officeart/2008/layout/AlternatingHexagons"/>
    <dgm:cxn modelId="{9BE2232C-067F-483A-8A0D-C3E35EE753E3}" type="presParOf" srcId="{54BB9424-5CE6-455B-95EE-B8B45FEFFF5E}" destId="{E35FAFA8-9B7E-45BC-A1C5-833CD480B53D}" srcOrd="0" destOrd="0" presId="urn:microsoft.com/office/officeart/2008/layout/AlternatingHexagons"/>
    <dgm:cxn modelId="{79138165-9A70-40C9-BE4B-1FF95F386AE3}" type="presParOf" srcId="{54BB9424-5CE6-455B-95EE-B8B45FEFFF5E}" destId="{48797279-6A1B-467E-A041-D65B69F189D4}" srcOrd="1" destOrd="0" presId="urn:microsoft.com/office/officeart/2008/layout/AlternatingHexagons"/>
    <dgm:cxn modelId="{22B1FEE0-87D1-4367-9411-93B2C12882EF}" type="presParOf" srcId="{54BB9424-5CE6-455B-95EE-B8B45FEFFF5E}" destId="{610DFD58-6C2F-499A-9BBB-24FD8896AD53}" srcOrd="2" destOrd="0" presId="urn:microsoft.com/office/officeart/2008/layout/AlternatingHexagons"/>
    <dgm:cxn modelId="{57A69E19-7AEC-48E8-86B4-E729BA6B7859}" type="presParOf" srcId="{54BB9424-5CE6-455B-95EE-B8B45FEFFF5E}" destId="{BFAC0DC1-4265-42A4-A015-BC6EF32CBFD1}" srcOrd="3" destOrd="0" presId="urn:microsoft.com/office/officeart/2008/layout/AlternatingHexagons"/>
    <dgm:cxn modelId="{11CC636C-B20F-4882-8BCE-F64831B1071A}" type="presParOf" srcId="{54BB9424-5CE6-455B-95EE-B8B45FEFFF5E}" destId="{D79C94B1-C969-4F71-96F0-8557C68FDFA9}" srcOrd="4" destOrd="0" presId="urn:microsoft.com/office/officeart/2008/layout/AlternatingHexagons"/>
    <dgm:cxn modelId="{3C6926F3-EAB2-490A-81B3-0125833C2BD3}" type="presParOf" srcId="{99D38E1A-8B3E-4D90-8A51-995D0D1D0524}" destId="{1097C982-FC7A-4D4C-9250-2D04FB0904EC}" srcOrd="1" destOrd="0" presId="urn:microsoft.com/office/officeart/2008/layout/AlternatingHexagons"/>
    <dgm:cxn modelId="{26A3D871-9B3B-4BDE-A1F7-28E1778068E6}" type="presParOf" srcId="{99D38E1A-8B3E-4D90-8A51-995D0D1D0524}" destId="{A9F5D0E2-2014-40A0-815A-30DAC6F1BD62}" srcOrd="2" destOrd="0" presId="urn:microsoft.com/office/officeart/2008/layout/AlternatingHexagons"/>
    <dgm:cxn modelId="{5CCCA280-9196-4684-828E-6E6044A4F6F0}" type="presParOf" srcId="{A9F5D0E2-2014-40A0-815A-30DAC6F1BD62}" destId="{066260DE-5473-4A53-AE33-D5BC5FFD6612}" srcOrd="0" destOrd="0" presId="urn:microsoft.com/office/officeart/2008/layout/AlternatingHexagons"/>
    <dgm:cxn modelId="{8B42D55C-6A44-492D-A0EF-A9F18E26344A}" type="presParOf" srcId="{A9F5D0E2-2014-40A0-815A-30DAC6F1BD62}" destId="{516EC276-3590-4474-A718-BB1C8E7439A7}" srcOrd="1" destOrd="0" presId="urn:microsoft.com/office/officeart/2008/layout/AlternatingHexagons"/>
    <dgm:cxn modelId="{884AFB85-4F77-4C19-A9F9-A19892E6C298}" type="presParOf" srcId="{A9F5D0E2-2014-40A0-815A-30DAC6F1BD62}" destId="{8E61D2A3-C22B-4A68-8D00-11DBC0C64441}" srcOrd="2" destOrd="0" presId="urn:microsoft.com/office/officeart/2008/layout/AlternatingHexagons"/>
    <dgm:cxn modelId="{76DF2266-AE7B-49E4-B55A-39027027E741}" type="presParOf" srcId="{A9F5D0E2-2014-40A0-815A-30DAC6F1BD62}" destId="{E658ECF6-2701-42F8-99F4-AD1CAEEFF84C}" srcOrd="3" destOrd="0" presId="urn:microsoft.com/office/officeart/2008/layout/AlternatingHexagons"/>
    <dgm:cxn modelId="{0B3CAE3C-BFA4-4A2E-A6CE-4ED5884A050A}" type="presParOf" srcId="{A9F5D0E2-2014-40A0-815A-30DAC6F1BD62}" destId="{D3D4F3FF-3680-492E-8612-A385DE71744C}" srcOrd="4" destOrd="0" presId="urn:microsoft.com/office/officeart/2008/layout/AlternatingHexagon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B649D2-7571-431E-803A-CEFAB0F0792E}"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ES"/>
        </a:p>
      </dgm:t>
    </dgm:pt>
    <dgm:pt modelId="{36E1E005-DBEB-4E8F-9E7F-C25BA3D0DE9A}">
      <dgm:prSet phldrT="[Texto]" phldr="1"/>
      <dgm:spPr>
        <a:solidFill>
          <a:schemeClr val="bg1"/>
        </a:solidFill>
        <a:ln w="38100">
          <a:gradFill flip="none" rotWithShape="1">
            <a:gsLst>
              <a:gs pos="0">
                <a:schemeClr val="tx1">
                  <a:lumMod val="50000"/>
                  <a:lumOff val="50000"/>
                </a:schemeClr>
              </a:gs>
              <a:gs pos="74000">
                <a:schemeClr val="tx1"/>
              </a:gs>
              <a:gs pos="83000">
                <a:schemeClr val="tx1">
                  <a:lumMod val="50000"/>
                  <a:lumOff val="50000"/>
                </a:schemeClr>
              </a:gs>
              <a:gs pos="100000">
                <a:schemeClr val="tx1"/>
              </a:gs>
            </a:gsLst>
            <a:path path="circle">
              <a:fillToRect l="100000" t="100000"/>
            </a:path>
            <a:tileRect r="-100000" b="-100000"/>
          </a:gradFill>
        </a:ln>
      </dgm:spPr>
      <dgm:t>
        <a:bodyPr/>
        <a:lstStyle/>
        <a:p>
          <a:endParaRPr lang="es-ES" dirty="0"/>
        </a:p>
      </dgm:t>
    </dgm:pt>
    <dgm:pt modelId="{245985B1-A771-43B9-A27D-E7444B4D9FA1}" type="parTrans" cxnId="{A1A7DEE0-3906-4F5E-93FE-CA0A6766C4DD}">
      <dgm:prSet/>
      <dgm:spPr/>
      <dgm:t>
        <a:bodyPr/>
        <a:lstStyle/>
        <a:p>
          <a:endParaRPr lang="es-ES"/>
        </a:p>
      </dgm:t>
    </dgm:pt>
    <dgm:pt modelId="{EC4A6C57-F30B-406E-BA85-76CB7F7621BE}" type="sibTrans" cxnId="{A1A7DEE0-3906-4F5E-93FE-CA0A6766C4DD}">
      <dgm:prSet/>
      <dgm:spPr>
        <a:solidFill>
          <a:schemeClr val="bg1"/>
        </a:solidFill>
        <a:ln w="38100">
          <a:gradFill flip="none" rotWithShape="1">
            <a:gsLst>
              <a:gs pos="0">
                <a:schemeClr val="tx1">
                  <a:lumMod val="50000"/>
                  <a:lumOff val="50000"/>
                </a:schemeClr>
              </a:gs>
              <a:gs pos="74000">
                <a:schemeClr val="tx1"/>
              </a:gs>
              <a:gs pos="83000">
                <a:schemeClr val="tx1">
                  <a:lumMod val="65000"/>
                  <a:lumOff val="35000"/>
                </a:schemeClr>
              </a:gs>
              <a:gs pos="100000">
                <a:schemeClr val="tx1"/>
              </a:gs>
            </a:gsLst>
            <a:path path="circle">
              <a:fillToRect l="100000" t="100000"/>
            </a:path>
            <a:tileRect r="-100000" b="-100000"/>
          </a:gradFill>
        </a:ln>
        <a:effectLst>
          <a:outerShdw blurRad="44450" dist="27940" dir="5400000" algn="ctr">
            <a:srgbClr val="000000">
              <a:alpha val="32000"/>
            </a:srgbClr>
          </a:outerShdw>
        </a:effectLst>
      </dgm:spPr>
      <dgm:t>
        <a:bodyPr/>
        <a:lstStyle/>
        <a:p>
          <a:endParaRPr lang="es-ES"/>
        </a:p>
      </dgm:t>
    </dgm:pt>
    <dgm:pt modelId="{43800CC0-C66C-4FAF-8B25-1862C28BF038}">
      <dgm:prSet phldrT="[Texto]" phldr="1"/>
      <dgm:spPr>
        <a:solidFill>
          <a:schemeClr val="bg1"/>
        </a:solidFill>
        <a:ln w="38100">
          <a:gradFill flip="none" rotWithShape="1">
            <a:gsLst>
              <a:gs pos="0">
                <a:schemeClr val="tx1">
                  <a:lumMod val="50000"/>
                  <a:lumOff val="50000"/>
                </a:schemeClr>
              </a:gs>
              <a:gs pos="74000">
                <a:schemeClr val="tx1"/>
              </a:gs>
              <a:gs pos="83000">
                <a:schemeClr val="tx1">
                  <a:lumMod val="50000"/>
                  <a:lumOff val="50000"/>
                </a:schemeClr>
              </a:gs>
              <a:gs pos="100000">
                <a:schemeClr val="tx1"/>
              </a:gs>
            </a:gsLst>
            <a:path path="circle">
              <a:fillToRect l="100000" t="100000"/>
            </a:path>
            <a:tileRect r="-100000" b="-100000"/>
          </a:gradFill>
        </a:ln>
      </dgm:spPr>
      <dgm:t>
        <a:bodyPr/>
        <a:lstStyle/>
        <a:p>
          <a:endParaRPr lang="es-ES"/>
        </a:p>
      </dgm:t>
    </dgm:pt>
    <dgm:pt modelId="{94A75726-95A5-4558-8AD0-C84620CA1433}" type="parTrans" cxnId="{CCFCCD8D-8746-4D0E-9C2D-ED41DE11B4FC}">
      <dgm:prSet/>
      <dgm:spPr/>
      <dgm:t>
        <a:bodyPr/>
        <a:lstStyle/>
        <a:p>
          <a:endParaRPr lang="es-ES"/>
        </a:p>
      </dgm:t>
    </dgm:pt>
    <dgm:pt modelId="{F00DFF24-D37A-43DF-9C50-06B7987B946B}" type="sibTrans" cxnId="{CCFCCD8D-8746-4D0E-9C2D-ED41DE11B4FC}">
      <dgm:prSet/>
      <dgm:spPr>
        <a:solidFill>
          <a:schemeClr val="bg1"/>
        </a:solidFill>
        <a:ln w="38100">
          <a:gradFill flip="none" rotWithShape="1">
            <a:gsLst>
              <a:gs pos="0">
                <a:schemeClr val="tx1">
                  <a:lumMod val="50000"/>
                  <a:lumOff val="50000"/>
                </a:schemeClr>
              </a:gs>
              <a:gs pos="74000">
                <a:schemeClr val="tx1"/>
              </a:gs>
              <a:gs pos="83000">
                <a:schemeClr val="tx1">
                  <a:lumMod val="50000"/>
                  <a:lumOff val="50000"/>
                </a:schemeClr>
              </a:gs>
              <a:gs pos="100000">
                <a:schemeClr val="tx1"/>
              </a:gs>
            </a:gsLst>
            <a:path path="circle">
              <a:fillToRect l="100000" t="100000"/>
            </a:path>
            <a:tileRect r="-100000" b="-100000"/>
          </a:gradFill>
        </a:ln>
      </dgm:spPr>
      <dgm:t>
        <a:bodyPr/>
        <a:lstStyle/>
        <a:p>
          <a:endParaRPr lang="es-ES"/>
        </a:p>
      </dgm:t>
    </dgm:pt>
    <dgm:pt modelId="{99D38E1A-8B3E-4D90-8A51-995D0D1D0524}" type="pres">
      <dgm:prSet presAssocID="{DBB649D2-7571-431E-803A-CEFAB0F0792E}" presName="Name0" presStyleCnt="0">
        <dgm:presLayoutVars>
          <dgm:chMax/>
          <dgm:chPref/>
          <dgm:dir/>
          <dgm:animLvl val="lvl"/>
        </dgm:presLayoutVars>
      </dgm:prSet>
      <dgm:spPr/>
    </dgm:pt>
    <dgm:pt modelId="{54BB9424-5CE6-455B-95EE-B8B45FEFFF5E}" type="pres">
      <dgm:prSet presAssocID="{36E1E005-DBEB-4E8F-9E7F-C25BA3D0DE9A}" presName="composite" presStyleCnt="0"/>
      <dgm:spPr/>
    </dgm:pt>
    <dgm:pt modelId="{E35FAFA8-9B7E-45BC-A1C5-833CD480B53D}" type="pres">
      <dgm:prSet presAssocID="{36E1E005-DBEB-4E8F-9E7F-C25BA3D0DE9A}" presName="Parent1" presStyleLbl="node1" presStyleIdx="0" presStyleCnt="4" custLinFactNeighborY="0">
        <dgm:presLayoutVars>
          <dgm:chMax val="1"/>
          <dgm:chPref val="1"/>
          <dgm:bulletEnabled val="1"/>
        </dgm:presLayoutVars>
      </dgm:prSet>
      <dgm:spPr/>
    </dgm:pt>
    <dgm:pt modelId="{48797279-6A1B-467E-A041-D65B69F189D4}" type="pres">
      <dgm:prSet presAssocID="{36E1E005-DBEB-4E8F-9E7F-C25BA3D0DE9A}" presName="Childtext1" presStyleLbl="revTx" presStyleIdx="0" presStyleCnt="2">
        <dgm:presLayoutVars>
          <dgm:chMax val="0"/>
          <dgm:chPref val="0"/>
          <dgm:bulletEnabled val="1"/>
        </dgm:presLayoutVars>
      </dgm:prSet>
      <dgm:spPr/>
    </dgm:pt>
    <dgm:pt modelId="{610DFD58-6C2F-499A-9BBB-24FD8896AD53}" type="pres">
      <dgm:prSet presAssocID="{36E1E005-DBEB-4E8F-9E7F-C25BA3D0DE9A}" presName="BalanceSpacing" presStyleCnt="0"/>
      <dgm:spPr/>
    </dgm:pt>
    <dgm:pt modelId="{BFAC0DC1-4265-42A4-A015-BC6EF32CBFD1}" type="pres">
      <dgm:prSet presAssocID="{36E1E005-DBEB-4E8F-9E7F-C25BA3D0DE9A}" presName="BalanceSpacing1" presStyleCnt="0"/>
      <dgm:spPr/>
    </dgm:pt>
    <dgm:pt modelId="{D79C94B1-C969-4F71-96F0-8557C68FDFA9}" type="pres">
      <dgm:prSet presAssocID="{EC4A6C57-F30B-406E-BA85-76CB7F7621BE}" presName="Accent1Text" presStyleLbl="node1" presStyleIdx="1" presStyleCnt="4" custLinFactNeighborY="0"/>
      <dgm:spPr/>
    </dgm:pt>
    <dgm:pt modelId="{1097C982-FC7A-4D4C-9250-2D04FB0904EC}" type="pres">
      <dgm:prSet presAssocID="{EC4A6C57-F30B-406E-BA85-76CB7F7621BE}" presName="spaceBetweenRectangles" presStyleCnt="0"/>
      <dgm:spPr/>
    </dgm:pt>
    <dgm:pt modelId="{A9F5D0E2-2014-40A0-815A-30DAC6F1BD62}" type="pres">
      <dgm:prSet presAssocID="{43800CC0-C66C-4FAF-8B25-1862C28BF038}" presName="composite" presStyleCnt="0"/>
      <dgm:spPr/>
    </dgm:pt>
    <dgm:pt modelId="{066260DE-5473-4A53-AE33-D5BC5FFD6612}" type="pres">
      <dgm:prSet presAssocID="{43800CC0-C66C-4FAF-8B25-1862C28BF038}" presName="Parent1" presStyleLbl="node1" presStyleIdx="2" presStyleCnt="4">
        <dgm:presLayoutVars>
          <dgm:chMax val="1"/>
          <dgm:chPref val="1"/>
          <dgm:bulletEnabled val="1"/>
        </dgm:presLayoutVars>
      </dgm:prSet>
      <dgm:spPr/>
    </dgm:pt>
    <dgm:pt modelId="{516EC276-3590-4474-A718-BB1C8E7439A7}" type="pres">
      <dgm:prSet presAssocID="{43800CC0-C66C-4FAF-8B25-1862C28BF038}" presName="Childtext1" presStyleLbl="revTx" presStyleIdx="1" presStyleCnt="2">
        <dgm:presLayoutVars>
          <dgm:chMax val="0"/>
          <dgm:chPref val="0"/>
          <dgm:bulletEnabled val="1"/>
        </dgm:presLayoutVars>
      </dgm:prSet>
      <dgm:spPr/>
    </dgm:pt>
    <dgm:pt modelId="{8E61D2A3-C22B-4A68-8D00-11DBC0C64441}" type="pres">
      <dgm:prSet presAssocID="{43800CC0-C66C-4FAF-8B25-1862C28BF038}" presName="BalanceSpacing" presStyleCnt="0"/>
      <dgm:spPr/>
    </dgm:pt>
    <dgm:pt modelId="{E658ECF6-2701-42F8-99F4-AD1CAEEFF84C}" type="pres">
      <dgm:prSet presAssocID="{43800CC0-C66C-4FAF-8B25-1862C28BF038}" presName="BalanceSpacing1" presStyleCnt="0"/>
      <dgm:spPr/>
    </dgm:pt>
    <dgm:pt modelId="{D3D4F3FF-3680-492E-8612-A385DE71744C}" type="pres">
      <dgm:prSet presAssocID="{F00DFF24-D37A-43DF-9C50-06B7987B946B}" presName="Accent1Text" presStyleLbl="node1" presStyleIdx="3" presStyleCnt="4" custLinFactNeighborX="0"/>
      <dgm:spPr/>
    </dgm:pt>
  </dgm:ptLst>
  <dgm:cxnLst>
    <dgm:cxn modelId="{A6FB6B4C-163F-4512-BA8C-4763337EDB6F}" type="presOf" srcId="{DBB649D2-7571-431E-803A-CEFAB0F0792E}" destId="{99D38E1A-8B3E-4D90-8A51-995D0D1D0524}" srcOrd="0" destOrd="0" presId="urn:microsoft.com/office/officeart/2008/layout/AlternatingHexagons"/>
    <dgm:cxn modelId="{88B58556-29A0-4DA1-8D52-7FDA2A8548DA}" type="presOf" srcId="{43800CC0-C66C-4FAF-8B25-1862C28BF038}" destId="{066260DE-5473-4A53-AE33-D5BC5FFD6612}" srcOrd="0" destOrd="0" presId="urn:microsoft.com/office/officeart/2008/layout/AlternatingHexagons"/>
    <dgm:cxn modelId="{020EFF7A-E335-4EC4-AE96-E855497028D8}" type="presOf" srcId="{F00DFF24-D37A-43DF-9C50-06B7987B946B}" destId="{D3D4F3FF-3680-492E-8612-A385DE71744C}" srcOrd="0" destOrd="0" presId="urn:microsoft.com/office/officeart/2008/layout/AlternatingHexagons"/>
    <dgm:cxn modelId="{CCFCCD8D-8746-4D0E-9C2D-ED41DE11B4FC}" srcId="{DBB649D2-7571-431E-803A-CEFAB0F0792E}" destId="{43800CC0-C66C-4FAF-8B25-1862C28BF038}" srcOrd="1" destOrd="0" parTransId="{94A75726-95A5-4558-8AD0-C84620CA1433}" sibTransId="{F00DFF24-D37A-43DF-9C50-06B7987B946B}"/>
    <dgm:cxn modelId="{A1A7DEE0-3906-4F5E-93FE-CA0A6766C4DD}" srcId="{DBB649D2-7571-431E-803A-CEFAB0F0792E}" destId="{36E1E005-DBEB-4E8F-9E7F-C25BA3D0DE9A}" srcOrd="0" destOrd="0" parTransId="{245985B1-A771-43B9-A27D-E7444B4D9FA1}" sibTransId="{EC4A6C57-F30B-406E-BA85-76CB7F7621BE}"/>
    <dgm:cxn modelId="{8B2E58ED-E10A-4F6E-9BEC-7CF3E8EB7129}" type="presOf" srcId="{36E1E005-DBEB-4E8F-9E7F-C25BA3D0DE9A}" destId="{E35FAFA8-9B7E-45BC-A1C5-833CD480B53D}" srcOrd="0" destOrd="0" presId="urn:microsoft.com/office/officeart/2008/layout/AlternatingHexagons"/>
    <dgm:cxn modelId="{B7CBDDF4-4CD1-4068-AAB8-FD1CDB204E2C}" type="presOf" srcId="{EC4A6C57-F30B-406E-BA85-76CB7F7621BE}" destId="{D79C94B1-C969-4F71-96F0-8557C68FDFA9}" srcOrd="0" destOrd="0" presId="urn:microsoft.com/office/officeart/2008/layout/AlternatingHexagons"/>
    <dgm:cxn modelId="{E4E925EE-52CC-419F-8DE6-BE62A2B45860}" type="presParOf" srcId="{99D38E1A-8B3E-4D90-8A51-995D0D1D0524}" destId="{54BB9424-5CE6-455B-95EE-B8B45FEFFF5E}" srcOrd="0" destOrd="0" presId="urn:microsoft.com/office/officeart/2008/layout/AlternatingHexagons"/>
    <dgm:cxn modelId="{9BE2232C-067F-483A-8A0D-C3E35EE753E3}" type="presParOf" srcId="{54BB9424-5CE6-455B-95EE-B8B45FEFFF5E}" destId="{E35FAFA8-9B7E-45BC-A1C5-833CD480B53D}" srcOrd="0" destOrd="0" presId="urn:microsoft.com/office/officeart/2008/layout/AlternatingHexagons"/>
    <dgm:cxn modelId="{79138165-9A70-40C9-BE4B-1FF95F386AE3}" type="presParOf" srcId="{54BB9424-5CE6-455B-95EE-B8B45FEFFF5E}" destId="{48797279-6A1B-467E-A041-D65B69F189D4}" srcOrd="1" destOrd="0" presId="urn:microsoft.com/office/officeart/2008/layout/AlternatingHexagons"/>
    <dgm:cxn modelId="{22B1FEE0-87D1-4367-9411-93B2C12882EF}" type="presParOf" srcId="{54BB9424-5CE6-455B-95EE-B8B45FEFFF5E}" destId="{610DFD58-6C2F-499A-9BBB-24FD8896AD53}" srcOrd="2" destOrd="0" presId="urn:microsoft.com/office/officeart/2008/layout/AlternatingHexagons"/>
    <dgm:cxn modelId="{57A69E19-7AEC-48E8-86B4-E729BA6B7859}" type="presParOf" srcId="{54BB9424-5CE6-455B-95EE-B8B45FEFFF5E}" destId="{BFAC0DC1-4265-42A4-A015-BC6EF32CBFD1}" srcOrd="3" destOrd="0" presId="urn:microsoft.com/office/officeart/2008/layout/AlternatingHexagons"/>
    <dgm:cxn modelId="{11CC636C-B20F-4882-8BCE-F64831B1071A}" type="presParOf" srcId="{54BB9424-5CE6-455B-95EE-B8B45FEFFF5E}" destId="{D79C94B1-C969-4F71-96F0-8557C68FDFA9}" srcOrd="4" destOrd="0" presId="urn:microsoft.com/office/officeart/2008/layout/AlternatingHexagons"/>
    <dgm:cxn modelId="{3C6926F3-EAB2-490A-81B3-0125833C2BD3}" type="presParOf" srcId="{99D38E1A-8B3E-4D90-8A51-995D0D1D0524}" destId="{1097C982-FC7A-4D4C-9250-2D04FB0904EC}" srcOrd="1" destOrd="0" presId="urn:microsoft.com/office/officeart/2008/layout/AlternatingHexagons"/>
    <dgm:cxn modelId="{26A3D871-9B3B-4BDE-A1F7-28E1778068E6}" type="presParOf" srcId="{99D38E1A-8B3E-4D90-8A51-995D0D1D0524}" destId="{A9F5D0E2-2014-40A0-815A-30DAC6F1BD62}" srcOrd="2" destOrd="0" presId="urn:microsoft.com/office/officeart/2008/layout/AlternatingHexagons"/>
    <dgm:cxn modelId="{5CCCA280-9196-4684-828E-6E6044A4F6F0}" type="presParOf" srcId="{A9F5D0E2-2014-40A0-815A-30DAC6F1BD62}" destId="{066260DE-5473-4A53-AE33-D5BC5FFD6612}" srcOrd="0" destOrd="0" presId="urn:microsoft.com/office/officeart/2008/layout/AlternatingHexagons"/>
    <dgm:cxn modelId="{8B42D55C-6A44-492D-A0EF-A9F18E26344A}" type="presParOf" srcId="{A9F5D0E2-2014-40A0-815A-30DAC6F1BD62}" destId="{516EC276-3590-4474-A718-BB1C8E7439A7}" srcOrd="1" destOrd="0" presId="urn:microsoft.com/office/officeart/2008/layout/AlternatingHexagons"/>
    <dgm:cxn modelId="{884AFB85-4F77-4C19-A9F9-A19892E6C298}" type="presParOf" srcId="{A9F5D0E2-2014-40A0-815A-30DAC6F1BD62}" destId="{8E61D2A3-C22B-4A68-8D00-11DBC0C64441}" srcOrd="2" destOrd="0" presId="urn:microsoft.com/office/officeart/2008/layout/AlternatingHexagons"/>
    <dgm:cxn modelId="{76DF2266-AE7B-49E4-B55A-39027027E741}" type="presParOf" srcId="{A9F5D0E2-2014-40A0-815A-30DAC6F1BD62}" destId="{E658ECF6-2701-42F8-99F4-AD1CAEEFF84C}" srcOrd="3" destOrd="0" presId="urn:microsoft.com/office/officeart/2008/layout/AlternatingHexagons"/>
    <dgm:cxn modelId="{0B3CAE3C-BFA4-4A2E-A6CE-4ED5884A050A}" type="presParOf" srcId="{A9F5D0E2-2014-40A0-815A-30DAC6F1BD62}" destId="{D3D4F3FF-3680-492E-8612-A385DE71744C}"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FAFA8-9B7E-45BC-A1C5-833CD480B53D}">
      <dsp:nvSpPr>
        <dsp:cNvPr id="0" name=""/>
        <dsp:cNvSpPr/>
      </dsp:nvSpPr>
      <dsp:spPr>
        <a:xfrm rot="5400000">
          <a:off x="1148265" y="39199"/>
          <a:ext cx="597394" cy="519733"/>
        </a:xfrm>
        <a:prstGeom prst="hexagon">
          <a:avLst>
            <a:gd name="adj" fmla="val 25000"/>
            <a:gd name="vf" fmla="val 115470"/>
          </a:avLst>
        </a:prstGeom>
        <a:solidFill>
          <a:schemeClr val="bg1"/>
        </a:solidFill>
        <a:ln w="38100" cap="flat" cmpd="sng" algn="ctr">
          <a:gradFill flip="none" rotWithShape="1">
            <a:gsLst>
              <a:gs pos="0">
                <a:schemeClr val="tx1">
                  <a:lumMod val="50000"/>
                  <a:lumOff val="50000"/>
                </a:schemeClr>
              </a:gs>
              <a:gs pos="74000">
                <a:schemeClr val="tx1"/>
              </a:gs>
              <a:gs pos="83000">
                <a:schemeClr val="tx1">
                  <a:lumMod val="50000"/>
                  <a:lumOff val="50000"/>
                </a:schemeClr>
              </a:gs>
              <a:gs pos="100000">
                <a:schemeClr val="tx1"/>
              </a:gs>
            </a:gsLst>
            <a:path path="circle">
              <a:fillToRect l="100000" t="100000"/>
            </a:path>
            <a:tileRect r="-100000" b="-100000"/>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endParaRPr lang="es-ES" sz="800" kern="1200" dirty="0"/>
        </a:p>
      </dsp:txBody>
      <dsp:txXfrm rot="-5400000">
        <a:off x="1268087" y="93463"/>
        <a:ext cx="357749" cy="411206"/>
      </dsp:txXfrm>
    </dsp:sp>
    <dsp:sp modelId="{48797279-6A1B-467E-A041-D65B69F189D4}">
      <dsp:nvSpPr>
        <dsp:cNvPr id="0" name=""/>
        <dsp:cNvSpPr/>
      </dsp:nvSpPr>
      <dsp:spPr>
        <a:xfrm>
          <a:off x="1722600" y="119847"/>
          <a:ext cx="666692" cy="358436"/>
        </a:xfrm>
        <a:prstGeom prst="rect">
          <a:avLst/>
        </a:prstGeom>
        <a:noFill/>
        <a:ln>
          <a:noFill/>
        </a:ln>
        <a:effectLst/>
      </dsp:spPr>
      <dsp:style>
        <a:lnRef idx="0">
          <a:scrgbClr r="0" g="0" b="0"/>
        </a:lnRef>
        <a:fillRef idx="0">
          <a:scrgbClr r="0" g="0" b="0"/>
        </a:fillRef>
        <a:effectRef idx="0">
          <a:scrgbClr r="0" g="0" b="0"/>
        </a:effectRef>
        <a:fontRef idx="minor"/>
      </dsp:style>
    </dsp:sp>
    <dsp:sp modelId="{D79C94B1-C969-4F71-96F0-8557C68FDFA9}">
      <dsp:nvSpPr>
        <dsp:cNvPr id="0" name=""/>
        <dsp:cNvSpPr/>
      </dsp:nvSpPr>
      <dsp:spPr>
        <a:xfrm rot="5400000">
          <a:off x="586953" y="39199"/>
          <a:ext cx="597394" cy="519733"/>
        </a:xfrm>
        <a:prstGeom prst="hexagon">
          <a:avLst>
            <a:gd name="adj" fmla="val 25000"/>
            <a:gd name="vf" fmla="val 115470"/>
          </a:avLst>
        </a:prstGeom>
        <a:solidFill>
          <a:schemeClr val="bg1"/>
        </a:solidFill>
        <a:ln w="38100" cap="flat" cmpd="sng" algn="ctr">
          <a:gradFill flip="none" rotWithShape="1">
            <a:gsLst>
              <a:gs pos="0">
                <a:schemeClr val="tx1">
                  <a:lumMod val="50000"/>
                  <a:lumOff val="50000"/>
                </a:schemeClr>
              </a:gs>
              <a:gs pos="74000">
                <a:schemeClr val="tx1"/>
              </a:gs>
              <a:gs pos="83000">
                <a:schemeClr val="tx1">
                  <a:lumMod val="65000"/>
                  <a:lumOff val="35000"/>
                </a:schemeClr>
              </a:gs>
              <a:gs pos="100000">
                <a:schemeClr val="tx1"/>
              </a:gs>
            </a:gsLst>
            <a:path path="circle">
              <a:fillToRect l="100000" t="100000"/>
            </a:path>
            <a:tileRect r="-100000" b="-100000"/>
          </a:gradFill>
          <a:prstDash val="solid"/>
          <a:miter lim="800000"/>
        </a:ln>
        <a:effectLst>
          <a:outerShdw blurRad="44450" dist="27940" dir="5400000" algn="ctr" rotWithShape="0">
            <a:srgbClr val="000000">
              <a:alpha val="32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s-ES" sz="2900" kern="1200"/>
        </a:p>
      </dsp:txBody>
      <dsp:txXfrm rot="-5400000">
        <a:off x="706775" y="93463"/>
        <a:ext cx="357749" cy="411206"/>
      </dsp:txXfrm>
    </dsp:sp>
    <dsp:sp modelId="{066260DE-5473-4A53-AE33-D5BC5FFD6612}">
      <dsp:nvSpPr>
        <dsp:cNvPr id="0" name=""/>
        <dsp:cNvSpPr/>
      </dsp:nvSpPr>
      <dsp:spPr>
        <a:xfrm rot="5400000">
          <a:off x="866534" y="546267"/>
          <a:ext cx="597394" cy="519733"/>
        </a:xfrm>
        <a:prstGeom prst="hexagon">
          <a:avLst>
            <a:gd name="adj" fmla="val 25000"/>
            <a:gd name="vf" fmla="val 115470"/>
          </a:avLst>
        </a:prstGeom>
        <a:solidFill>
          <a:schemeClr val="bg1"/>
        </a:solidFill>
        <a:ln w="38100" cap="flat" cmpd="sng" algn="ctr">
          <a:gradFill flip="none" rotWithShape="1">
            <a:gsLst>
              <a:gs pos="0">
                <a:schemeClr val="tx1">
                  <a:lumMod val="50000"/>
                  <a:lumOff val="50000"/>
                </a:schemeClr>
              </a:gs>
              <a:gs pos="74000">
                <a:schemeClr val="tx1"/>
              </a:gs>
              <a:gs pos="83000">
                <a:schemeClr val="tx1">
                  <a:lumMod val="50000"/>
                  <a:lumOff val="50000"/>
                </a:schemeClr>
              </a:gs>
              <a:gs pos="100000">
                <a:schemeClr val="tx1"/>
              </a:gs>
            </a:gsLst>
            <a:path path="circle">
              <a:fillToRect l="100000" t="100000"/>
            </a:path>
            <a:tileRect r="-100000" b="-100000"/>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rot="-5400000">
        <a:off x="986356" y="600531"/>
        <a:ext cx="357749" cy="411206"/>
      </dsp:txXfrm>
    </dsp:sp>
    <dsp:sp modelId="{516EC276-3590-4474-A718-BB1C8E7439A7}">
      <dsp:nvSpPr>
        <dsp:cNvPr id="0" name=""/>
        <dsp:cNvSpPr/>
      </dsp:nvSpPr>
      <dsp:spPr>
        <a:xfrm>
          <a:off x="238672" y="626915"/>
          <a:ext cx="645185" cy="358436"/>
        </a:xfrm>
        <a:prstGeom prst="rect">
          <a:avLst/>
        </a:prstGeom>
        <a:noFill/>
        <a:ln>
          <a:noFill/>
        </a:ln>
        <a:effectLst/>
      </dsp:spPr>
      <dsp:style>
        <a:lnRef idx="0">
          <a:scrgbClr r="0" g="0" b="0"/>
        </a:lnRef>
        <a:fillRef idx="0">
          <a:scrgbClr r="0" g="0" b="0"/>
        </a:fillRef>
        <a:effectRef idx="0">
          <a:scrgbClr r="0" g="0" b="0"/>
        </a:effectRef>
        <a:fontRef idx="minor"/>
      </dsp:style>
    </dsp:sp>
    <dsp:sp modelId="{D3D4F3FF-3680-492E-8612-A385DE71744C}">
      <dsp:nvSpPr>
        <dsp:cNvPr id="0" name=""/>
        <dsp:cNvSpPr/>
      </dsp:nvSpPr>
      <dsp:spPr>
        <a:xfrm rot="5400000">
          <a:off x="1427845" y="546267"/>
          <a:ext cx="597394" cy="519733"/>
        </a:xfrm>
        <a:prstGeom prst="hexagon">
          <a:avLst>
            <a:gd name="adj" fmla="val 25000"/>
            <a:gd name="vf" fmla="val 115470"/>
          </a:avLst>
        </a:prstGeom>
        <a:solidFill>
          <a:schemeClr val="bg1"/>
        </a:solidFill>
        <a:ln w="38100" cap="flat" cmpd="sng" algn="ctr">
          <a:gradFill flip="none" rotWithShape="1">
            <a:gsLst>
              <a:gs pos="0">
                <a:schemeClr val="tx1">
                  <a:lumMod val="50000"/>
                  <a:lumOff val="50000"/>
                </a:schemeClr>
              </a:gs>
              <a:gs pos="74000">
                <a:schemeClr val="tx1"/>
              </a:gs>
              <a:gs pos="83000">
                <a:schemeClr val="tx1">
                  <a:lumMod val="50000"/>
                  <a:lumOff val="50000"/>
                </a:schemeClr>
              </a:gs>
              <a:gs pos="100000">
                <a:schemeClr val="tx1"/>
              </a:gs>
            </a:gsLst>
            <a:path path="circle">
              <a:fillToRect l="100000" t="100000"/>
            </a:path>
            <a:tileRect r="-100000" b="-100000"/>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s-ES" sz="2900" kern="1200"/>
        </a:p>
      </dsp:txBody>
      <dsp:txXfrm rot="-5400000">
        <a:off x="1547667" y="600531"/>
        <a:ext cx="357749" cy="411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FAFA8-9B7E-45BC-A1C5-833CD480B53D}">
      <dsp:nvSpPr>
        <dsp:cNvPr id="0" name=""/>
        <dsp:cNvSpPr/>
      </dsp:nvSpPr>
      <dsp:spPr>
        <a:xfrm rot="5400000">
          <a:off x="1148265" y="39199"/>
          <a:ext cx="597394" cy="519733"/>
        </a:xfrm>
        <a:prstGeom prst="hexagon">
          <a:avLst>
            <a:gd name="adj" fmla="val 25000"/>
            <a:gd name="vf" fmla="val 115470"/>
          </a:avLst>
        </a:prstGeom>
        <a:solidFill>
          <a:schemeClr val="bg1"/>
        </a:solidFill>
        <a:ln w="38100" cap="flat" cmpd="sng" algn="ctr">
          <a:gradFill flip="none" rotWithShape="1">
            <a:gsLst>
              <a:gs pos="0">
                <a:schemeClr val="tx1">
                  <a:lumMod val="50000"/>
                  <a:lumOff val="50000"/>
                </a:schemeClr>
              </a:gs>
              <a:gs pos="74000">
                <a:schemeClr val="tx1"/>
              </a:gs>
              <a:gs pos="83000">
                <a:schemeClr val="tx1">
                  <a:lumMod val="50000"/>
                  <a:lumOff val="50000"/>
                </a:schemeClr>
              </a:gs>
              <a:gs pos="100000">
                <a:schemeClr val="tx1"/>
              </a:gs>
            </a:gsLst>
            <a:path path="circle">
              <a:fillToRect l="100000" t="100000"/>
            </a:path>
            <a:tileRect r="-100000" b="-100000"/>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endParaRPr lang="es-ES" sz="800" kern="1200" dirty="0"/>
        </a:p>
      </dsp:txBody>
      <dsp:txXfrm rot="-5400000">
        <a:off x="1268087" y="93463"/>
        <a:ext cx="357749" cy="411206"/>
      </dsp:txXfrm>
    </dsp:sp>
    <dsp:sp modelId="{48797279-6A1B-467E-A041-D65B69F189D4}">
      <dsp:nvSpPr>
        <dsp:cNvPr id="0" name=""/>
        <dsp:cNvSpPr/>
      </dsp:nvSpPr>
      <dsp:spPr>
        <a:xfrm>
          <a:off x="1722600" y="119847"/>
          <a:ext cx="666692" cy="358436"/>
        </a:xfrm>
        <a:prstGeom prst="rect">
          <a:avLst/>
        </a:prstGeom>
        <a:noFill/>
        <a:ln>
          <a:noFill/>
        </a:ln>
        <a:effectLst/>
      </dsp:spPr>
      <dsp:style>
        <a:lnRef idx="0">
          <a:scrgbClr r="0" g="0" b="0"/>
        </a:lnRef>
        <a:fillRef idx="0">
          <a:scrgbClr r="0" g="0" b="0"/>
        </a:fillRef>
        <a:effectRef idx="0">
          <a:scrgbClr r="0" g="0" b="0"/>
        </a:effectRef>
        <a:fontRef idx="minor"/>
      </dsp:style>
    </dsp:sp>
    <dsp:sp modelId="{D79C94B1-C969-4F71-96F0-8557C68FDFA9}">
      <dsp:nvSpPr>
        <dsp:cNvPr id="0" name=""/>
        <dsp:cNvSpPr/>
      </dsp:nvSpPr>
      <dsp:spPr>
        <a:xfrm rot="5400000">
          <a:off x="586953" y="39199"/>
          <a:ext cx="597394" cy="519733"/>
        </a:xfrm>
        <a:prstGeom prst="hexagon">
          <a:avLst>
            <a:gd name="adj" fmla="val 25000"/>
            <a:gd name="vf" fmla="val 115470"/>
          </a:avLst>
        </a:prstGeom>
        <a:solidFill>
          <a:schemeClr val="bg1"/>
        </a:solidFill>
        <a:ln w="38100" cap="flat" cmpd="sng" algn="ctr">
          <a:gradFill flip="none" rotWithShape="1">
            <a:gsLst>
              <a:gs pos="0">
                <a:schemeClr val="tx1">
                  <a:lumMod val="50000"/>
                  <a:lumOff val="50000"/>
                </a:schemeClr>
              </a:gs>
              <a:gs pos="74000">
                <a:schemeClr val="tx1"/>
              </a:gs>
              <a:gs pos="83000">
                <a:schemeClr val="tx1">
                  <a:lumMod val="65000"/>
                  <a:lumOff val="35000"/>
                </a:schemeClr>
              </a:gs>
              <a:gs pos="100000">
                <a:schemeClr val="tx1"/>
              </a:gs>
            </a:gsLst>
            <a:path path="circle">
              <a:fillToRect l="100000" t="100000"/>
            </a:path>
            <a:tileRect r="-100000" b="-100000"/>
          </a:gradFill>
          <a:prstDash val="solid"/>
          <a:miter lim="800000"/>
        </a:ln>
        <a:effectLst>
          <a:outerShdw blurRad="44450" dist="27940" dir="5400000" algn="ctr" rotWithShape="0">
            <a:srgbClr val="000000">
              <a:alpha val="32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s-ES" sz="2900" kern="1200"/>
        </a:p>
      </dsp:txBody>
      <dsp:txXfrm rot="-5400000">
        <a:off x="706775" y="93463"/>
        <a:ext cx="357749" cy="411206"/>
      </dsp:txXfrm>
    </dsp:sp>
    <dsp:sp modelId="{066260DE-5473-4A53-AE33-D5BC5FFD6612}">
      <dsp:nvSpPr>
        <dsp:cNvPr id="0" name=""/>
        <dsp:cNvSpPr/>
      </dsp:nvSpPr>
      <dsp:spPr>
        <a:xfrm rot="5400000">
          <a:off x="866534" y="546267"/>
          <a:ext cx="597394" cy="519733"/>
        </a:xfrm>
        <a:prstGeom prst="hexagon">
          <a:avLst>
            <a:gd name="adj" fmla="val 25000"/>
            <a:gd name="vf" fmla="val 115470"/>
          </a:avLst>
        </a:prstGeom>
        <a:solidFill>
          <a:schemeClr val="bg1"/>
        </a:solidFill>
        <a:ln w="38100" cap="flat" cmpd="sng" algn="ctr">
          <a:gradFill flip="none" rotWithShape="1">
            <a:gsLst>
              <a:gs pos="0">
                <a:schemeClr val="tx1">
                  <a:lumMod val="50000"/>
                  <a:lumOff val="50000"/>
                </a:schemeClr>
              </a:gs>
              <a:gs pos="74000">
                <a:schemeClr val="tx1"/>
              </a:gs>
              <a:gs pos="83000">
                <a:schemeClr val="tx1">
                  <a:lumMod val="50000"/>
                  <a:lumOff val="50000"/>
                </a:schemeClr>
              </a:gs>
              <a:gs pos="100000">
                <a:schemeClr val="tx1"/>
              </a:gs>
            </a:gsLst>
            <a:path path="circle">
              <a:fillToRect l="100000" t="100000"/>
            </a:path>
            <a:tileRect r="-100000" b="-100000"/>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rot="-5400000">
        <a:off x="986356" y="600531"/>
        <a:ext cx="357749" cy="411206"/>
      </dsp:txXfrm>
    </dsp:sp>
    <dsp:sp modelId="{516EC276-3590-4474-A718-BB1C8E7439A7}">
      <dsp:nvSpPr>
        <dsp:cNvPr id="0" name=""/>
        <dsp:cNvSpPr/>
      </dsp:nvSpPr>
      <dsp:spPr>
        <a:xfrm>
          <a:off x="238672" y="626915"/>
          <a:ext cx="645185" cy="358436"/>
        </a:xfrm>
        <a:prstGeom prst="rect">
          <a:avLst/>
        </a:prstGeom>
        <a:noFill/>
        <a:ln>
          <a:noFill/>
        </a:ln>
        <a:effectLst/>
      </dsp:spPr>
      <dsp:style>
        <a:lnRef idx="0">
          <a:scrgbClr r="0" g="0" b="0"/>
        </a:lnRef>
        <a:fillRef idx="0">
          <a:scrgbClr r="0" g="0" b="0"/>
        </a:fillRef>
        <a:effectRef idx="0">
          <a:scrgbClr r="0" g="0" b="0"/>
        </a:effectRef>
        <a:fontRef idx="minor"/>
      </dsp:style>
    </dsp:sp>
    <dsp:sp modelId="{D3D4F3FF-3680-492E-8612-A385DE71744C}">
      <dsp:nvSpPr>
        <dsp:cNvPr id="0" name=""/>
        <dsp:cNvSpPr/>
      </dsp:nvSpPr>
      <dsp:spPr>
        <a:xfrm rot="5400000">
          <a:off x="1427845" y="546267"/>
          <a:ext cx="597394" cy="519733"/>
        </a:xfrm>
        <a:prstGeom prst="hexagon">
          <a:avLst>
            <a:gd name="adj" fmla="val 25000"/>
            <a:gd name="vf" fmla="val 115470"/>
          </a:avLst>
        </a:prstGeom>
        <a:solidFill>
          <a:schemeClr val="bg1"/>
        </a:solidFill>
        <a:ln w="38100" cap="flat" cmpd="sng" algn="ctr">
          <a:gradFill flip="none" rotWithShape="1">
            <a:gsLst>
              <a:gs pos="0">
                <a:schemeClr val="tx1">
                  <a:lumMod val="50000"/>
                  <a:lumOff val="50000"/>
                </a:schemeClr>
              </a:gs>
              <a:gs pos="74000">
                <a:schemeClr val="tx1"/>
              </a:gs>
              <a:gs pos="83000">
                <a:schemeClr val="tx1">
                  <a:lumMod val="50000"/>
                  <a:lumOff val="50000"/>
                </a:schemeClr>
              </a:gs>
              <a:gs pos="100000">
                <a:schemeClr val="tx1"/>
              </a:gs>
            </a:gsLst>
            <a:path path="circle">
              <a:fillToRect l="100000" t="100000"/>
            </a:path>
            <a:tileRect r="-100000" b="-100000"/>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s-ES" sz="2900" kern="1200"/>
        </a:p>
      </dsp:txBody>
      <dsp:txXfrm rot="-5400000">
        <a:off x="1547667" y="600531"/>
        <a:ext cx="357749" cy="411206"/>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71EE0-30BA-44AA-AD4D-1566894F0253}" type="datetimeFigureOut">
              <a:rPr lang="es-ES" smtClean="0"/>
              <a:t>02/02/2023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E0CA5E-9E80-46A9-AE2E-FAC65EA6837F}" type="slidenum">
              <a:rPr lang="es-ES" smtClean="0"/>
              <a:t>‹Nº›</a:t>
            </a:fld>
            <a:endParaRPr lang="es-ES"/>
          </a:p>
        </p:txBody>
      </p:sp>
    </p:spTree>
    <p:extLst>
      <p:ext uri="{BB962C8B-B14F-4D97-AF65-F5344CB8AC3E}">
        <p14:creationId xmlns:p14="http://schemas.microsoft.com/office/powerpoint/2010/main" val="163190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1</a:t>
            </a:fld>
            <a:endParaRPr lang="es-ES"/>
          </a:p>
        </p:txBody>
      </p:sp>
    </p:spTree>
    <p:extLst>
      <p:ext uri="{BB962C8B-B14F-4D97-AF65-F5344CB8AC3E}">
        <p14:creationId xmlns:p14="http://schemas.microsoft.com/office/powerpoint/2010/main" val="852644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11</a:t>
            </a:fld>
            <a:endParaRPr lang="es-ES"/>
          </a:p>
        </p:txBody>
      </p:sp>
    </p:spTree>
    <p:extLst>
      <p:ext uri="{BB962C8B-B14F-4D97-AF65-F5344CB8AC3E}">
        <p14:creationId xmlns:p14="http://schemas.microsoft.com/office/powerpoint/2010/main" val="8451049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047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5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0408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8994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3371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7889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2176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1157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047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12</a:t>
            </a:fld>
            <a:endParaRPr lang="es-ES"/>
          </a:p>
        </p:txBody>
      </p:sp>
    </p:spTree>
    <p:extLst>
      <p:ext uri="{BB962C8B-B14F-4D97-AF65-F5344CB8AC3E}">
        <p14:creationId xmlns:p14="http://schemas.microsoft.com/office/powerpoint/2010/main" val="38268421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9468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3692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23050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63232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9054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7294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0269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64453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21593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987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13</a:t>
            </a:fld>
            <a:endParaRPr lang="es-ES"/>
          </a:p>
        </p:txBody>
      </p:sp>
    </p:spTree>
    <p:extLst>
      <p:ext uri="{BB962C8B-B14F-4D97-AF65-F5344CB8AC3E}">
        <p14:creationId xmlns:p14="http://schemas.microsoft.com/office/powerpoint/2010/main" val="397459386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12001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47218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9668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95339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3176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07327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57748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29033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84443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241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14</a:t>
            </a:fld>
            <a:endParaRPr lang="es-ES"/>
          </a:p>
        </p:txBody>
      </p:sp>
    </p:spTree>
    <p:extLst>
      <p:ext uri="{BB962C8B-B14F-4D97-AF65-F5344CB8AC3E}">
        <p14:creationId xmlns:p14="http://schemas.microsoft.com/office/powerpoint/2010/main" val="181850912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15567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80899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1312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76504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76906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449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230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17</a:t>
            </a:fld>
            <a:endParaRPr lang="es-ES"/>
          </a:p>
        </p:txBody>
      </p:sp>
    </p:spTree>
    <p:extLst>
      <p:ext uri="{BB962C8B-B14F-4D97-AF65-F5344CB8AC3E}">
        <p14:creationId xmlns:p14="http://schemas.microsoft.com/office/powerpoint/2010/main" val="3091632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18</a:t>
            </a:fld>
            <a:endParaRPr lang="es-ES"/>
          </a:p>
        </p:txBody>
      </p:sp>
    </p:spTree>
    <p:extLst>
      <p:ext uri="{BB962C8B-B14F-4D97-AF65-F5344CB8AC3E}">
        <p14:creationId xmlns:p14="http://schemas.microsoft.com/office/powerpoint/2010/main" val="4142982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19</a:t>
            </a:fld>
            <a:endParaRPr lang="es-ES"/>
          </a:p>
        </p:txBody>
      </p:sp>
    </p:spTree>
    <p:extLst>
      <p:ext uri="{BB962C8B-B14F-4D97-AF65-F5344CB8AC3E}">
        <p14:creationId xmlns:p14="http://schemas.microsoft.com/office/powerpoint/2010/main" val="1310719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20</a:t>
            </a:fld>
            <a:endParaRPr lang="es-ES"/>
          </a:p>
        </p:txBody>
      </p:sp>
    </p:spTree>
    <p:extLst>
      <p:ext uri="{BB962C8B-B14F-4D97-AF65-F5344CB8AC3E}">
        <p14:creationId xmlns:p14="http://schemas.microsoft.com/office/powerpoint/2010/main" val="4229417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21</a:t>
            </a:fld>
            <a:endParaRPr lang="es-ES"/>
          </a:p>
        </p:txBody>
      </p:sp>
    </p:spTree>
    <p:extLst>
      <p:ext uri="{BB962C8B-B14F-4D97-AF65-F5344CB8AC3E}">
        <p14:creationId xmlns:p14="http://schemas.microsoft.com/office/powerpoint/2010/main" val="1573281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2</a:t>
            </a:fld>
            <a:endParaRPr lang="es-ES"/>
          </a:p>
        </p:txBody>
      </p:sp>
    </p:spTree>
    <p:extLst>
      <p:ext uri="{BB962C8B-B14F-4D97-AF65-F5344CB8AC3E}">
        <p14:creationId xmlns:p14="http://schemas.microsoft.com/office/powerpoint/2010/main" val="3766235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22</a:t>
            </a:fld>
            <a:endParaRPr lang="es-ES"/>
          </a:p>
        </p:txBody>
      </p:sp>
    </p:spTree>
    <p:extLst>
      <p:ext uri="{BB962C8B-B14F-4D97-AF65-F5344CB8AC3E}">
        <p14:creationId xmlns:p14="http://schemas.microsoft.com/office/powerpoint/2010/main" val="360201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23</a:t>
            </a:fld>
            <a:endParaRPr lang="es-ES"/>
          </a:p>
        </p:txBody>
      </p:sp>
    </p:spTree>
    <p:extLst>
      <p:ext uri="{BB962C8B-B14F-4D97-AF65-F5344CB8AC3E}">
        <p14:creationId xmlns:p14="http://schemas.microsoft.com/office/powerpoint/2010/main" val="1601754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24</a:t>
            </a:fld>
            <a:endParaRPr lang="es-ES"/>
          </a:p>
        </p:txBody>
      </p:sp>
    </p:spTree>
    <p:extLst>
      <p:ext uri="{BB962C8B-B14F-4D97-AF65-F5344CB8AC3E}">
        <p14:creationId xmlns:p14="http://schemas.microsoft.com/office/powerpoint/2010/main" val="1556905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25</a:t>
            </a:fld>
            <a:endParaRPr lang="es-ES"/>
          </a:p>
        </p:txBody>
      </p:sp>
    </p:spTree>
    <p:extLst>
      <p:ext uri="{BB962C8B-B14F-4D97-AF65-F5344CB8AC3E}">
        <p14:creationId xmlns:p14="http://schemas.microsoft.com/office/powerpoint/2010/main" val="3643729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26</a:t>
            </a:fld>
            <a:endParaRPr lang="es-ES"/>
          </a:p>
        </p:txBody>
      </p:sp>
    </p:spTree>
    <p:extLst>
      <p:ext uri="{BB962C8B-B14F-4D97-AF65-F5344CB8AC3E}">
        <p14:creationId xmlns:p14="http://schemas.microsoft.com/office/powerpoint/2010/main" val="1269026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27</a:t>
            </a:fld>
            <a:endParaRPr lang="es-ES"/>
          </a:p>
        </p:txBody>
      </p:sp>
    </p:spTree>
    <p:extLst>
      <p:ext uri="{BB962C8B-B14F-4D97-AF65-F5344CB8AC3E}">
        <p14:creationId xmlns:p14="http://schemas.microsoft.com/office/powerpoint/2010/main" val="3350970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3</a:t>
            </a:fld>
            <a:endParaRPr lang="es-ES"/>
          </a:p>
        </p:txBody>
      </p:sp>
    </p:spTree>
    <p:extLst>
      <p:ext uri="{BB962C8B-B14F-4D97-AF65-F5344CB8AC3E}">
        <p14:creationId xmlns:p14="http://schemas.microsoft.com/office/powerpoint/2010/main" val="3091632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00ea73501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200ea735015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200ea735015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19" name="Google Shape;31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00ea735015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00ea735015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200ea735015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37" name="Google Shape;337;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fe35b4366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fe35b4366d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g1fe35b4366d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fe35b4366d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fe35b4366d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g1fe35b4366d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4</a:t>
            </a:fld>
            <a:endParaRPr lang="es-ES"/>
          </a:p>
        </p:txBody>
      </p:sp>
    </p:spTree>
    <p:extLst>
      <p:ext uri="{BB962C8B-B14F-4D97-AF65-F5344CB8AC3E}">
        <p14:creationId xmlns:p14="http://schemas.microsoft.com/office/powerpoint/2010/main" val="10284128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680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0408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8994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632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360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337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5</a:t>
            </a:fld>
            <a:endParaRPr lang="es-ES"/>
          </a:p>
        </p:txBody>
      </p:sp>
    </p:spTree>
    <p:extLst>
      <p:ext uri="{BB962C8B-B14F-4D97-AF65-F5344CB8AC3E}">
        <p14:creationId xmlns:p14="http://schemas.microsoft.com/office/powerpoint/2010/main" val="16122273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1421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61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9736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4784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3750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2176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1157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047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5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040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DE0CA5E-9E80-46A9-AE2E-FAC65EA6837F}" type="slidenum">
              <a:rPr lang="es-ES" smtClean="0"/>
              <a:t>6</a:t>
            </a:fld>
            <a:endParaRPr lang="es-ES"/>
          </a:p>
        </p:txBody>
      </p:sp>
    </p:spTree>
    <p:extLst>
      <p:ext uri="{BB962C8B-B14F-4D97-AF65-F5344CB8AC3E}">
        <p14:creationId xmlns:p14="http://schemas.microsoft.com/office/powerpoint/2010/main" val="25222602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8994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7218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3371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615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4219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0453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7889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0529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1597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28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DE0CA5E-9E80-46A9-AE2E-FAC65EA6837F}" type="slidenum">
              <a:rPr lang="es-ES" smtClean="0"/>
              <a:t>7</a:t>
            </a:fld>
            <a:endParaRPr lang="es-ES"/>
          </a:p>
        </p:txBody>
      </p:sp>
    </p:spTree>
    <p:extLst>
      <p:ext uri="{BB962C8B-B14F-4D97-AF65-F5344CB8AC3E}">
        <p14:creationId xmlns:p14="http://schemas.microsoft.com/office/powerpoint/2010/main" val="37577697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0472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7341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2176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BSC?</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1157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9895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047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5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7529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0717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337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8</a:t>
            </a:fld>
            <a:endParaRPr lang="es-ES"/>
          </a:p>
        </p:txBody>
      </p:sp>
    </p:spTree>
    <p:extLst>
      <p:ext uri="{BB962C8B-B14F-4D97-AF65-F5344CB8AC3E}">
        <p14:creationId xmlns:p14="http://schemas.microsoft.com/office/powerpoint/2010/main" val="20237376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0280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2698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549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435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1756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3117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2176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1157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9397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04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DE0CA5E-9E80-46A9-AE2E-FAC65EA6837F}" type="slidenum">
              <a:rPr lang="es-ES" smtClean="0"/>
              <a:t>10</a:t>
            </a:fld>
            <a:endParaRPr lang="es-ES"/>
          </a:p>
        </p:txBody>
      </p:sp>
    </p:spTree>
    <p:extLst>
      <p:ext uri="{BB962C8B-B14F-4D97-AF65-F5344CB8AC3E}">
        <p14:creationId xmlns:p14="http://schemas.microsoft.com/office/powerpoint/2010/main" val="31467666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5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0408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8994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6323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3371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615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7889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1160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4974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0CA5E-9E80-46A9-AE2E-FAC65EA6837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115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AD1A7-AA7A-00AE-66A6-EC6F8C3D40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8F29139-CE9F-EA87-3CB3-2FA586EF3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DC73EE-9916-4F76-4327-35630761ECF9}"/>
              </a:ext>
            </a:extLst>
          </p:cNvPr>
          <p:cNvSpPr>
            <a:spLocks noGrp="1"/>
          </p:cNvSpPr>
          <p:nvPr>
            <p:ph type="dt" sz="half" idx="10"/>
          </p:nvPr>
        </p:nvSpPr>
        <p:spPr/>
        <p:txBody>
          <a:bodyPr/>
          <a:lstStyle/>
          <a:p>
            <a:fld id="{19C0856F-C945-46C2-AA91-562BF1B1CD4B}" type="datetimeFigureOut">
              <a:rPr lang="en-GB" smtClean="0"/>
              <a:t>02/02/2023</a:t>
            </a:fld>
            <a:endParaRPr lang="en-GB"/>
          </a:p>
        </p:txBody>
      </p:sp>
      <p:sp>
        <p:nvSpPr>
          <p:cNvPr id="5" name="Footer Placeholder 4">
            <a:extLst>
              <a:ext uri="{FF2B5EF4-FFF2-40B4-BE49-F238E27FC236}">
                <a16:creationId xmlns:a16="http://schemas.microsoft.com/office/drawing/2014/main" id="{0776843D-587A-E667-17EE-D8BECA87FC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02505A-89D9-8A41-0FD0-66C9430CE0D6}"/>
              </a:ext>
            </a:extLst>
          </p:cNvPr>
          <p:cNvSpPr>
            <a:spLocks noGrp="1"/>
          </p:cNvSpPr>
          <p:nvPr>
            <p:ph type="sldNum" sz="quarter" idx="12"/>
          </p:nvPr>
        </p:nvSpPr>
        <p:spPr/>
        <p:txBody>
          <a:bodyPr/>
          <a:lstStyle/>
          <a:p>
            <a:fld id="{AC95A110-2194-4854-908F-3D131B86B22E}" type="slidenum">
              <a:rPr lang="en-GB" smtClean="0"/>
              <a:t>‹Nº›</a:t>
            </a:fld>
            <a:endParaRPr lang="en-GB"/>
          </a:p>
        </p:txBody>
      </p:sp>
    </p:spTree>
    <p:extLst>
      <p:ext uri="{BB962C8B-B14F-4D97-AF65-F5344CB8AC3E}">
        <p14:creationId xmlns:p14="http://schemas.microsoft.com/office/powerpoint/2010/main" val="2990485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299A-FD9C-CF7F-728D-05FAA071E66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9FC3F6-63BC-7891-7940-A11AFC624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842F0A-7507-B0B7-CED1-E18840744D05}"/>
              </a:ext>
            </a:extLst>
          </p:cNvPr>
          <p:cNvSpPr>
            <a:spLocks noGrp="1"/>
          </p:cNvSpPr>
          <p:nvPr>
            <p:ph type="dt" sz="half" idx="10"/>
          </p:nvPr>
        </p:nvSpPr>
        <p:spPr/>
        <p:txBody>
          <a:bodyPr/>
          <a:lstStyle/>
          <a:p>
            <a:fld id="{19C0856F-C945-46C2-AA91-562BF1B1CD4B}" type="datetimeFigureOut">
              <a:rPr lang="en-GB" smtClean="0"/>
              <a:t>02/02/2023</a:t>
            </a:fld>
            <a:endParaRPr lang="en-GB"/>
          </a:p>
        </p:txBody>
      </p:sp>
      <p:sp>
        <p:nvSpPr>
          <p:cNvPr id="5" name="Footer Placeholder 4">
            <a:extLst>
              <a:ext uri="{FF2B5EF4-FFF2-40B4-BE49-F238E27FC236}">
                <a16:creationId xmlns:a16="http://schemas.microsoft.com/office/drawing/2014/main" id="{96BACCF7-4152-791C-3F7D-B458F5600F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A2E7B9-BEB7-CBF0-367B-B22ADB03063C}"/>
              </a:ext>
            </a:extLst>
          </p:cNvPr>
          <p:cNvSpPr>
            <a:spLocks noGrp="1"/>
          </p:cNvSpPr>
          <p:nvPr>
            <p:ph type="sldNum" sz="quarter" idx="12"/>
          </p:nvPr>
        </p:nvSpPr>
        <p:spPr/>
        <p:txBody>
          <a:bodyPr/>
          <a:lstStyle/>
          <a:p>
            <a:fld id="{AC95A110-2194-4854-908F-3D131B86B22E}" type="slidenum">
              <a:rPr lang="en-GB" smtClean="0"/>
              <a:t>‹Nº›</a:t>
            </a:fld>
            <a:endParaRPr lang="en-GB"/>
          </a:p>
        </p:txBody>
      </p:sp>
    </p:spTree>
    <p:extLst>
      <p:ext uri="{BB962C8B-B14F-4D97-AF65-F5344CB8AC3E}">
        <p14:creationId xmlns:p14="http://schemas.microsoft.com/office/powerpoint/2010/main" val="368935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909449-7420-E503-A2FE-B84590D224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7E7E12-DE91-AAAB-28C0-C822CEBFAC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9EE531-771D-F8A6-3659-4251238A7AEA}"/>
              </a:ext>
            </a:extLst>
          </p:cNvPr>
          <p:cNvSpPr>
            <a:spLocks noGrp="1"/>
          </p:cNvSpPr>
          <p:nvPr>
            <p:ph type="dt" sz="half" idx="10"/>
          </p:nvPr>
        </p:nvSpPr>
        <p:spPr/>
        <p:txBody>
          <a:bodyPr/>
          <a:lstStyle/>
          <a:p>
            <a:fld id="{19C0856F-C945-46C2-AA91-562BF1B1CD4B}" type="datetimeFigureOut">
              <a:rPr lang="en-GB" smtClean="0"/>
              <a:t>02/02/2023</a:t>
            </a:fld>
            <a:endParaRPr lang="en-GB"/>
          </a:p>
        </p:txBody>
      </p:sp>
      <p:sp>
        <p:nvSpPr>
          <p:cNvPr id="5" name="Footer Placeholder 4">
            <a:extLst>
              <a:ext uri="{FF2B5EF4-FFF2-40B4-BE49-F238E27FC236}">
                <a16:creationId xmlns:a16="http://schemas.microsoft.com/office/drawing/2014/main" id="{48DD76F6-D1B7-8D60-2A13-280B2475F6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0C25F2-7E98-8167-BBB2-7D1EC046106D}"/>
              </a:ext>
            </a:extLst>
          </p:cNvPr>
          <p:cNvSpPr>
            <a:spLocks noGrp="1"/>
          </p:cNvSpPr>
          <p:nvPr>
            <p:ph type="sldNum" sz="quarter" idx="12"/>
          </p:nvPr>
        </p:nvSpPr>
        <p:spPr/>
        <p:txBody>
          <a:bodyPr/>
          <a:lstStyle/>
          <a:p>
            <a:fld id="{AC95A110-2194-4854-908F-3D131B86B22E}" type="slidenum">
              <a:rPr lang="en-GB" smtClean="0"/>
              <a:t>‹Nº›</a:t>
            </a:fld>
            <a:endParaRPr lang="en-GB"/>
          </a:p>
        </p:txBody>
      </p:sp>
    </p:spTree>
    <p:extLst>
      <p:ext uri="{BB962C8B-B14F-4D97-AF65-F5344CB8AC3E}">
        <p14:creationId xmlns:p14="http://schemas.microsoft.com/office/powerpoint/2010/main" val="4010440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601EF00-036B-4D65-A974-8EF8453065C6}" type="datetime1">
              <a:rPr lang="en-US" smtClean="0"/>
              <a:t>2/2/2023</a:t>
            </a:fld>
            <a:endParaRPr lang="en-US"/>
          </a:p>
        </p:txBody>
      </p:sp>
      <p:sp>
        <p:nvSpPr>
          <p:cNvPr id="5" name="Footer Placeholder 4"/>
          <p:cNvSpPr>
            <a:spLocks noGrp="1"/>
          </p:cNvSpPr>
          <p:nvPr>
            <p:ph type="ftr" sz="quarter" idx="11"/>
          </p:nvPr>
        </p:nvSpPr>
        <p:spPr/>
        <p:txBody>
          <a:bodyPr/>
          <a:lstStyle/>
          <a:p>
            <a:r>
              <a:rPr lang="en-US"/>
              <a:t>FuturEnzyme</a:t>
            </a:r>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3706687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DA06A84-D28F-46C3-B6DC-8BDEC93AFC05}" type="datetime1">
              <a:rPr lang="en-US" smtClean="0"/>
              <a:t>2/2/2023</a:t>
            </a:fld>
            <a:endParaRPr lang="en-US"/>
          </a:p>
        </p:txBody>
      </p:sp>
      <p:sp>
        <p:nvSpPr>
          <p:cNvPr id="5" name="Footer Placeholder 4"/>
          <p:cNvSpPr>
            <a:spLocks noGrp="1"/>
          </p:cNvSpPr>
          <p:nvPr>
            <p:ph type="ftr" sz="quarter" idx="11"/>
          </p:nvPr>
        </p:nvSpPr>
        <p:spPr/>
        <p:txBody>
          <a:bodyPr/>
          <a:lstStyle/>
          <a:p>
            <a:r>
              <a:rPr lang="en-US"/>
              <a:t>FuturEnzyme</a:t>
            </a:r>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159213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2E4FF03-993F-417C-99A2-05FBB83941E5}" type="datetime1">
              <a:rPr lang="en-US" smtClean="0"/>
              <a:t>2/2/2023</a:t>
            </a:fld>
            <a:endParaRPr lang="en-US"/>
          </a:p>
        </p:txBody>
      </p:sp>
      <p:sp>
        <p:nvSpPr>
          <p:cNvPr id="5" name="Footer Placeholder 4"/>
          <p:cNvSpPr>
            <a:spLocks noGrp="1"/>
          </p:cNvSpPr>
          <p:nvPr>
            <p:ph type="ftr" sz="quarter" idx="11"/>
          </p:nvPr>
        </p:nvSpPr>
        <p:spPr/>
        <p:txBody>
          <a:bodyPr/>
          <a:lstStyle/>
          <a:p>
            <a:r>
              <a:rPr lang="en-US"/>
              <a:t>FuturEnzyme</a:t>
            </a:r>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3955777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A008733-D389-4AEC-82A0-23B81E304B4D}" type="datetime1">
              <a:rPr lang="en-US" smtClean="0"/>
              <a:t>2/2/2023</a:t>
            </a:fld>
            <a:endParaRPr lang="en-US"/>
          </a:p>
        </p:txBody>
      </p:sp>
      <p:sp>
        <p:nvSpPr>
          <p:cNvPr id="6" name="Footer Placeholder 5"/>
          <p:cNvSpPr>
            <a:spLocks noGrp="1"/>
          </p:cNvSpPr>
          <p:nvPr>
            <p:ph type="ftr" sz="quarter" idx="11"/>
          </p:nvPr>
        </p:nvSpPr>
        <p:spPr/>
        <p:txBody>
          <a:bodyPr/>
          <a:lstStyle/>
          <a:p>
            <a:r>
              <a:rPr lang="en-US"/>
              <a:t>FuturEnzyme</a:t>
            </a:r>
            <a:endParaRPr lang="en-US" dirty="0"/>
          </a:p>
        </p:txBody>
      </p:sp>
      <p:sp>
        <p:nvSpPr>
          <p:cNvPr id="7" name="Slide Number Placeholder 6"/>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600750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E23B1F35-FCA2-4570-BC6C-8AC2BBE8F620}" type="datetime1">
              <a:rPr lang="en-US" smtClean="0"/>
              <a:t>2/2/2023</a:t>
            </a:fld>
            <a:endParaRPr lang="en-US"/>
          </a:p>
        </p:txBody>
      </p:sp>
      <p:sp>
        <p:nvSpPr>
          <p:cNvPr id="8" name="Footer Placeholder 7"/>
          <p:cNvSpPr>
            <a:spLocks noGrp="1"/>
          </p:cNvSpPr>
          <p:nvPr>
            <p:ph type="ftr" sz="quarter" idx="11"/>
          </p:nvPr>
        </p:nvSpPr>
        <p:spPr/>
        <p:txBody>
          <a:bodyPr/>
          <a:lstStyle/>
          <a:p>
            <a:r>
              <a:rPr lang="en-US"/>
              <a:t>FuturEnzyme</a:t>
            </a:r>
            <a:endParaRPr lang="en-US" dirty="0"/>
          </a:p>
        </p:txBody>
      </p:sp>
      <p:sp>
        <p:nvSpPr>
          <p:cNvPr id="9" name="Slide Number Placeholder 8"/>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491698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A2ADAF31-7BF0-4CDC-A31E-0D5113D9B8F4}" type="datetime1">
              <a:rPr lang="en-US" smtClean="0"/>
              <a:t>2/2/2023</a:t>
            </a:fld>
            <a:endParaRPr lang="en-US"/>
          </a:p>
        </p:txBody>
      </p:sp>
      <p:sp>
        <p:nvSpPr>
          <p:cNvPr id="4" name="Footer Placeholder 3"/>
          <p:cNvSpPr>
            <a:spLocks noGrp="1"/>
          </p:cNvSpPr>
          <p:nvPr>
            <p:ph type="ftr" sz="quarter" idx="11"/>
          </p:nvPr>
        </p:nvSpPr>
        <p:spPr/>
        <p:txBody>
          <a:bodyPr/>
          <a:lstStyle/>
          <a:p>
            <a:r>
              <a:rPr lang="en-US"/>
              <a:t>FuturEnzyme</a:t>
            </a:r>
            <a:endParaRPr lang="en-US" dirty="0"/>
          </a:p>
        </p:txBody>
      </p:sp>
      <p:sp>
        <p:nvSpPr>
          <p:cNvPr id="5" name="Slide Number Placeholder 4"/>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1870640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E7EAA5-AE64-4222-AEDD-1736661CFB5F}" type="datetime1">
              <a:rPr lang="en-US" smtClean="0"/>
              <a:t>2/2/2023</a:t>
            </a:fld>
            <a:endParaRPr lang="en-US"/>
          </a:p>
        </p:txBody>
      </p:sp>
      <p:sp>
        <p:nvSpPr>
          <p:cNvPr id="3" name="Footer Placeholder 2"/>
          <p:cNvSpPr>
            <a:spLocks noGrp="1"/>
          </p:cNvSpPr>
          <p:nvPr>
            <p:ph type="ftr" sz="quarter" idx="11"/>
          </p:nvPr>
        </p:nvSpPr>
        <p:spPr/>
        <p:txBody>
          <a:bodyPr/>
          <a:lstStyle/>
          <a:p>
            <a:r>
              <a:rPr lang="en-US"/>
              <a:t>FuturEnzyme</a:t>
            </a:r>
            <a:endParaRPr lang="en-US" dirty="0"/>
          </a:p>
        </p:txBody>
      </p:sp>
      <p:sp>
        <p:nvSpPr>
          <p:cNvPr id="4" name="Slide Number Placeholder 3"/>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3296646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68C330E-3164-483E-8E2E-A8A7D2A0C511}" type="datetime1">
              <a:rPr lang="en-US" smtClean="0"/>
              <a:t>2/2/2023</a:t>
            </a:fld>
            <a:endParaRPr lang="en-US"/>
          </a:p>
        </p:txBody>
      </p:sp>
      <p:sp>
        <p:nvSpPr>
          <p:cNvPr id="6" name="Footer Placeholder 5"/>
          <p:cNvSpPr>
            <a:spLocks noGrp="1"/>
          </p:cNvSpPr>
          <p:nvPr>
            <p:ph type="ftr" sz="quarter" idx="11"/>
          </p:nvPr>
        </p:nvSpPr>
        <p:spPr/>
        <p:txBody>
          <a:bodyPr/>
          <a:lstStyle/>
          <a:p>
            <a:r>
              <a:rPr lang="en-US"/>
              <a:t>FuturEnzyme</a:t>
            </a:r>
            <a:endParaRPr lang="en-US" dirty="0"/>
          </a:p>
        </p:txBody>
      </p:sp>
      <p:sp>
        <p:nvSpPr>
          <p:cNvPr id="7" name="Slide Number Placeholder 6"/>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414874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F13B-FA8E-5776-6659-A5A771F216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2FE5EA-1FF2-8DF1-8A19-C37656CBEC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006391-A521-4E57-B2FE-E850039BB91B}"/>
              </a:ext>
            </a:extLst>
          </p:cNvPr>
          <p:cNvSpPr>
            <a:spLocks noGrp="1"/>
          </p:cNvSpPr>
          <p:nvPr>
            <p:ph type="dt" sz="half" idx="10"/>
          </p:nvPr>
        </p:nvSpPr>
        <p:spPr/>
        <p:txBody>
          <a:bodyPr/>
          <a:lstStyle/>
          <a:p>
            <a:fld id="{19C0856F-C945-46C2-AA91-562BF1B1CD4B}" type="datetimeFigureOut">
              <a:rPr lang="en-GB" smtClean="0"/>
              <a:t>02/02/2023</a:t>
            </a:fld>
            <a:endParaRPr lang="en-GB"/>
          </a:p>
        </p:txBody>
      </p:sp>
      <p:sp>
        <p:nvSpPr>
          <p:cNvPr id="5" name="Footer Placeholder 4">
            <a:extLst>
              <a:ext uri="{FF2B5EF4-FFF2-40B4-BE49-F238E27FC236}">
                <a16:creationId xmlns:a16="http://schemas.microsoft.com/office/drawing/2014/main" id="{73FCF70B-FDFB-3AE6-3F11-219140E80A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C47697-54AD-111B-F04B-F81A87A9A616}"/>
              </a:ext>
            </a:extLst>
          </p:cNvPr>
          <p:cNvSpPr>
            <a:spLocks noGrp="1"/>
          </p:cNvSpPr>
          <p:nvPr>
            <p:ph type="sldNum" sz="quarter" idx="12"/>
          </p:nvPr>
        </p:nvSpPr>
        <p:spPr/>
        <p:txBody>
          <a:bodyPr/>
          <a:lstStyle/>
          <a:p>
            <a:fld id="{AC95A110-2194-4854-908F-3D131B86B22E}" type="slidenum">
              <a:rPr lang="en-GB" smtClean="0"/>
              <a:t>‹Nº›</a:t>
            </a:fld>
            <a:endParaRPr lang="en-GB"/>
          </a:p>
        </p:txBody>
      </p:sp>
    </p:spTree>
    <p:extLst>
      <p:ext uri="{BB962C8B-B14F-4D97-AF65-F5344CB8AC3E}">
        <p14:creationId xmlns:p14="http://schemas.microsoft.com/office/powerpoint/2010/main" val="285765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484B3FB-39C5-4C03-9223-05B16A44AD30}" type="datetime1">
              <a:rPr lang="en-US" smtClean="0"/>
              <a:t>2/2/2023</a:t>
            </a:fld>
            <a:endParaRPr lang="en-US"/>
          </a:p>
        </p:txBody>
      </p:sp>
      <p:sp>
        <p:nvSpPr>
          <p:cNvPr id="6" name="Footer Placeholder 5"/>
          <p:cNvSpPr>
            <a:spLocks noGrp="1"/>
          </p:cNvSpPr>
          <p:nvPr>
            <p:ph type="ftr" sz="quarter" idx="11"/>
          </p:nvPr>
        </p:nvSpPr>
        <p:spPr/>
        <p:txBody>
          <a:bodyPr/>
          <a:lstStyle/>
          <a:p>
            <a:r>
              <a:rPr lang="en-US"/>
              <a:t>FuturEnzyme</a:t>
            </a:r>
            <a:endParaRPr lang="en-US" dirty="0"/>
          </a:p>
        </p:txBody>
      </p:sp>
      <p:sp>
        <p:nvSpPr>
          <p:cNvPr id="7" name="Slide Number Placeholder 6"/>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4244169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2B5859F-DCC8-4504-8120-9E77FAD66AB5}" type="datetime1">
              <a:rPr lang="en-US" smtClean="0"/>
              <a:t>2/2/2023</a:t>
            </a:fld>
            <a:endParaRPr lang="en-US"/>
          </a:p>
        </p:txBody>
      </p:sp>
      <p:sp>
        <p:nvSpPr>
          <p:cNvPr id="5" name="Footer Placeholder 4"/>
          <p:cNvSpPr>
            <a:spLocks noGrp="1"/>
          </p:cNvSpPr>
          <p:nvPr>
            <p:ph type="ftr" sz="quarter" idx="11"/>
          </p:nvPr>
        </p:nvSpPr>
        <p:spPr/>
        <p:txBody>
          <a:bodyPr/>
          <a:lstStyle/>
          <a:p>
            <a:r>
              <a:rPr lang="en-US"/>
              <a:t>FuturEnzyme</a:t>
            </a:r>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3817827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26FB196-EB3E-4B64-A159-491A6BBF057F}" type="datetime1">
              <a:rPr lang="en-US" smtClean="0"/>
              <a:t>2/2/2023</a:t>
            </a:fld>
            <a:endParaRPr lang="en-US"/>
          </a:p>
        </p:txBody>
      </p:sp>
      <p:sp>
        <p:nvSpPr>
          <p:cNvPr id="5" name="Footer Placeholder 4"/>
          <p:cNvSpPr>
            <a:spLocks noGrp="1"/>
          </p:cNvSpPr>
          <p:nvPr>
            <p:ph type="ftr" sz="quarter" idx="11"/>
          </p:nvPr>
        </p:nvSpPr>
        <p:spPr/>
        <p:txBody>
          <a:bodyPr/>
          <a:lstStyle/>
          <a:p>
            <a:r>
              <a:rPr lang="en-US"/>
              <a:t>FuturEnzyme</a:t>
            </a:r>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3354377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apositiva titolo" type="title">
  <p:cSld name="Diapositiva titolo">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Libre Franklin Medium"/>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2782282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olo e contenuto" type="obj">
  <p:cSld name="Titolo e contenuto">
    <p:spTree>
      <p:nvGrpSpPr>
        <p:cNvPr id="1" name="Shape 21"/>
        <p:cNvGrpSpPr/>
        <p:nvPr/>
      </p:nvGrpSpPr>
      <p:grpSpPr>
        <a:xfrm>
          <a:off x="0" y="0"/>
          <a:ext cx="0" cy="0"/>
          <a:chOff x="0" y="0"/>
          <a:chExt cx="0" cy="0"/>
        </a:xfrm>
      </p:grpSpPr>
      <p:sp>
        <p:nvSpPr>
          <p:cNvPr id="22" name="Google Shape;22;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166618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ntestazione sezione" type="secHead">
  <p:cSld name="Intestazione sezione">
    <p:spTree>
      <p:nvGrpSpPr>
        <p:cNvPr id="1" name="Shape 27"/>
        <p:cNvGrpSpPr/>
        <p:nvPr/>
      </p:nvGrpSpPr>
      <p:grpSpPr>
        <a:xfrm>
          <a:off x="0" y="0"/>
          <a:ext cx="0" cy="0"/>
          <a:chOff x="0" y="0"/>
          <a:chExt cx="0" cy="0"/>
        </a:xfrm>
      </p:grpSpPr>
      <p:sp>
        <p:nvSpPr>
          <p:cNvPr id="28" name="Google Shape;28;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Libre Franklin Medium"/>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142248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ue contenuti" type="twoObj">
  <p:cSld name="Due contenuti">
    <p:spTree>
      <p:nvGrpSpPr>
        <p:cNvPr id="1" name="Shape 33"/>
        <p:cNvGrpSpPr/>
        <p:nvPr/>
      </p:nvGrpSpPr>
      <p:grpSpPr>
        <a:xfrm>
          <a:off x="0" y="0"/>
          <a:ext cx="0" cy="0"/>
          <a:chOff x="0" y="0"/>
          <a:chExt cx="0" cy="0"/>
        </a:xfrm>
      </p:grpSpPr>
      <p:sp>
        <p:nvSpPr>
          <p:cNvPr id="34" name="Google Shape;34;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720665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fronto" type="twoTxTwoObj">
  <p:cSld name="Confronto">
    <p:spTree>
      <p:nvGrpSpPr>
        <p:cNvPr id="1" name="Shape 40"/>
        <p:cNvGrpSpPr/>
        <p:nvPr/>
      </p:nvGrpSpPr>
      <p:grpSpPr>
        <a:xfrm>
          <a:off x="0" y="0"/>
          <a:ext cx="0" cy="0"/>
          <a:chOff x="0" y="0"/>
          <a:chExt cx="0" cy="0"/>
        </a:xfrm>
      </p:grpSpPr>
      <p:sp>
        <p:nvSpPr>
          <p:cNvPr id="41" name="Google Shape;41;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398284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olo titolo" type="titleOnly">
  <p:cSld name="Solo titolo">
    <p:spTree>
      <p:nvGrpSpPr>
        <p:cNvPr id="1" name="Shape 49"/>
        <p:cNvGrpSpPr/>
        <p:nvPr/>
      </p:nvGrpSpPr>
      <p:grpSpPr>
        <a:xfrm>
          <a:off x="0" y="0"/>
          <a:ext cx="0" cy="0"/>
          <a:chOff x="0" y="0"/>
          <a:chExt cx="0" cy="0"/>
        </a:xfrm>
      </p:grpSpPr>
      <p:sp>
        <p:nvSpPr>
          <p:cNvPr id="50" name="Google Shape;5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2343152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uota" type="blank">
  <p:cSld name="Vuota">
    <p:spTree>
      <p:nvGrpSpPr>
        <p:cNvPr id="1" name="Shape 54"/>
        <p:cNvGrpSpPr/>
        <p:nvPr/>
      </p:nvGrpSpPr>
      <p:grpSpPr>
        <a:xfrm>
          <a:off x="0" y="0"/>
          <a:ext cx="0" cy="0"/>
          <a:chOff x="0" y="0"/>
          <a:chExt cx="0" cy="0"/>
        </a:xfrm>
      </p:grpSpPr>
      <p:sp>
        <p:nvSpPr>
          <p:cNvPr id="55" name="Google Shape;5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4111053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A90FB-BEE7-1638-CED6-07A0A7C5B4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205C0FE-FD6E-20A9-EF95-FE335E16A1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402ECE-D701-E3DF-C78A-62D9F779CB1D}"/>
              </a:ext>
            </a:extLst>
          </p:cNvPr>
          <p:cNvSpPr>
            <a:spLocks noGrp="1"/>
          </p:cNvSpPr>
          <p:nvPr>
            <p:ph type="dt" sz="half" idx="10"/>
          </p:nvPr>
        </p:nvSpPr>
        <p:spPr/>
        <p:txBody>
          <a:bodyPr/>
          <a:lstStyle/>
          <a:p>
            <a:fld id="{19C0856F-C945-46C2-AA91-562BF1B1CD4B}" type="datetimeFigureOut">
              <a:rPr lang="en-GB" smtClean="0"/>
              <a:t>02/02/2023</a:t>
            </a:fld>
            <a:endParaRPr lang="en-GB"/>
          </a:p>
        </p:txBody>
      </p:sp>
      <p:sp>
        <p:nvSpPr>
          <p:cNvPr id="5" name="Footer Placeholder 4">
            <a:extLst>
              <a:ext uri="{FF2B5EF4-FFF2-40B4-BE49-F238E27FC236}">
                <a16:creationId xmlns:a16="http://schemas.microsoft.com/office/drawing/2014/main" id="{48423FBD-C779-4F93-FCFE-997B0AA402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59FAAC-CF9F-BBA9-47BD-14252E54678A}"/>
              </a:ext>
            </a:extLst>
          </p:cNvPr>
          <p:cNvSpPr>
            <a:spLocks noGrp="1"/>
          </p:cNvSpPr>
          <p:nvPr>
            <p:ph type="sldNum" sz="quarter" idx="12"/>
          </p:nvPr>
        </p:nvSpPr>
        <p:spPr/>
        <p:txBody>
          <a:bodyPr/>
          <a:lstStyle/>
          <a:p>
            <a:fld id="{AC95A110-2194-4854-908F-3D131B86B22E}" type="slidenum">
              <a:rPr lang="en-GB" smtClean="0"/>
              <a:t>‹Nº›</a:t>
            </a:fld>
            <a:endParaRPr lang="en-GB"/>
          </a:p>
        </p:txBody>
      </p:sp>
    </p:spTree>
    <p:extLst>
      <p:ext uri="{BB962C8B-B14F-4D97-AF65-F5344CB8AC3E}">
        <p14:creationId xmlns:p14="http://schemas.microsoft.com/office/powerpoint/2010/main" val="2031676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uto con didascalia" type="objTx">
  <p:cSld name="Contenuto con didascalia">
    <p:spTree>
      <p:nvGrpSpPr>
        <p:cNvPr id="1" name="Shape 58"/>
        <p:cNvGrpSpPr/>
        <p:nvPr/>
      </p:nvGrpSpPr>
      <p:grpSpPr>
        <a:xfrm>
          <a:off x="0" y="0"/>
          <a:ext cx="0" cy="0"/>
          <a:chOff x="0" y="0"/>
          <a:chExt cx="0" cy="0"/>
        </a:xfrm>
      </p:grpSpPr>
      <p:sp>
        <p:nvSpPr>
          <p:cNvPr id="59" name="Google Shape;59;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18293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65"/>
        <p:cNvGrpSpPr/>
        <p:nvPr/>
      </p:nvGrpSpPr>
      <p:grpSpPr>
        <a:xfrm>
          <a:off x="0" y="0"/>
          <a:ext cx="0" cy="0"/>
          <a:chOff x="0" y="0"/>
          <a:chExt cx="0" cy="0"/>
        </a:xfrm>
      </p:grpSpPr>
      <p:sp>
        <p:nvSpPr>
          <p:cNvPr id="66" name="Google Shape;66;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9"/>
          <p:cNvSpPr>
            <a:spLocks noGrp="1"/>
          </p:cNvSpPr>
          <p:nvPr>
            <p:ph type="pic" idx="2"/>
          </p:nvPr>
        </p:nvSpPr>
        <p:spPr>
          <a:xfrm>
            <a:off x="5183188" y="987425"/>
            <a:ext cx="6172200" cy="4873625"/>
          </a:xfrm>
          <a:prstGeom prst="rect">
            <a:avLst/>
          </a:prstGeom>
          <a:noFill/>
          <a:ln>
            <a:noFill/>
          </a:ln>
        </p:spPr>
      </p:sp>
      <p:sp>
        <p:nvSpPr>
          <p:cNvPr id="68" name="Google Shape;68;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850085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olo e testo verticale" type="vertTx">
  <p:cSld name="Titolo e testo verticale">
    <p:spTree>
      <p:nvGrpSpPr>
        <p:cNvPr id="1" name="Shape 72"/>
        <p:cNvGrpSpPr/>
        <p:nvPr/>
      </p:nvGrpSpPr>
      <p:grpSpPr>
        <a:xfrm>
          <a:off x="0" y="0"/>
          <a:ext cx="0" cy="0"/>
          <a:chOff x="0" y="0"/>
          <a:chExt cx="0" cy="0"/>
        </a:xfrm>
      </p:grpSpPr>
      <p:sp>
        <p:nvSpPr>
          <p:cNvPr id="73" name="Google Shape;73;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2717923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1_Titolo e testo verticale">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2386010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0"/>
        <p:cNvGrpSpPr/>
        <p:nvPr/>
      </p:nvGrpSpPr>
      <p:grpSpPr>
        <a:xfrm>
          <a:off x="0" y="0"/>
          <a:ext cx="0" cy="0"/>
          <a:chOff x="0" y="0"/>
          <a:chExt cx="0" cy="0"/>
        </a:xfrm>
      </p:grpSpPr>
      <p:sp>
        <p:nvSpPr>
          <p:cNvPr id="91" name="Google Shape;9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511673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6"/>
        <p:cNvGrpSpPr/>
        <p:nvPr/>
      </p:nvGrpSpPr>
      <p:grpSpPr>
        <a:xfrm>
          <a:off x="0" y="0"/>
          <a:ext cx="0" cy="0"/>
          <a:chOff x="0" y="0"/>
          <a:chExt cx="0" cy="0"/>
        </a:xfrm>
      </p:grpSpPr>
      <p:sp>
        <p:nvSpPr>
          <p:cNvPr id="97" name="Google Shape;97;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9" name="Google Shape;9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676886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162485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879655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41400939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034740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85D7-CF93-F42C-9151-402BBE23B1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50FE4F-C541-4EF6-1F32-F5B3E44AB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CD025E1-4CAC-3A66-81E5-00D5C1AE7C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23E10B5-8EFC-0753-7252-426F49934E1C}"/>
              </a:ext>
            </a:extLst>
          </p:cNvPr>
          <p:cNvSpPr>
            <a:spLocks noGrp="1"/>
          </p:cNvSpPr>
          <p:nvPr>
            <p:ph type="dt" sz="half" idx="10"/>
          </p:nvPr>
        </p:nvSpPr>
        <p:spPr/>
        <p:txBody>
          <a:bodyPr/>
          <a:lstStyle/>
          <a:p>
            <a:fld id="{19C0856F-C945-46C2-AA91-562BF1B1CD4B}" type="datetimeFigureOut">
              <a:rPr lang="en-GB" smtClean="0"/>
              <a:t>02/02/2023</a:t>
            </a:fld>
            <a:endParaRPr lang="en-GB"/>
          </a:p>
        </p:txBody>
      </p:sp>
      <p:sp>
        <p:nvSpPr>
          <p:cNvPr id="6" name="Footer Placeholder 5">
            <a:extLst>
              <a:ext uri="{FF2B5EF4-FFF2-40B4-BE49-F238E27FC236}">
                <a16:creationId xmlns:a16="http://schemas.microsoft.com/office/drawing/2014/main" id="{6CD41A62-C0F0-952A-C4DA-7B8E9F1491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B6C8B1-C7F2-6808-B5F3-1E8F767D2765}"/>
              </a:ext>
            </a:extLst>
          </p:cNvPr>
          <p:cNvSpPr>
            <a:spLocks noGrp="1"/>
          </p:cNvSpPr>
          <p:nvPr>
            <p:ph type="sldNum" sz="quarter" idx="12"/>
          </p:nvPr>
        </p:nvSpPr>
        <p:spPr/>
        <p:txBody>
          <a:bodyPr/>
          <a:lstStyle/>
          <a:p>
            <a:fld id="{AC95A110-2194-4854-908F-3D131B86B22E}" type="slidenum">
              <a:rPr lang="en-GB" smtClean="0"/>
              <a:t>‹Nº›</a:t>
            </a:fld>
            <a:endParaRPr lang="en-GB"/>
          </a:p>
        </p:txBody>
      </p:sp>
    </p:spTree>
    <p:extLst>
      <p:ext uri="{BB962C8B-B14F-4D97-AF65-F5344CB8AC3E}">
        <p14:creationId xmlns:p14="http://schemas.microsoft.com/office/powerpoint/2010/main" val="3618524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872869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035850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9"/>
          <p:cNvSpPr>
            <a:spLocks noGrp="1"/>
          </p:cNvSpPr>
          <p:nvPr>
            <p:ph type="pic" idx="2"/>
          </p:nvPr>
        </p:nvSpPr>
        <p:spPr>
          <a:xfrm>
            <a:off x="5183188" y="987425"/>
            <a:ext cx="6172200" cy="4873625"/>
          </a:xfrm>
          <a:prstGeom prst="rect">
            <a:avLst/>
          </a:prstGeom>
          <a:noFill/>
          <a:ln>
            <a:noFill/>
          </a:ln>
        </p:spPr>
      </p:sp>
      <p:sp>
        <p:nvSpPr>
          <p:cNvPr id="143" name="Google Shape;143;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25817414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240393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2413578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25F96-8C67-BBEA-601D-88BF01A696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C051D1-2C75-5E94-28C6-28D4C897D3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C1542B-C54F-DBF4-9607-743CDB094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BF7A44-4AAF-5AA3-6C81-CF7A67AD0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CE903F-E902-E439-1022-7E01236B81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85190A3-6214-F070-E739-C35FFF2A4F47}"/>
              </a:ext>
            </a:extLst>
          </p:cNvPr>
          <p:cNvSpPr>
            <a:spLocks noGrp="1"/>
          </p:cNvSpPr>
          <p:nvPr>
            <p:ph type="dt" sz="half" idx="10"/>
          </p:nvPr>
        </p:nvSpPr>
        <p:spPr/>
        <p:txBody>
          <a:bodyPr/>
          <a:lstStyle/>
          <a:p>
            <a:fld id="{19C0856F-C945-46C2-AA91-562BF1B1CD4B}" type="datetimeFigureOut">
              <a:rPr lang="en-GB" smtClean="0"/>
              <a:t>02/02/2023</a:t>
            </a:fld>
            <a:endParaRPr lang="en-GB"/>
          </a:p>
        </p:txBody>
      </p:sp>
      <p:sp>
        <p:nvSpPr>
          <p:cNvPr id="8" name="Footer Placeholder 7">
            <a:extLst>
              <a:ext uri="{FF2B5EF4-FFF2-40B4-BE49-F238E27FC236}">
                <a16:creationId xmlns:a16="http://schemas.microsoft.com/office/drawing/2014/main" id="{D9B147A6-152B-5836-E845-8CC108F1BBD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0B12B37-8B55-8022-52E6-6AB9E4EBA040}"/>
              </a:ext>
            </a:extLst>
          </p:cNvPr>
          <p:cNvSpPr>
            <a:spLocks noGrp="1"/>
          </p:cNvSpPr>
          <p:nvPr>
            <p:ph type="sldNum" sz="quarter" idx="12"/>
          </p:nvPr>
        </p:nvSpPr>
        <p:spPr/>
        <p:txBody>
          <a:bodyPr/>
          <a:lstStyle/>
          <a:p>
            <a:fld id="{AC95A110-2194-4854-908F-3D131B86B22E}" type="slidenum">
              <a:rPr lang="en-GB" smtClean="0"/>
              <a:t>‹Nº›</a:t>
            </a:fld>
            <a:endParaRPr lang="en-GB"/>
          </a:p>
        </p:txBody>
      </p:sp>
    </p:spTree>
    <p:extLst>
      <p:ext uri="{BB962C8B-B14F-4D97-AF65-F5344CB8AC3E}">
        <p14:creationId xmlns:p14="http://schemas.microsoft.com/office/powerpoint/2010/main" val="3631934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82C07-BC36-5C2D-D442-6125759DD860}"/>
              </a:ext>
            </a:extLst>
          </p:cNvPr>
          <p:cNvSpPr>
            <a:spLocks noGrp="1"/>
          </p:cNvSpPr>
          <p:nvPr>
            <p:ph type="title" hasCustomPrompt="1"/>
          </p:nvPr>
        </p:nvSpPr>
        <p:spPr/>
        <p:txBody>
          <a:bodyPr/>
          <a:lstStyle>
            <a:lvl1pPr>
              <a:defRPr/>
            </a:lvl1pPr>
          </a:lstStyle>
          <a:p>
            <a:r>
              <a:rPr lang="en-US" dirty="0"/>
              <a:t>Title</a:t>
            </a:r>
            <a:endParaRPr lang="en-GB" dirty="0"/>
          </a:p>
        </p:txBody>
      </p:sp>
      <p:sp>
        <p:nvSpPr>
          <p:cNvPr id="3" name="Date Placeholder 2">
            <a:extLst>
              <a:ext uri="{FF2B5EF4-FFF2-40B4-BE49-F238E27FC236}">
                <a16:creationId xmlns:a16="http://schemas.microsoft.com/office/drawing/2014/main" id="{4C949DDC-1BFF-D517-9C12-9002ECCE3754}"/>
              </a:ext>
            </a:extLst>
          </p:cNvPr>
          <p:cNvSpPr>
            <a:spLocks noGrp="1"/>
          </p:cNvSpPr>
          <p:nvPr>
            <p:ph type="dt" sz="half" idx="10"/>
          </p:nvPr>
        </p:nvSpPr>
        <p:spPr/>
        <p:txBody>
          <a:bodyPr/>
          <a:lstStyle/>
          <a:p>
            <a:fld id="{19C0856F-C945-46C2-AA91-562BF1B1CD4B}" type="datetimeFigureOut">
              <a:rPr lang="en-GB" smtClean="0"/>
              <a:t>02/02/2023</a:t>
            </a:fld>
            <a:endParaRPr lang="en-GB"/>
          </a:p>
        </p:txBody>
      </p:sp>
      <p:sp>
        <p:nvSpPr>
          <p:cNvPr id="4" name="Footer Placeholder 3">
            <a:extLst>
              <a:ext uri="{FF2B5EF4-FFF2-40B4-BE49-F238E27FC236}">
                <a16:creationId xmlns:a16="http://schemas.microsoft.com/office/drawing/2014/main" id="{042B4E1C-FFD7-2E14-AB60-69452A510E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21E94B0-3F8F-9C19-8203-812ECE935E11}"/>
              </a:ext>
            </a:extLst>
          </p:cNvPr>
          <p:cNvSpPr>
            <a:spLocks noGrp="1"/>
          </p:cNvSpPr>
          <p:nvPr>
            <p:ph type="sldNum" sz="quarter" idx="12"/>
          </p:nvPr>
        </p:nvSpPr>
        <p:spPr/>
        <p:txBody>
          <a:bodyPr/>
          <a:lstStyle/>
          <a:p>
            <a:fld id="{AC95A110-2194-4854-908F-3D131B86B22E}" type="slidenum">
              <a:rPr lang="en-GB" smtClean="0"/>
              <a:t>‹Nº›</a:t>
            </a:fld>
            <a:endParaRPr lang="en-GB"/>
          </a:p>
        </p:txBody>
      </p:sp>
    </p:spTree>
    <p:extLst>
      <p:ext uri="{BB962C8B-B14F-4D97-AF65-F5344CB8AC3E}">
        <p14:creationId xmlns:p14="http://schemas.microsoft.com/office/powerpoint/2010/main" val="139145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AEDCE2-4256-96E0-79E3-B569D485AE8E}"/>
              </a:ext>
            </a:extLst>
          </p:cNvPr>
          <p:cNvSpPr>
            <a:spLocks noGrp="1"/>
          </p:cNvSpPr>
          <p:nvPr>
            <p:ph type="dt" sz="half" idx="10"/>
          </p:nvPr>
        </p:nvSpPr>
        <p:spPr/>
        <p:txBody>
          <a:bodyPr/>
          <a:lstStyle/>
          <a:p>
            <a:fld id="{19C0856F-C945-46C2-AA91-562BF1B1CD4B}" type="datetimeFigureOut">
              <a:rPr lang="en-GB" smtClean="0"/>
              <a:t>02/02/2023</a:t>
            </a:fld>
            <a:endParaRPr lang="en-GB"/>
          </a:p>
        </p:txBody>
      </p:sp>
      <p:sp>
        <p:nvSpPr>
          <p:cNvPr id="3" name="Footer Placeholder 2">
            <a:extLst>
              <a:ext uri="{FF2B5EF4-FFF2-40B4-BE49-F238E27FC236}">
                <a16:creationId xmlns:a16="http://schemas.microsoft.com/office/drawing/2014/main" id="{18AE7BC9-0246-476A-D5BC-43AA0BC2A6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2E0B56-1FFB-A008-8A03-77AAFEC25BF9}"/>
              </a:ext>
            </a:extLst>
          </p:cNvPr>
          <p:cNvSpPr>
            <a:spLocks noGrp="1"/>
          </p:cNvSpPr>
          <p:nvPr>
            <p:ph type="sldNum" sz="quarter" idx="12"/>
          </p:nvPr>
        </p:nvSpPr>
        <p:spPr/>
        <p:txBody>
          <a:bodyPr/>
          <a:lstStyle/>
          <a:p>
            <a:fld id="{AC95A110-2194-4854-908F-3D131B86B22E}" type="slidenum">
              <a:rPr lang="en-GB" smtClean="0"/>
              <a:t>‹Nº›</a:t>
            </a:fld>
            <a:endParaRPr lang="en-GB"/>
          </a:p>
        </p:txBody>
      </p:sp>
    </p:spTree>
    <p:extLst>
      <p:ext uri="{BB962C8B-B14F-4D97-AF65-F5344CB8AC3E}">
        <p14:creationId xmlns:p14="http://schemas.microsoft.com/office/powerpoint/2010/main" val="20437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F8B7F-D6F7-F3A3-51CF-B85F3F00C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509132-E6C2-6974-4DF0-9FE43DBD3D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A80057F-78D0-B4E3-B2E4-73B6CD367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16CD42-1B3E-74D4-0A06-8F328EEEA901}"/>
              </a:ext>
            </a:extLst>
          </p:cNvPr>
          <p:cNvSpPr>
            <a:spLocks noGrp="1"/>
          </p:cNvSpPr>
          <p:nvPr>
            <p:ph type="dt" sz="half" idx="10"/>
          </p:nvPr>
        </p:nvSpPr>
        <p:spPr/>
        <p:txBody>
          <a:bodyPr/>
          <a:lstStyle/>
          <a:p>
            <a:fld id="{19C0856F-C945-46C2-AA91-562BF1B1CD4B}" type="datetimeFigureOut">
              <a:rPr lang="en-GB" smtClean="0"/>
              <a:t>02/02/2023</a:t>
            </a:fld>
            <a:endParaRPr lang="en-GB"/>
          </a:p>
        </p:txBody>
      </p:sp>
      <p:sp>
        <p:nvSpPr>
          <p:cNvPr id="6" name="Footer Placeholder 5">
            <a:extLst>
              <a:ext uri="{FF2B5EF4-FFF2-40B4-BE49-F238E27FC236}">
                <a16:creationId xmlns:a16="http://schemas.microsoft.com/office/drawing/2014/main" id="{727F1337-BFEF-B0B4-784B-26C9A07301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EE1CED-FFDC-D0C7-5846-9082B9F84D84}"/>
              </a:ext>
            </a:extLst>
          </p:cNvPr>
          <p:cNvSpPr>
            <a:spLocks noGrp="1"/>
          </p:cNvSpPr>
          <p:nvPr>
            <p:ph type="sldNum" sz="quarter" idx="12"/>
          </p:nvPr>
        </p:nvSpPr>
        <p:spPr/>
        <p:txBody>
          <a:bodyPr/>
          <a:lstStyle/>
          <a:p>
            <a:fld id="{AC95A110-2194-4854-908F-3D131B86B22E}" type="slidenum">
              <a:rPr lang="en-GB" smtClean="0"/>
              <a:t>‹Nº›</a:t>
            </a:fld>
            <a:endParaRPr lang="en-GB"/>
          </a:p>
        </p:txBody>
      </p:sp>
    </p:spTree>
    <p:extLst>
      <p:ext uri="{BB962C8B-B14F-4D97-AF65-F5344CB8AC3E}">
        <p14:creationId xmlns:p14="http://schemas.microsoft.com/office/powerpoint/2010/main" val="3907953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F71BC-B162-CA25-372F-739C57610F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BE4857A-3C4F-7C91-E441-B5C4A512CC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E87CFFA-4DBE-5E4E-5919-9A2A554F12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4139B-67C2-BE34-6138-5EACCBB0EF52}"/>
              </a:ext>
            </a:extLst>
          </p:cNvPr>
          <p:cNvSpPr>
            <a:spLocks noGrp="1"/>
          </p:cNvSpPr>
          <p:nvPr>
            <p:ph type="dt" sz="half" idx="10"/>
          </p:nvPr>
        </p:nvSpPr>
        <p:spPr/>
        <p:txBody>
          <a:bodyPr/>
          <a:lstStyle/>
          <a:p>
            <a:fld id="{19C0856F-C945-46C2-AA91-562BF1B1CD4B}" type="datetimeFigureOut">
              <a:rPr lang="en-GB" smtClean="0"/>
              <a:t>02/02/2023</a:t>
            </a:fld>
            <a:endParaRPr lang="en-GB"/>
          </a:p>
        </p:txBody>
      </p:sp>
      <p:sp>
        <p:nvSpPr>
          <p:cNvPr id="6" name="Footer Placeholder 5">
            <a:extLst>
              <a:ext uri="{FF2B5EF4-FFF2-40B4-BE49-F238E27FC236}">
                <a16:creationId xmlns:a16="http://schemas.microsoft.com/office/drawing/2014/main" id="{0487D1CB-D7D2-E6E7-10E3-101B99FA89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F59356-3F12-E8D5-6C16-B0000F38D376}"/>
              </a:ext>
            </a:extLst>
          </p:cNvPr>
          <p:cNvSpPr>
            <a:spLocks noGrp="1"/>
          </p:cNvSpPr>
          <p:nvPr>
            <p:ph type="sldNum" sz="quarter" idx="12"/>
          </p:nvPr>
        </p:nvSpPr>
        <p:spPr/>
        <p:txBody>
          <a:bodyPr/>
          <a:lstStyle/>
          <a:p>
            <a:fld id="{AC95A110-2194-4854-908F-3D131B86B22E}" type="slidenum">
              <a:rPr lang="en-GB" smtClean="0"/>
              <a:t>‹Nº›</a:t>
            </a:fld>
            <a:endParaRPr lang="en-GB"/>
          </a:p>
        </p:txBody>
      </p:sp>
    </p:spTree>
    <p:extLst>
      <p:ext uri="{BB962C8B-B14F-4D97-AF65-F5344CB8AC3E}">
        <p14:creationId xmlns:p14="http://schemas.microsoft.com/office/powerpoint/2010/main" val="1969693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68D3F2-6002-AA2C-C321-18984837CA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6BDED0-F5E7-9DAF-99C5-D3F3835495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137BF8-9E4A-0A5C-43EE-1723DFCC8B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0856F-C945-46C2-AA91-562BF1B1CD4B}" type="datetimeFigureOut">
              <a:rPr lang="en-GB" smtClean="0"/>
              <a:t>02/02/2023</a:t>
            </a:fld>
            <a:endParaRPr lang="en-GB"/>
          </a:p>
        </p:txBody>
      </p:sp>
      <p:sp>
        <p:nvSpPr>
          <p:cNvPr id="5" name="Footer Placeholder 4">
            <a:extLst>
              <a:ext uri="{FF2B5EF4-FFF2-40B4-BE49-F238E27FC236}">
                <a16:creationId xmlns:a16="http://schemas.microsoft.com/office/drawing/2014/main" id="{3408D033-9935-F431-65DB-ECAAF182EA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113CA91-0F79-518C-5371-0D909FF98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95A110-2194-4854-908F-3D131B86B22E}" type="slidenum">
              <a:rPr lang="en-GB" smtClean="0"/>
              <a:t>‹Nº›</a:t>
            </a:fld>
            <a:endParaRPr lang="en-GB"/>
          </a:p>
        </p:txBody>
      </p:sp>
    </p:spTree>
    <p:extLst>
      <p:ext uri="{BB962C8B-B14F-4D97-AF65-F5344CB8AC3E}">
        <p14:creationId xmlns:p14="http://schemas.microsoft.com/office/powerpoint/2010/main" val="978214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6AEF4F-082F-41B1-9E31-9063546C9C81}" type="datetime1">
              <a:rPr lang="en-US" smtClean="0"/>
              <a:t>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FuturEnzyme</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E569E-9B7C-4CB9-AB80-C0841F922CFF}" type="slidenum">
              <a:rPr lang="en-US" smtClean="0"/>
              <a:pPr/>
              <a:t>‹Nº›</a:t>
            </a:fld>
            <a:endParaRPr lang="en-US"/>
          </a:p>
        </p:txBody>
      </p:sp>
    </p:spTree>
    <p:extLst>
      <p:ext uri="{BB962C8B-B14F-4D97-AF65-F5344CB8AC3E}">
        <p14:creationId xmlns:p14="http://schemas.microsoft.com/office/powerpoint/2010/main" val="123650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Libre Franklin Medium"/>
              <a:buNone/>
              <a:defRPr sz="4400" b="0" i="0" u="none" strike="noStrike" cap="none">
                <a:solidFill>
                  <a:schemeClr val="dk1"/>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Libre Franklin"/>
                <a:ea typeface="Libre Franklin"/>
                <a:cs typeface="Libre Franklin"/>
                <a:sym typeface="Libre Franklin"/>
              </a:defRPr>
            </a:lvl1pPr>
            <a:lvl2pPr marL="0" marR="0" lvl="1" indent="0" algn="r" rtl="0">
              <a:spcBef>
                <a:spcPts val="0"/>
              </a:spcBef>
              <a:buNone/>
              <a:defRPr sz="1200" b="0" i="0" u="none" strike="noStrike" cap="none">
                <a:solidFill>
                  <a:srgbClr val="888888"/>
                </a:solidFill>
                <a:latin typeface="Libre Franklin"/>
                <a:ea typeface="Libre Franklin"/>
                <a:cs typeface="Libre Franklin"/>
                <a:sym typeface="Libre Franklin"/>
              </a:defRPr>
            </a:lvl2pPr>
            <a:lvl3pPr marL="0" marR="0" lvl="2" indent="0" algn="r" rtl="0">
              <a:spcBef>
                <a:spcPts val="0"/>
              </a:spcBef>
              <a:buNone/>
              <a:defRPr sz="1200" b="0" i="0" u="none" strike="noStrike" cap="none">
                <a:solidFill>
                  <a:srgbClr val="888888"/>
                </a:solidFill>
                <a:latin typeface="Libre Franklin"/>
                <a:ea typeface="Libre Franklin"/>
                <a:cs typeface="Libre Franklin"/>
                <a:sym typeface="Libre Franklin"/>
              </a:defRPr>
            </a:lvl3pPr>
            <a:lvl4pPr marL="0" marR="0" lvl="3" indent="0" algn="r" rtl="0">
              <a:spcBef>
                <a:spcPts val="0"/>
              </a:spcBef>
              <a:buNone/>
              <a:defRPr sz="1200" b="0" i="0" u="none" strike="noStrike" cap="none">
                <a:solidFill>
                  <a:srgbClr val="888888"/>
                </a:solidFill>
                <a:latin typeface="Libre Franklin"/>
                <a:ea typeface="Libre Franklin"/>
                <a:cs typeface="Libre Franklin"/>
                <a:sym typeface="Libre Franklin"/>
              </a:defRPr>
            </a:lvl4pPr>
            <a:lvl5pPr marL="0" marR="0" lvl="4" indent="0" algn="r" rtl="0">
              <a:spcBef>
                <a:spcPts val="0"/>
              </a:spcBef>
              <a:buNone/>
              <a:defRPr sz="1200" b="0" i="0" u="none" strike="noStrike" cap="none">
                <a:solidFill>
                  <a:srgbClr val="888888"/>
                </a:solidFill>
                <a:latin typeface="Libre Franklin"/>
                <a:ea typeface="Libre Franklin"/>
                <a:cs typeface="Libre Franklin"/>
                <a:sym typeface="Libre Franklin"/>
              </a:defRPr>
            </a:lvl5pPr>
            <a:lvl6pPr marL="0" marR="0" lvl="5" indent="0" algn="r" rtl="0">
              <a:spcBef>
                <a:spcPts val="0"/>
              </a:spcBef>
              <a:buNone/>
              <a:defRPr sz="1200" b="0" i="0" u="none" strike="noStrike" cap="none">
                <a:solidFill>
                  <a:srgbClr val="888888"/>
                </a:solidFill>
                <a:latin typeface="Libre Franklin"/>
                <a:ea typeface="Libre Franklin"/>
                <a:cs typeface="Libre Franklin"/>
                <a:sym typeface="Libre Franklin"/>
              </a:defRPr>
            </a:lvl6pPr>
            <a:lvl7pPr marL="0" marR="0" lvl="6" indent="0" algn="r" rtl="0">
              <a:spcBef>
                <a:spcPts val="0"/>
              </a:spcBef>
              <a:buNone/>
              <a:defRPr sz="1200" b="0" i="0" u="none" strike="noStrike" cap="none">
                <a:solidFill>
                  <a:srgbClr val="888888"/>
                </a:solidFill>
                <a:latin typeface="Libre Franklin"/>
                <a:ea typeface="Libre Franklin"/>
                <a:cs typeface="Libre Franklin"/>
                <a:sym typeface="Libre Franklin"/>
              </a:defRPr>
            </a:lvl7pPr>
            <a:lvl8pPr marL="0" marR="0" lvl="7" indent="0" algn="r" rtl="0">
              <a:spcBef>
                <a:spcPts val="0"/>
              </a:spcBef>
              <a:buNone/>
              <a:defRPr sz="1200" b="0" i="0" u="none" strike="noStrike" cap="none">
                <a:solidFill>
                  <a:srgbClr val="888888"/>
                </a:solidFill>
                <a:latin typeface="Libre Franklin"/>
                <a:ea typeface="Libre Franklin"/>
                <a:cs typeface="Libre Franklin"/>
                <a:sym typeface="Libre Franklin"/>
              </a:defRPr>
            </a:lvl8pPr>
            <a:lvl9pPr marL="0" marR="0" lvl="8" indent="0" algn="r" rtl="0">
              <a:spcBef>
                <a:spcPts val="0"/>
              </a:spcBef>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405002304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47562701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6.png"/><Relationship Id="rId5" Type="http://schemas.openxmlformats.org/officeDocument/2006/relationships/image" Target="../media/image16.pn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3.png"/><Relationship Id="rId14" Type="http://schemas.openxmlformats.org/officeDocument/2006/relationships/image" Target="../media/image27.jpeg"/></Relationships>
</file>

<file path=ppt/slides/_rels/slide10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png"/><Relationship Id="rId15" Type="http://schemas.openxmlformats.org/officeDocument/2006/relationships/image" Target="../media/image103.sv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svg"/><Relationship Id="rId14" Type="http://schemas.openxmlformats.org/officeDocument/2006/relationships/image" Target="../media/image102.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15.png"/><Relationship Id="rId12"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64.pn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17.jpeg"/><Relationship Id="rId4" Type="http://schemas.openxmlformats.org/officeDocument/2006/relationships/image" Target="../media/image13.jpeg"/><Relationship Id="rId9" Type="http://schemas.openxmlformats.org/officeDocument/2006/relationships/image" Target="../media/image12.png"/><Relationship Id="rId14" Type="http://schemas.openxmlformats.org/officeDocument/2006/relationships/image" Target="../media/image23.png"/></Relationships>
</file>

<file path=ppt/slides/_rels/slide11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png"/><Relationship Id="rId15" Type="http://schemas.openxmlformats.org/officeDocument/2006/relationships/image" Target="../media/image103.sv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svg"/><Relationship Id="rId14" Type="http://schemas.openxmlformats.org/officeDocument/2006/relationships/image" Target="../media/image102.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13.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hyperlink" Target="https://network.febs.org/posts/fantastic-enzymes-where-and-how-to-find-them" TargetMode="External"/><Relationship Id="rId2" Type="http://schemas.openxmlformats.org/officeDocument/2006/relationships/hyperlink" Target="https://zenodo.org/communities/futurenzyme/?page=1&amp;size=20" TargetMode="External"/><Relationship Id="rId1" Type="http://schemas.openxmlformats.org/officeDocument/2006/relationships/slideLayout" Target="../slideLayouts/slideLayout13.xml"/><Relationship Id="rId5" Type="http://schemas.openxmlformats.org/officeDocument/2006/relationships/hyperlink" Target="https://sites.google.com/gl.miteco.gob.es/revistaambienta2/revista-128/innovaci%C3%B3n-128-enzimas-productos" TargetMode="External"/><Relationship Id="rId4" Type="http://schemas.openxmlformats.org/officeDocument/2006/relationships/hyperlink" Target="https://theconversation.com/se-buscan-enzimas-razon-el-medio-ambiente-169685.%2010.5281/zenodo.5566131"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chart" Target="../charts/chart3.xml"/><Relationship Id="rId1" Type="http://schemas.openxmlformats.org/officeDocument/2006/relationships/slideLayout" Target="../slideLayouts/slideLayout13.xml"/><Relationship Id="rId5" Type="http://schemas.openxmlformats.org/officeDocument/2006/relationships/image" Target="../media/image174.png"/><Relationship Id="rId4" Type="http://schemas.openxmlformats.org/officeDocument/2006/relationships/image" Target="../media/image173.png"/></Relationships>
</file>

<file path=ppt/slides/_rels/slide13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chart" Target="../charts/chart4.xml"/><Relationship Id="rId1" Type="http://schemas.openxmlformats.org/officeDocument/2006/relationships/slideLayout" Target="../slideLayouts/slideLayout13.xml"/><Relationship Id="rId4" Type="http://schemas.openxmlformats.org/officeDocument/2006/relationships/image" Target="../media/image173.png"/></Relationships>
</file>

<file path=ppt/slides/_rels/slide13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chart" Target="../charts/chart5.xml"/><Relationship Id="rId1" Type="http://schemas.openxmlformats.org/officeDocument/2006/relationships/slideLayout" Target="../slideLayouts/slideLayout13.xml"/><Relationship Id="rId4" Type="http://schemas.openxmlformats.org/officeDocument/2006/relationships/image" Target="../media/image178.png"/></Relationships>
</file>

<file path=ppt/slides/_rels/slide133.xml.rels><?xml version="1.0" encoding="UTF-8" standalone="yes"?>
<Relationships xmlns="http://schemas.openxmlformats.org/package/2006/relationships"><Relationship Id="rId2" Type="http://schemas.microsoft.com/office/2018/10/relationships/comments" Target="NUL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Layout" Target="../slideLayouts/slideLayout13.xml"/><Relationship Id="rId5" Type="http://schemas.openxmlformats.org/officeDocument/2006/relationships/hyperlink" Target="https://www.clib-cluster.de/en/clib-forum-fantastic-enzymes-where-and-how-to-find-them/?utm_medium=email&amp;_hsmi=64473256&amp;_hsenc=p2ANqtz-87fSZdQ1lXuFbRU6cu4gYaxoDsKDgESyWgh8nBXA38TwlJV_AbvHVt2roEf3hZQ4OalSuDrJTb0X5NWSXpuEyDPcp6Wg&amp;utm_content=64473256&amp;utm_source=hs_email" TargetMode="External"/><Relationship Id="rId4" Type="http://schemas.openxmlformats.org/officeDocument/2006/relationships/image" Target="../media/image181.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jpeg"/><Relationship Id="rId25" Type="http://schemas.openxmlformats.org/officeDocument/2006/relationships/image" Target="../media/image27.jpeg"/><Relationship Id="rId2" Type="http://schemas.openxmlformats.org/officeDocument/2006/relationships/notesSlide" Target="../notesSlides/notesSlide113.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jpe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7.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19.xml"/><Relationship Id="rId1" Type="http://schemas.openxmlformats.org/officeDocument/2006/relationships/slideLayout" Target="../slideLayouts/slideLayout13.xml"/><Relationship Id="rId5" Type="http://schemas.openxmlformats.org/officeDocument/2006/relationships/image" Target="../media/image187.png"/><Relationship Id="rId4" Type="http://schemas.openxmlformats.org/officeDocument/2006/relationships/hyperlink" Target="https://data.europa.eu/doi/10.2779/07199"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jpeg"/><Relationship Id="rId7" Type="http://schemas.openxmlformats.org/officeDocument/2006/relationships/image" Target="../media/image193.pn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png"/><Relationship Id="rId10" Type="http://schemas.openxmlformats.org/officeDocument/2006/relationships/image" Target="../media/image196.png"/><Relationship Id="rId4" Type="http://schemas.openxmlformats.org/officeDocument/2006/relationships/image" Target="../media/image190.jpg"/><Relationship Id="rId9" Type="http://schemas.openxmlformats.org/officeDocument/2006/relationships/image" Target="../media/image195.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8" Type="http://schemas.openxmlformats.org/officeDocument/2006/relationships/image" Target="../media/image202.sv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200.svg"/><Relationship Id="rId5" Type="http://schemas.openxmlformats.org/officeDocument/2006/relationships/image" Target="../media/image199.png"/><Relationship Id="rId4" Type="http://schemas.openxmlformats.org/officeDocument/2006/relationships/image" Target="../media/image198.png"/></Relationships>
</file>

<file path=ppt/slides/_rels/slide15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61.xml.rels><?xml version="1.0" encoding="UTF-8" standalone="yes"?>
<Relationships xmlns="http://schemas.openxmlformats.org/package/2006/relationships"><Relationship Id="rId3" Type="http://schemas.openxmlformats.org/officeDocument/2006/relationships/hyperlink" Target="https://www.dice-eosc.eu/" TargetMode="External"/><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207.emf"/><Relationship Id="rId4" Type="http://schemas.openxmlformats.org/officeDocument/2006/relationships/image" Target="../media/image206.emf"/></Relationships>
</file>

<file path=ppt/slides/_rels/slide16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5.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jpeg"/><Relationship Id="rId25" Type="http://schemas.openxmlformats.org/officeDocument/2006/relationships/image" Target="../media/image27.jpeg"/><Relationship Id="rId2" Type="http://schemas.openxmlformats.org/officeDocument/2006/relationships/notesSlide" Target="../notesSlides/notesSlide15.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jpe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83.png"/><Relationship Id="rId3" Type="http://schemas.openxmlformats.org/officeDocument/2006/relationships/hyperlink" Target="https://www.oxipro.eu/" TargetMode="External"/><Relationship Id="rId7" Type="http://schemas.openxmlformats.org/officeDocument/2006/relationships/diagramLayout" Target="../diagrams/layout1.xml"/><Relationship Id="rId12"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Data" Target="../diagrams/data1.xml"/><Relationship Id="rId11" Type="http://schemas.openxmlformats.org/officeDocument/2006/relationships/image" Target="../media/image81.tiff"/><Relationship Id="rId5" Type="http://schemas.openxmlformats.org/officeDocument/2006/relationships/hyperlink" Target="https://www.enxylascope.eu/" TargetMode="External"/><Relationship Id="rId15" Type="http://schemas.openxmlformats.org/officeDocument/2006/relationships/image" Target="../media/image85.png"/><Relationship Id="rId10" Type="http://schemas.microsoft.com/office/2007/relationships/diagramDrawing" Target="../diagrams/drawing1.xml"/><Relationship Id="rId4" Type="http://schemas.openxmlformats.org/officeDocument/2006/relationships/hyperlink" Target="https://radicalz.eu/" TargetMode="External"/><Relationship Id="rId9" Type="http://schemas.openxmlformats.org/officeDocument/2006/relationships/diagramColors" Target="../diagrams/colors1.xml"/><Relationship Id="rId1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1.tiff"/><Relationship Id="rId3" Type="http://schemas.openxmlformats.org/officeDocument/2006/relationships/hyperlink" Target="https://radicalz.eu/cluster/" TargetMode="External"/><Relationship Id="rId7" Type="http://schemas.openxmlformats.org/officeDocument/2006/relationships/hyperlink" Target="https://zenodo.org/communities/oxipro/search?page=1&amp;size=20" TargetMode="External"/><Relationship Id="rId12" Type="http://schemas.microsoft.com/office/2007/relationships/diagramDrawing" Target="../diagrams/drawing2.xml"/><Relationship Id="rId2" Type="http://schemas.openxmlformats.org/officeDocument/2006/relationships/notesSlide" Target="../notesSlides/notesSlide21.xml"/><Relationship Id="rId16"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hyperlink" Target="https://zenodo.org/communities/futurenzyme/?page=1&amp;size=20" TargetMode="External"/><Relationship Id="rId11" Type="http://schemas.openxmlformats.org/officeDocument/2006/relationships/diagramColors" Target="../diagrams/colors2.xml"/><Relationship Id="rId5" Type="http://schemas.openxmlformats.org/officeDocument/2006/relationships/hyperlink" Target="https://www.futurenzyme.eu/uncategorized/cluster-enzymes-for-greener-products-pdf/" TargetMode="External"/><Relationship Id="rId15" Type="http://schemas.openxmlformats.org/officeDocument/2006/relationships/image" Target="../media/image83.png"/><Relationship Id="rId10" Type="http://schemas.openxmlformats.org/officeDocument/2006/relationships/diagramQuickStyle" Target="../diagrams/quickStyle2.xml"/><Relationship Id="rId4" Type="http://schemas.openxmlformats.org/officeDocument/2006/relationships/hyperlink" Target="https://sites.google.com/gl.miteco.gob.es/revistaambienta2/revista-128/innovaci%C3%B3n-128-enzimas-productos?pli=1#h.irq4oytf8f4j" TargetMode="External"/><Relationship Id="rId9" Type="http://schemas.openxmlformats.org/officeDocument/2006/relationships/diagramLayout" Target="../diagrams/layout2.xml"/><Relationship Id="rId14" Type="http://schemas.openxmlformats.org/officeDocument/2006/relationships/image" Target="../media/image8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6.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jpeg"/><Relationship Id="rId25" Type="http://schemas.openxmlformats.org/officeDocument/2006/relationships/image" Target="../media/image27.jpeg"/><Relationship Id="rId2" Type="http://schemas.openxmlformats.org/officeDocument/2006/relationships/notesSlide" Target="../notesSlides/notesSlide3.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jpe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6.png"/><Relationship Id="rId3" Type="http://schemas.openxmlformats.org/officeDocument/2006/relationships/image" Target="../media/image87.png"/><Relationship Id="rId7" Type="http://schemas.openxmlformats.org/officeDocument/2006/relationships/image" Target="../media/image13.jpeg"/><Relationship Id="rId12"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4.xml"/><Relationship Id="rId6" Type="http://schemas.openxmlformats.org/officeDocument/2006/relationships/image" Target="../media/image11.png"/><Relationship Id="rId11" Type="http://schemas.openxmlformats.org/officeDocument/2006/relationships/image" Target="../media/image88.png"/><Relationship Id="rId5" Type="http://schemas.openxmlformats.org/officeDocument/2006/relationships/image" Target="../media/image10.pn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9.jpeg"/><Relationship Id="rId14" Type="http://schemas.openxmlformats.org/officeDocument/2006/relationships/image" Target="../media/image89.png"/></Relationships>
</file>

<file path=ppt/slides/_rels/slide3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notesSlide" Target="../notesSlides/notesSlide30.xml"/><Relationship Id="rId16" Type="http://schemas.openxmlformats.org/officeDocument/2006/relationships/image" Target="../media/image103.svg"/><Relationship Id="rId1" Type="http://schemas.openxmlformats.org/officeDocument/2006/relationships/slideLayout" Target="../slideLayouts/slideLayout34.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sv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2.png"/><Relationship Id="rId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notesSlide" Target="../notesSlides/notesSlide48.xml"/><Relationship Id="rId16" Type="http://schemas.openxmlformats.org/officeDocument/2006/relationships/image" Target="../media/image103.sv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sv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5.png"/><Relationship Id="rId5" Type="http://schemas.openxmlformats.org/officeDocument/2006/relationships/image" Target="../media/image110.jpeg"/><Relationship Id="rId10" Type="http://schemas.openxmlformats.org/officeDocument/2006/relationships/image" Target="../media/image114.png"/><Relationship Id="rId4" Type="http://schemas.openxmlformats.org/officeDocument/2006/relationships/image" Target="../media/image109.png"/><Relationship Id="rId9"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7.emf"/></Relationships>
</file>

<file path=ppt/slides/_rels/slide5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6.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jpe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7.jpeg"/><Relationship Id="rId1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25.png"/><Relationship Id="rId17" Type="http://schemas.openxmlformats.org/officeDocument/2006/relationships/image" Target="../media/image7.png"/><Relationship Id="rId2" Type="http://schemas.openxmlformats.org/officeDocument/2006/relationships/notesSlide" Target="../notesSlides/notesSlide61.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5.png"/><Relationship Id="rId5" Type="http://schemas.openxmlformats.org/officeDocument/2006/relationships/image" Target="../media/image21.png"/><Relationship Id="rId15" Type="http://schemas.openxmlformats.org/officeDocument/2006/relationships/image" Target="../media/image24.png"/><Relationship Id="rId10" Type="http://schemas.openxmlformats.org/officeDocument/2006/relationships/image" Target="../media/image17.jpeg"/><Relationship Id="rId4" Type="http://schemas.openxmlformats.org/officeDocument/2006/relationships/image" Target="../media/image19.jpeg"/><Relationship Id="rId9" Type="http://schemas.openxmlformats.org/officeDocument/2006/relationships/image" Target="../media/image26.png"/><Relationship Id="rId14" Type="http://schemas.openxmlformats.org/officeDocument/2006/relationships/image" Target="../media/image16.png"/></Relationships>
</file>

<file path=ppt/slides/_rels/slide6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png"/><Relationship Id="rId15" Type="http://schemas.openxmlformats.org/officeDocument/2006/relationships/image" Target="../media/image103.sv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svg"/><Relationship Id="rId1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30.emf"/><Relationship Id="rId4" Type="http://schemas.openxmlformats.org/officeDocument/2006/relationships/image" Target="../media/image129.emf"/></Relationships>
</file>

<file path=ppt/slides/_rels/slide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34.emf"/><Relationship Id="rId5" Type="http://schemas.openxmlformats.org/officeDocument/2006/relationships/image" Target="../media/image133.png"/><Relationship Id="rId4" Type="http://schemas.openxmlformats.org/officeDocument/2006/relationships/image" Target="../media/image132.emf"/></Relationships>
</file>

<file path=ppt/slides/_rels/slide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43.svg"/></Relationships>
</file>

<file path=ppt/slides/_rels/slide8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49.png"/><Relationship Id="rId3" Type="http://schemas.openxmlformats.org/officeDocument/2006/relationships/image" Target="../media/image6.png"/><Relationship Id="rId7" Type="http://schemas.openxmlformats.org/officeDocument/2006/relationships/image" Target="../media/image19.jpeg"/><Relationship Id="rId12" Type="http://schemas.openxmlformats.org/officeDocument/2006/relationships/image" Target="../media/image148.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8.png"/><Relationship Id="rId5" Type="http://schemas.openxmlformats.org/officeDocument/2006/relationships/image" Target="../media/image10.png"/><Relationship Id="rId15" Type="http://schemas.openxmlformats.org/officeDocument/2006/relationships/image" Target="../media/image7.png"/><Relationship Id="rId10"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22.png"/><Relationship Id="rId14" Type="http://schemas.openxmlformats.org/officeDocument/2006/relationships/image" Target="../media/image150.png"/></Relationships>
</file>

<file path=ppt/slides/_rels/slide85.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png"/><Relationship Id="rId15" Type="http://schemas.openxmlformats.org/officeDocument/2006/relationships/image" Target="../media/image103.sv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svg"/><Relationship Id="rId14" Type="http://schemas.openxmlformats.org/officeDocument/2006/relationships/image" Target="../media/image10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2.png"/><Relationship Id="rId4" Type="http://schemas.openxmlformats.org/officeDocument/2006/relationships/image" Target="../media/image143.svg"/></Relationships>
</file>

<file path=ppt/slides/_rels/slide8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svg"/><Relationship Id="rId2" Type="http://schemas.openxmlformats.org/officeDocument/2006/relationships/image" Target="../media/image53.jpe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10" Type="http://schemas.openxmlformats.org/officeDocument/2006/relationships/image" Target="../media/image61.png"/><Relationship Id="rId19" Type="http://schemas.openxmlformats.org/officeDocument/2006/relationships/image" Target="../media/image70.sv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png"/><Relationship Id="rId22" Type="http://schemas.openxmlformats.org/officeDocument/2006/relationships/image" Target="../media/image73.png"/></Relationships>
</file>

<file path=ppt/slides/_rels/slide9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9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tiff"/></Relationships>
</file>

<file path=ppt/slides/_rels/slide92.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64370A6C-7606-4DD4-962C-08D09E111CAB}"/>
              </a:ext>
            </a:extLst>
          </p:cNvPr>
          <p:cNvPicPr>
            <a:picLocks noChangeAspect="1"/>
          </p:cNvPicPr>
          <p:nvPr/>
        </p:nvPicPr>
        <p:blipFill>
          <a:blip r:embed="rId3">
            <a:extLst>
              <a:ext uri="{28A0092B-C50C-407E-A947-70E740481C1C}">
                <a14:useLocalDpi xmlns:a14="http://schemas.microsoft.com/office/drawing/2010/main" val="0"/>
              </a:ext>
            </a:extLst>
          </a:blip>
          <a:srcRect l="14434" r="14434"/>
          <a:stretch/>
        </p:blipFill>
        <p:spPr>
          <a:xfrm>
            <a:off x="3523488" y="10"/>
            <a:ext cx="8668512" cy="6857990"/>
          </a:xfrm>
          <a:prstGeom prst="rect">
            <a:avLst/>
          </a:prstGeom>
        </p:spPr>
      </p:pic>
      <p:sp>
        <p:nvSpPr>
          <p:cNvPr id="48" name="Rectangle 4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 name="Titolo 1">
            <a:extLst>
              <a:ext uri="{FF2B5EF4-FFF2-40B4-BE49-F238E27FC236}">
                <a16:creationId xmlns:a16="http://schemas.microsoft.com/office/drawing/2014/main" id="{08A19AFB-4CAF-462F-9BDC-9B1157B34B25}"/>
              </a:ext>
            </a:extLst>
          </p:cNvPr>
          <p:cNvSpPr>
            <a:spLocks noGrp="1"/>
          </p:cNvSpPr>
          <p:nvPr>
            <p:ph type="ctrTitle"/>
          </p:nvPr>
        </p:nvSpPr>
        <p:spPr>
          <a:xfrm>
            <a:off x="477981" y="1122363"/>
            <a:ext cx="4023360" cy="3204134"/>
          </a:xfrm>
        </p:spPr>
        <p:txBody>
          <a:bodyPr anchor="b">
            <a:noAutofit/>
          </a:bodyPr>
          <a:lstStyle/>
          <a:p>
            <a:pPr algn="l"/>
            <a:r>
              <a:rPr lang="en-US" sz="3200" b="1" dirty="0"/>
              <a:t>FuturEnzyme</a:t>
            </a:r>
            <a:br>
              <a:rPr lang="en-US" sz="3200" dirty="0"/>
            </a:br>
            <a:r>
              <a:rPr lang="en-US" sz="3200" dirty="0"/>
              <a:t>Technologies of the </a:t>
            </a:r>
            <a:r>
              <a:rPr lang="en-US" sz="3200" dirty="0" err="1"/>
              <a:t>FUTURe</a:t>
            </a:r>
            <a:r>
              <a:rPr lang="en-US" sz="3200" dirty="0"/>
              <a:t> for low-cost ENZYMEs for environment-friendly products</a:t>
            </a:r>
            <a:endParaRPr lang="it-IT" sz="3200" dirty="0"/>
          </a:p>
        </p:txBody>
      </p:sp>
      <p:sp>
        <p:nvSpPr>
          <p:cNvPr id="50" name="Rectangle 4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Immagine 40">
            <a:extLst>
              <a:ext uri="{FF2B5EF4-FFF2-40B4-BE49-F238E27FC236}">
                <a16:creationId xmlns:a16="http://schemas.microsoft.com/office/drawing/2014/main" id="{AFEF338D-583D-4C03-9B60-8394D8EBB3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58669" y="2086542"/>
            <a:ext cx="1630608" cy="2306521"/>
          </a:xfrm>
          <a:prstGeom prst="rect">
            <a:avLst/>
          </a:prstGeom>
        </p:spPr>
      </p:pic>
      <p:sp>
        <p:nvSpPr>
          <p:cNvPr id="19" name="CasellaDiTesto 18">
            <a:extLst>
              <a:ext uri="{FF2B5EF4-FFF2-40B4-BE49-F238E27FC236}">
                <a16:creationId xmlns:a16="http://schemas.microsoft.com/office/drawing/2014/main" id="{FDCB5BFE-5B03-4CC7-800A-65BD7FEE71B6}"/>
              </a:ext>
            </a:extLst>
          </p:cNvPr>
          <p:cNvSpPr txBox="1"/>
          <p:nvPr/>
        </p:nvSpPr>
        <p:spPr>
          <a:xfrm>
            <a:off x="1195515" y="6254557"/>
            <a:ext cx="60382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Project funded by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Research and Innovation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Programme</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under grant agreement No [101000327]</a:t>
            </a:r>
            <a:endParaRPr kumimoji="0" lang="it-IT"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12" name="Picture 10" descr="Icon&#10;&#10;Description automatically generated with medium confidence">
            <a:extLst>
              <a:ext uri="{FF2B5EF4-FFF2-40B4-BE49-F238E27FC236}">
                <a16:creationId xmlns:a16="http://schemas.microsoft.com/office/drawing/2014/main" id="{6543B18D-16D2-4B55-A317-DCA925D53B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0779" y="6273820"/>
            <a:ext cx="684736" cy="436713"/>
          </a:xfrm>
          <a:prstGeom prst="rect">
            <a:avLst/>
          </a:prstGeom>
        </p:spPr>
      </p:pic>
      <p:sp>
        <p:nvSpPr>
          <p:cNvPr id="13" name="Sottotitolo 2">
            <a:extLst>
              <a:ext uri="{FF2B5EF4-FFF2-40B4-BE49-F238E27FC236}">
                <a16:creationId xmlns:a16="http://schemas.microsoft.com/office/drawing/2014/main" id="{E3E7B67E-B383-4BDF-959B-C5A1BFBD7433}"/>
              </a:ext>
            </a:extLst>
          </p:cNvPr>
          <p:cNvSpPr txBox="1">
            <a:spLocks/>
          </p:cNvSpPr>
          <p:nvPr/>
        </p:nvSpPr>
        <p:spPr>
          <a:xfrm>
            <a:off x="1185117" y="530088"/>
            <a:ext cx="3678237" cy="3512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700" b="1" dirty="0">
                <a:effectLst>
                  <a:glow rad="63500">
                    <a:schemeClr val="bg1">
                      <a:alpha val="40000"/>
                    </a:schemeClr>
                  </a:glow>
                </a:effectLst>
              </a:rPr>
              <a:t>First Reporting Period meeting</a:t>
            </a:r>
          </a:p>
        </p:txBody>
      </p:sp>
      <p:sp>
        <p:nvSpPr>
          <p:cNvPr id="14" name="Rectángulo 13"/>
          <p:cNvSpPr/>
          <p:nvPr/>
        </p:nvSpPr>
        <p:spPr>
          <a:xfrm>
            <a:off x="303434" y="4555502"/>
            <a:ext cx="8261446" cy="1477328"/>
          </a:xfrm>
          <a:prstGeom prst="rect">
            <a:avLst/>
          </a:prstGeom>
        </p:spPr>
        <p:txBody>
          <a:bodyPr wrap="square">
            <a:spAutoFit/>
          </a:bodyPr>
          <a:lstStyle/>
          <a:p>
            <a:r>
              <a:rPr lang="it-IT" dirty="0"/>
              <a:t>FuturEnzyme: First Reporting Period </a:t>
            </a:r>
          </a:p>
          <a:p>
            <a:r>
              <a:rPr lang="en-US" dirty="0"/>
              <a:t>Start date: 1 June 2021 - End date: 31 May 2025</a:t>
            </a:r>
          </a:p>
          <a:p>
            <a:r>
              <a:rPr lang="en-US" dirty="0"/>
              <a:t>Proposal number: 101000327 - Consortium: 16 partners </a:t>
            </a:r>
          </a:p>
          <a:p>
            <a:r>
              <a:rPr lang="en-US" dirty="0"/>
              <a:t>Requested EU Contribution:  5,995,035.13 €</a:t>
            </a:r>
          </a:p>
          <a:p>
            <a:r>
              <a:rPr lang="en-US" dirty="0"/>
              <a:t>Call &amp; Topic: H2020-FNR-2020; FNR-16-2020</a:t>
            </a:r>
            <a:endParaRPr lang="es-ES" dirty="0"/>
          </a:p>
        </p:txBody>
      </p:sp>
    </p:spTree>
    <p:extLst>
      <p:ext uri="{BB962C8B-B14F-4D97-AF65-F5344CB8AC3E}">
        <p14:creationId xmlns:p14="http://schemas.microsoft.com/office/powerpoint/2010/main" val="1387250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r>
              <a:rPr lang="en-US" dirty="0"/>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algn="ctr"/>
            <a:fld id="{07CE569E-9B7C-4CB9-AB80-C0841F922CFF}" type="slidenum">
              <a:rPr lang="en-US" smtClean="0"/>
              <a:pPr algn="ctr"/>
              <a:t>10</a:t>
            </a:fld>
            <a:endParaRPr lang="en-US" dirty="0"/>
          </a:p>
        </p:txBody>
      </p:sp>
      <p:sp>
        <p:nvSpPr>
          <p:cNvPr id="8" name="TextBox 4">
            <a:extLst>
              <a:ext uri="{FF2B5EF4-FFF2-40B4-BE49-F238E27FC236}">
                <a16:creationId xmlns:a16="http://schemas.microsoft.com/office/drawing/2014/main" id="{98830EE4-50CC-801E-9F07-28CEF54A4E90}"/>
              </a:ext>
            </a:extLst>
          </p:cNvPr>
          <p:cNvSpPr txBox="1"/>
          <p:nvPr/>
        </p:nvSpPr>
        <p:spPr>
          <a:xfrm>
            <a:off x="662608" y="261017"/>
            <a:ext cx="10204097" cy="646331"/>
          </a:xfrm>
          <a:prstGeom prst="rect">
            <a:avLst/>
          </a:prstGeom>
          <a:noFill/>
        </p:spPr>
        <p:txBody>
          <a:bodyPr wrap="square" rtlCol="0">
            <a:spAutoFit/>
          </a:bodyPr>
          <a:lstStyle/>
          <a:p>
            <a:r>
              <a:rPr lang="en-US" sz="3600" dirty="0">
                <a:latin typeface="Franklin Gothic Book" panose="020B0503020102020204" pitchFamily="34" charset="0"/>
              </a:rPr>
              <a:t>The </a:t>
            </a:r>
            <a:r>
              <a:rPr lang="en-US" sz="3600" dirty="0" err="1">
                <a:latin typeface="Franklin Gothic Book" panose="020B0503020102020204" pitchFamily="34" charset="0"/>
              </a:rPr>
              <a:t>FuturEnzyme</a:t>
            </a:r>
            <a:r>
              <a:rPr lang="en-US" sz="3600" dirty="0">
                <a:latin typeface="Franklin Gothic Book" panose="020B0503020102020204" pitchFamily="34" charset="0"/>
              </a:rPr>
              <a:t> expected results</a:t>
            </a:r>
            <a:endParaRPr lang="en-GB" sz="2800" dirty="0">
              <a:latin typeface="Franklin Gothic Book" panose="020B0503020102020204" pitchFamily="34" charset="0"/>
            </a:endParaRPr>
          </a:p>
        </p:txBody>
      </p:sp>
      <p:grpSp>
        <p:nvGrpSpPr>
          <p:cNvPr id="89" name="Gruppo 2">
            <a:extLst>
              <a:ext uri="{FF2B5EF4-FFF2-40B4-BE49-F238E27FC236}">
                <a16:creationId xmlns:a16="http://schemas.microsoft.com/office/drawing/2014/main" id="{AD332BE7-78B6-1772-3A13-25933CB6D7BF}"/>
              </a:ext>
            </a:extLst>
          </p:cNvPr>
          <p:cNvGrpSpPr/>
          <p:nvPr/>
        </p:nvGrpSpPr>
        <p:grpSpPr>
          <a:xfrm>
            <a:off x="3829344" y="872623"/>
            <a:ext cx="3361030" cy="3147209"/>
            <a:chOff x="3497829" y="1057860"/>
            <a:chExt cx="4976373" cy="4659787"/>
          </a:xfrm>
        </p:grpSpPr>
        <p:grpSp>
          <p:nvGrpSpPr>
            <p:cNvPr id="90" name="Gruppo 26">
              <a:extLst>
                <a:ext uri="{FF2B5EF4-FFF2-40B4-BE49-F238E27FC236}">
                  <a16:creationId xmlns:a16="http://schemas.microsoft.com/office/drawing/2014/main" id="{FB306655-70D5-1DF5-7386-57FAA81BBE36}"/>
                </a:ext>
              </a:extLst>
            </p:cNvPr>
            <p:cNvGrpSpPr/>
            <p:nvPr/>
          </p:nvGrpSpPr>
          <p:grpSpPr>
            <a:xfrm>
              <a:off x="3497829" y="1208071"/>
              <a:ext cx="4976373" cy="4509576"/>
              <a:chOff x="6657887" y="2071598"/>
              <a:chExt cx="4976373" cy="4509576"/>
            </a:xfrm>
          </p:grpSpPr>
          <p:sp>
            <p:nvSpPr>
              <p:cNvPr id="94" name="Ovale 18">
                <a:extLst>
                  <a:ext uri="{FF2B5EF4-FFF2-40B4-BE49-F238E27FC236}">
                    <a16:creationId xmlns:a16="http://schemas.microsoft.com/office/drawing/2014/main" id="{5311787B-D9F5-8DE4-C311-F9F94F15E3B4}"/>
                  </a:ext>
                </a:extLst>
              </p:cNvPr>
              <p:cNvSpPr>
                <a:spLocks noChangeAspect="1"/>
              </p:cNvSpPr>
              <p:nvPr/>
            </p:nvSpPr>
            <p:spPr>
              <a:xfrm>
                <a:off x="7419592" y="3161174"/>
                <a:ext cx="3420000" cy="3420000"/>
              </a:xfrm>
              <a:prstGeom prst="ellipse">
                <a:avLst/>
              </a:prstGeom>
              <a:solidFill>
                <a:srgbClr val="5095D1">
                  <a:alpha val="6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95" name="Ovale 20">
                <a:extLst>
                  <a:ext uri="{FF2B5EF4-FFF2-40B4-BE49-F238E27FC236}">
                    <a16:creationId xmlns:a16="http://schemas.microsoft.com/office/drawing/2014/main" id="{D578A793-7E1C-3505-B2C8-9E8338BA3488}"/>
                  </a:ext>
                </a:extLst>
              </p:cNvPr>
              <p:cNvSpPr>
                <a:spLocks noChangeAspect="1"/>
              </p:cNvSpPr>
              <p:nvPr/>
            </p:nvSpPr>
            <p:spPr>
              <a:xfrm>
                <a:off x="6657887" y="2071598"/>
                <a:ext cx="3420000" cy="3420000"/>
              </a:xfrm>
              <a:prstGeom prst="ellipse">
                <a:avLst/>
              </a:prstGeom>
              <a:solidFill>
                <a:srgbClr val="FFFC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96" name="Ovale 21">
                <a:extLst>
                  <a:ext uri="{FF2B5EF4-FFF2-40B4-BE49-F238E27FC236}">
                    <a16:creationId xmlns:a16="http://schemas.microsoft.com/office/drawing/2014/main" id="{9394F20E-A141-1CFD-6D50-07C9DEE750FC}"/>
                  </a:ext>
                </a:extLst>
              </p:cNvPr>
              <p:cNvSpPr>
                <a:spLocks noChangeAspect="1"/>
              </p:cNvSpPr>
              <p:nvPr/>
            </p:nvSpPr>
            <p:spPr>
              <a:xfrm>
                <a:off x="8214260" y="2095800"/>
                <a:ext cx="3420000" cy="3420000"/>
              </a:xfrm>
              <a:prstGeom prst="ellipse">
                <a:avLst/>
              </a:prstGeom>
              <a:solidFill>
                <a:schemeClr val="accent4">
                  <a:lumMod val="40000"/>
                  <a:lumOff val="60000"/>
                  <a:alpha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97" name="CasellaDiTesto 49">
                <a:extLst>
                  <a:ext uri="{FF2B5EF4-FFF2-40B4-BE49-F238E27FC236}">
                    <a16:creationId xmlns:a16="http://schemas.microsoft.com/office/drawing/2014/main" id="{EBB9EF46-EC78-4F1B-5D38-2A1F50D879FA}"/>
                  </a:ext>
                </a:extLst>
              </p:cNvPr>
              <p:cNvSpPr txBox="1"/>
              <p:nvPr/>
            </p:nvSpPr>
            <p:spPr>
              <a:xfrm>
                <a:off x="8039075" y="3452987"/>
                <a:ext cx="2226178" cy="1093673"/>
              </a:xfrm>
              <a:prstGeom prst="rect">
                <a:avLst/>
              </a:prstGeom>
              <a:noFill/>
            </p:spPr>
            <p:txBody>
              <a:bodyPr wrap="square" rtlCol="0">
                <a:spAutoFit/>
              </a:bodyPr>
              <a:lstStyle/>
              <a:p>
                <a:pPr algn="ctr"/>
                <a:r>
                  <a:rPr lang="en-US" sz="1400" b="1" dirty="0" err="1">
                    <a:solidFill>
                      <a:srgbClr val="C00000"/>
                    </a:solidFill>
                  </a:rPr>
                  <a:t>FuturEnzyme</a:t>
                </a:r>
                <a:r>
                  <a:rPr lang="en-US" sz="1400" b="1" dirty="0">
                    <a:solidFill>
                      <a:srgbClr val="C00000"/>
                    </a:solidFill>
                  </a:rPr>
                  <a:t> </a:t>
                </a:r>
              </a:p>
              <a:p>
                <a:pPr algn="ctr"/>
                <a:r>
                  <a:rPr lang="en-US" sz="1400" dirty="0">
                    <a:solidFill>
                      <a:srgbClr val="C00000"/>
                    </a:solidFill>
                  </a:rPr>
                  <a:t>“Greening strategies”</a:t>
                </a:r>
              </a:p>
            </p:txBody>
          </p:sp>
        </p:grpSp>
        <p:sp>
          <p:nvSpPr>
            <p:cNvPr id="91" name="CasellaDiTesto 50">
              <a:extLst>
                <a:ext uri="{FF2B5EF4-FFF2-40B4-BE49-F238E27FC236}">
                  <a16:creationId xmlns:a16="http://schemas.microsoft.com/office/drawing/2014/main" id="{0C3C85D3-DDCC-8CE4-DCA4-16AED0977A88}"/>
                </a:ext>
              </a:extLst>
            </p:cNvPr>
            <p:cNvSpPr txBox="1"/>
            <p:nvPr/>
          </p:nvSpPr>
          <p:spPr>
            <a:xfrm>
              <a:off x="4398194" y="4590296"/>
              <a:ext cx="3150157" cy="1093673"/>
            </a:xfrm>
            <a:prstGeom prst="rect">
              <a:avLst/>
            </a:prstGeom>
            <a:noFill/>
          </p:spPr>
          <p:txBody>
            <a:bodyPr wrap="square" rtlCol="0">
              <a:spAutoFit/>
            </a:bodyPr>
            <a:lstStyle/>
            <a:p>
              <a:pPr algn="ctr"/>
              <a:r>
                <a:rPr lang="en-US" sz="1400" b="1" dirty="0">
                  <a:solidFill>
                    <a:srgbClr val="006873"/>
                  </a:solidFill>
                </a:rPr>
                <a:t>Dissemination, communication and exploitation </a:t>
              </a:r>
            </a:p>
          </p:txBody>
        </p:sp>
        <p:sp>
          <p:nvSpPr>
            <p:cNvPr id="92" name="CasellaDiTesto 52">
              <a:extLst>
                <a:ext uri="{FF2B5EF4-FFF2-40B4-BE49-F238E27FC236}">
                  <a16:creationId xmlns:a16="http://schemas.microsoft.com/office/drawing/2014/main" id="{8CCC79FA-7A16-E6C9-87DE-099E5A8FC3C7}"/>
                </a:ext>
              </a:extLst>
            </p:cNvPr>
            <p:cNvSpPr txBox="1"/>
            <p:nvPr/>
          </p:nvSpPr>
          <p:spPr>
            <a:xfrm rot="18446661">
              <a:off x="3266396" y="2197985"/>
              <a:ext cx="2275147" cy="455698"/>
            </a:xfrm>
            <a:prstGeom prst="rect">
              <a:avLst/>
            </a:prstGeom>
            <a:noFill/>
          </p:spPr>
          <p:txBody>
            <a:bodyPr wrap="square" rtlCol="0">
              <a:spAutoFit/>
            </a:bodyPr>
            <a:lstStyle/>
            <a:p>
              <a:pPr algn="ctr"/>
              <a:r>
                <a:rPr lang="en-US" sz="1400" b="1" dirty="0">
                  <a:solidFill>
                    <a:srgbClr val="006873"/>
                  </a:solidFill>
                </a:rPr>
                <a:t>New enzymes</a:t>
              </a:r>
            </a:p>
          </p:txBody>
        </p:sp>
        <p:sp>
          <p:nvSpPr>
            <p:cNvPr id="93" name="CasellaDiTesto 53">
              <a:extLst>
                <a:ext uri="{FF2B5EF4-FFF2-40B4-BE49-F238E27FC236}">
                  <a16:creationId xmlns:a16="http://schemas.microsoft.com/office/drawing/2014/main" id="{E596B18C-CCC6-EDCF-A217-C2DCD31171E2}"/>
                </a:ext>
              </a:extLst>
            </p:cNvPr>
            <p:cNvSpPr txBox="1"/>
            <p:nvPr/>
          </p:nvSpPr>
          <p:spPr>
            <a:xfrm rot="3284023">
              <a:off x="6195354" y="2195030"/>
              <a:ext cx="2730038" cy="455698"/>
            </a:xfrm>
            <a:prstGeom prst="rect">
              <a:avLst/>
            </a:prstGeom>
            <a:noFill/>
          </p:spPr>
          <p:txBody>
            <a:bodyPr wrap="square" rtlCol="0">
              <a:spAutoFit/>
            </a:bodyPr>
            <a:lstStyle/>
            <a:p>
              <a:pPr algn="ctr"/>
              <a:r>
                <a:rPr lang="en-US" sz="1400" b="1" dirty="0">
                  <a:solidFill>
                    <a:srgbClr val="006873"/>
                  </a:solidFill>
                </a:rPr>
                <a:t>New tools</a:t>
              </a:r>
            </a:p>
          </p:txBody>
        </p:sp>
      </p:grpSp>
      <p:grpSp>
        <p:nvGrpSpPr>
          <p:cNvPr id="20" name="Grupo 19"/>
          <p:cNvGrpSpPr/>
          <p:nvPr/>
        </p:nvGrpSpPr>
        <p:grpSpPr>
          <a:xfrm>
            <a:off x="63693" y="1324686"/>
            <a:ext cx="11707964" cy="1062511"/>
            <a:chOff x="63693" y="1324686"/>
            <a:chExt cx="11707964" cy="1062511"/>
          </a:xfrm>
        </p:grpSpPr>
        <p:sp>
          <p:nvSpPr>
            <p:cNvPr id="98" name="CasellaDiTesto 3">
              <a:extLst>
                <a:ext uri="{FF2B5EF4-FFF2-40B4-BE49-F238E27FC236}">
                  <a16:creationId xmlns:a16="http://schemas.microsoft.com/office/drawing/2014/main" id="{DBCFE844-91E7-9DCA-73CA-9DFEC6806CCA}"/>
                </a:ext>
              </a:extLst>
            </p:cNvPr>
            <p:cNvSpPr txBox="1"/>
            <p:nvPr/>
          </p:nvSpPr>
          <p:spPr>
            <a:xfrm>
              <a:off x="63693" y="1433090"/>
              <a:ext cx="2701019" cy="954107"/>
            </a:xfrm>
            <a:prstGeom prst="rect">
              <a:avLst/>
            </a:prstGeom>
            <a:solidFill>
              <a:srgbClr val="FFFF00">
                <a:alpha val="60000"/>
              </a:srgbClr>
            </a:solidFill>
            <a:ln>
              <a:solidFill>
                <a:srgbClr val="FF0000"/>
              </a:solidFill>
            </a:ln>
          </p:spPr>
          <p:txBody>
            <a:bodyPr wrap="square" rtlCol="0">
              <a:spAutoFit/>
            </a:bodyPr>
            <a:lstStyle/>
            <a:p>
              <a:r>
                <a:rPr lang="en-US" sz="1400" dirty="0">
                  <a:solidFill>
                    <a:srgbClr val="FF0000"/>
                  </a:solidFill>
                </a:rPr>
                <a:t>Microbial enzymes (+1,000) with manufacturers’ requirements for «target» products</a:t>
              </a:r>
            </a:p>
            <a:p>
              <a:r>
                <a:rPr lang="en-US" sz="1400" dirty="0">
                  <a:solidFill>
                    <a:srgbClr val="FF0000"/>
                  </a:solidFill>
                </a:rPr>
                <a:t>(detergent, textile, cosmetic)</a:t>
              </a:r>
            </a:p>
          </p:txBody>
        </p:sp>
        <p:sp>
          <p:nvSpPr>
            <p:cNvPr id="99" name="CasellaDiTesto 11">
              <a:extLst>
                <a:ext uri="{FF2B5EF4-FFF2-40B4-BE49-F238E27FC236}">
                  <a16:creationId xmlns:a16="http://schemas.microsoft.com/office/drawing/2014/main" id="{5AB1B206-7202-4E9D-3ACD-FBD2BC130B30}"/>
                </a:ext>
              </a:extLst>
            </p:cNvPr>
            <p:cNvSpPr txBox="1"/>
            <p:nvPr/>
          </p:nvSpPr>
          <p:spPr>
            <a:xfrm>
              <a:off x="7493038" y="1324686"/>
              <a:ext cx="4278619" cy="738664"/>
            </a:xfrm>
            <a:prstGeom prst="rect">
              <a:avLst/>
            </a:prstGeom>
            <a:solidFill>
              <a:schemeClr val="accent2">
                <a:lumMod val="40000"/>
                <a:lumOff val="60000"/>
                <a:alpha val="60000"/>
              </a:schemeClr>
            </a:solidFill>
            <a:ln>
              <a:solidFill>
                <a:srgbClr val="FF0000"/>
              </a:solidFill>
            </a:ln>
          </p:spPr>
          <p:txBody>
            <a:bodyPr wrap="square" rtlCol="0">
              <a:spAutoFit/>
            </a:bodyPr>
            <a:lstStyle/>
            <a:p>
              <a:r>
                <a:rPr lang="en-US" sz="1400" dirty="0">
                  <a:solidFill>
                    <a:srgbClr val="FF0000"/>
                  </a:solidFill>
                </a:rPr>
                <a:t>2 Innovative bioinformatics &amp; computational platforms</a:t>
              </a:r>
            </a:p>
            <a:p>
              <a:pPr marL="184150" indent="-184150">
                <a:buFont typeface="Arial" panose="020B0604020202020204" pitchFamily="34" charset="0"/>
                <a:buChar char="•"/>
              </a:pPr>
              <a:r>
                <a:rPr lang="en-US" sz="1400" dirty="0">
                  <a:solidFill>
                    <a:srgbClr val="FF0000"/>
                  </a:solidFill>
                </a:rPr>
                <a:t>2 web-based resources to screen for enzymes required by the target sectors</a:t>
              </a:r>
            </a:p>
          </p:txBody>
        </p:sp>
        <p:cxnSp>
          <p:nvCxnSpPr>
            <p:cNvPr id="101" name="Connettore 1 27">
              <a:extLst>
                <a:ext uri="{FF2B5EF4-FFF2-40B4-BE49-F238E27FC236}">
                  <a16:creationId xmlns:a16="http://schemas.microsoft.com/office/drawing/2014/main" id="{ADB808DC-21C6-1A11-5374-156D9054CB59}"/>
                </a:ext>
              </a:extLst>
            </p:cNvPr>
            <p:cNvCxnSpPr>
              <a:stCxn id="98" idx="3"/>
            </p:cNvCxnSpPr>
            <p:nvPr/>
          </p:nvCxnSpPr>
          <p:spPr>
            <a:xfrm flipV="1">
              <a:off x="2764712" y="1907062"/>
              <a:ext cx="108733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Connettore 1 28">
              <a:extLst>
                <a:ext uri="{FF2B5EF4-FFF2-40B4-BE49-F238E27FC236}">
                  <a16:creationId xmlns:a16="http://schemas.microsoft.com/office/drawing/2014/main" id="{4FE42FD4-F8EC-02B5-1083-904568C1CCF7}"/>
                </a:ext>
              </a:extLst>
            </p:cNvPr>
            <p:cNvCxnSpPr/>
            <p:nvPr/>
          </p:nvCxnSpPr>
          <p:spPr>
            <a:xfrm flipV="1">
              <a:off x="7097821" y="1694018"/>
              <a:ext cx="396000" cy="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upo 20"/>
          <p:cNvGrpSpPr/>
          <p:nvPr/>
        </p:nvGrpSpPr>
        <p:grpSpPr>
          <a:xfrm>
            <a:off x="103907" y="2387197"/>
            <a:ext cx="3725437" cy="3346528"/>
            <a:chOff x="103907" y="2387197"/>
            <a:chExt cx="3725437" cy="3346528"/>
          </a:xfrm>
        </p:grpSpPr>
        <p:sp>
          <p:nvSpPr>
            <p:cNvPr id="116" name="CasellaDiTesto 8">
              <a:extLst>
                <a:ext uri="{FF2B5EF4-FFF2-40B4-BE49-F238E27FC236}">
                  <a16:creationId xmlns:a16="http://schemas.microsoft.com/office/drawing/2014/main" id="{629EC2A6-255F-C2AF-E225-B3E15C67FBA7}"/>
                </a:ext>
              </a:extLst>
            </p:cNvPr>
            <p:cNvSpPr txBox="1"/>
            <p:nvPr/>
          </p:nvSpPr>
          <p:spPr>
            <a:xfrm>
              <a:off x="103907" y="4348730"/>
              <a:ext cx="3725437" cy="1384995"/>
            </a:xfrm>
            <a:prstGeom prst="rect">
              <a:avLst/>
            </a:prstGeom>
            <a:solidFill>
              <a:schemeClr val="bg1"/>
            </a:solidFill>
            <a:ln>
              <a:solidFill>
                <a:schemeClr val="tx1"/>
              </a:solidFill>
            </a:ln>
          </p:spPr>
          <p:txBody>
            <a:bodyPr wrap="square">
              <a:spAutoFit/>
            </a:bodyPr>
            <a:lstStyle/>
            <a:p>
              <a:pPr lvl="0" defTabSz="457200">
                <a:defRPr/>
              </a:pPr>
              <a:r>
                <a:rPr lang="en-US" sz="1400" b="1" dirty="0"/>
                <a:t>4 Products</a:t>
              </a:r>
            </a:p>
            <a:p>
              <a:pPr marL="285750" lvl="0" indent="-285750" defTabSz="457200">
                <a:buFont typeface="Arial" panose="020B0604020202020204" pitchFamily="34" charset="0"/>
                <a:buChar char="•"/>
                <a:defRPr/>
              </a:pPr>
              <a:r>
                <a:rPr lang="en-US" sz="1400" dirty="0"/>
                <a:t>LHC detergent (+1) with new enzymes.</a:t>
              </a:r>
            </a:p>
            <a:p>
              <a:pPr marL="285750" lvl="0" indent="-285750" defTabSz="457200">
                <a:buFont typeface="Arial" panose="020B0604020202020204" pitchFamily="34" charset="0"/>
                <a:buChar char="•"/>
                <a:defRPr/>
              </a:pPr>
              <a:r>
                <a:rPr lang="en-US" sz="1400" dirty="0"/>
                <a:t>Enzyme-processed textiles (+3) A4 size.</a:t>
              </a:r>
            </a:p>
            <a:p>
              <a:pPr marL="285750" lvl="0" indent="-285750" defTabSz="457200">
                <a:buFont typeface="Arial" panose="020B0604020202020204" pitchFamily="34" charset="0"/>
                <a:buChar char="•"/>
                <a:defRPr/>
              </a:pPr>
              <a:r>
                <a:rPr lang="en-US" sz="1400" dirty="0"/>
                <a:t>Leading cosmetic (+1) with hyaluronic products made with enzymes.</a:t>
              </a:r>
            </a:p>
            <a:p>
              <a:pPr marL="285750" lvl="0" indent="-285750" defTabSz="457200">
                <a:buFont typeface="Arial" panose="020B0604020202020204" pitchFamily="34" charset="0"/>
                <a:buChar char="•"/>
                <a:defRPr/>
              </a:pPr>
              <a:r>
                <a:rPr lang="en-US" sz="1400" dirty="0"/>
                <a:t>Enzymes</a:t>
              </a:r>
            </a:p>
          </p:txBody>
        </p:sp>
        <p:cxnSp>
          <p:nvCxnSpPr>
            <p:cNvPr id="10" name="Conector recto 9"/>
            <p:cNvCxnSpPr>
              <a:stCxn id="98" idx="2"/>
            </p:cNvCxnSpPr>
            <p:nvPr/>
          </p:nvCxnSpPr>
          <p:spPr>
            <a:xfrm flipH="1">
              <a:off x="1399309" y="2387197"/>
              <a:ext cx="0" cy="19684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CasellaDiTesto 12">
              <a:extLst>
                <a:ext uri="{FF2B5EF4-FFF2-40B4-BE49-F238E27FC236}">
                  <a16:creationId xmlns:a16="http://schemas.microsoft.com/office/drawing/2014/main" id="{01864337-D733-6100-0237-EE9E5E8D4BA9}"/>
                </a:ext>
              </a:extLst>
            </p:cNvPr>
            <p:cNvSpPr txBox="1"/>
            <p:nvPr/>
          </p:nvSpPr>
          <p:spPr>
            <a:xfrm>
              <a:off x="181839" y="2563687"/>
              <a:ext cx="2464727" cy="738664"/>
            </a:xfrm>
            <a:prstGeom prst="rect">
              <a:avLst/>
            </a:prstGeom>
            <a:solidFill>
              <a:schemeClr val="bg1"/>
            </a:solidFill>
            <a:ln>
              <a:solidFill>
                <a:schemeClr val="tx1"/>
              </a:solidFill>
            </a:ln>
          </p:spPr>
          <p:txBody>
            <a:bodyPr wrap="square" rtlCol="0">
              <a:spAutoFit/>
            </a:bodyPr>
            <a:lstStyle/>
            <a:p>
              <a:pPr algn="ctr"/>
              <a:r>
                <a:rPr lang="en-US" sz="1400" dirty="0"/>
                <a:t>18 Enzymes active and robust enough to outlast the product and process conditions</a:t>
              </a:r>
            </a:p>
          </p:txBody>
        </p:sp>
        <p:sp>
          <p:nvSpPr>
            <p:cNvPr id="115" name="CasellaDiTesto 16">
              <a:extLst>
                <a:ext uri="{FF2B5EF4-FFF2-40B4-BE49-F238E27FC236}">
                  <a16:creationId xmlns:a16="http://schemas.microsoft.com/office/drawing/2014/main" id="{2ADD9A49-7BA2-972D-C20D-5AC14FAE4C3A}"/>
                </a:ext>
              </a:extLst>
            </p:cNvPr>
            <p:cNvSpPr txBox="1"/>
            <p:nvPr/>
          </p:nvSpPr>
          <p:spPr>
            <a:xfrm>
              <a:off x="116048" y="3471547"/>
              <a:ext cx="2596308" cy="738664"/>
            </a:xfrm>
            <a:prstGeom prst="rect">
              <a:avLst/>
            </a:prstGeom>
            <a:solidFill>
              <a:schemeClr val="bg1"/>
            </a:solidFill>
            <a:ln>
              <a:solidFill>
                <a:schemeClr val="tx2"/>
              </a:solidFill>
            </a:ln>
          </p:spPr>
          <p:txBody>
            <a:bodyPr wrap="square" rtlCol="0">
              <a:spAutoFit/>
            </a:bodyPr>
            <a:lstStyle/>
            <a:p>
              <a:pPr algn="ctr"/>
              <a:r>
                <a:rPr lang="en-US" sz="1400" dirty="0"/>
                <a:t>9 Verified and safe enzymes produced at scales required to approach the pre-industrial tests</a:t>
              </a:r>
            </a:p>
          </p:txBody>
        </p:sp>
      </p:grpSp>
      <p:grpSp>
        <p:nvGrpSpPr>
          <p:cNvPr id="22" name="Grupo 21"/>
          <p:cNvGrpSpPr/>
          <p:nvPr/>
        </p:nvGrpSpPr>
        <p:grpSpPr>
          <a:xfrm>
            <a:off x="7252116" y="3542035"/>
            <a:ext cx="4686391" cy="2808000"/>
            <a:chOff x="7252116" y="3542035"/>
            <a:chExt cx="4686391" cy="2808000"/>
          </a:xfrm>
        </p:grpSpPr>
        <p:cxnSp>
          <p:nvCxnSpPr>
            <p:cNvPr id="14" name="Conector angular 13"/>
            <p:cNvCxnSpPr>
              <a:cxnSpLocks/>
            </p:cNvCxnSpPr>
            <p:nvPr/>
          </p:nvCxnSpPr>
          <p:spPr>
            <a:xfrm rot="16200000" flipH="1">
              <a:off x="7360116" y="4838033"/>
              <a:ext cx="0" cy="21600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CasellaDiTesto 5">
              <a:extLst>
                <a:ext uri="{FF2B5EF4-FFF2-40B4-BE49-F238E27FC236}">
                  <a16:creationId xmlns:a16="http://schemas.microsoft.com/office/drawing/2014/main" id="{B9BF8F2A-3B11-DF30-0B9A-D56AA5A83C9C}"/>
                </a:ext>
              </a:extLst>
            </p:cNvPr>
            <p:cNvSpPr txBox="1"/>
            <p:nvPr/>
          </p:nvSpPr>
          <p:spPr>
            <a:xfrm>
              <a:off x="7470627" y="3542035"/>
              <a:ext cx="4467880" cy="2808000"/>
            </a:xfrm>
            <a:prstGeom prst="rect">
              <a:avLst/>
            </a:prstGeom>
            <a:solidFill>
              <a:schemeClr val="bg2">
                <a:alpha val="60000"/>
              </a:schemeClr>
            </a:solidFill>
            <a:ln>
              <a:solidFill>
                <a:schemeClr val="tx2"/>
              </a:solidFill>
            </a:ln>
          </p:spPr>
          <p:txBody>
            <a:bodyPr wrap="square" tIns="18000" bIns="18000" rtlCol="0">
              <a:spAutoFit/>
            </a:bodyPr>
            <a:lstStyle/>
            <a:p>
              <a:pPr marL="285750" indent="-285750">
                <a:buFont typeface="Arial" panose="020B0604020202020204" pitchFamily="34" charset="0"/>
                <a:buChar char="•"/>
              </a:pPr>
              <a:r>
                <a:rPr lang="en-US" sz="1400" dirty="0"/>
                <a:t>+1,050 Visualization activities (social media, web, short movie, images, newspaper/TV/radio appearances)</a:t>
              </a:r>
            </a:p>
            <a:p>
              <a:pPr marL="285750" indent="-285750">
                <a:buFont typeface="Arial" panose="020B0604020202020204" pitchFamily="34" charset="0"/>
                <a:buChar char="•"/>
              </a:pPr>
              <a:r>
                <a:rPr lang="en-US" sz="1400" dirty="0"/>
                <a:t>+104 Articles (peer-reviewed and </a:t>
              </a:r>
              <a:r>
                <a:rPr lang="en-US" sz="1400" dirty="0" err="1"/>
                <a:t>divulgative</a:t>
              </a:r>
              <a:r>
                <a:rPr lang="en-US" sz="1400" dirty="0"/>
                <a:t>)</a:t>
              </a:r>
            </a:p>
            <a:p>
              <a:pPr marL="285750" indent="-285750">
                <a:buFont typeface="Arial" panose="020B0604020202020204" pitchFamily="34" charset="0"/>
                <a:buChar char="•"/>
              </a:pPr>
              <a:r>
                <a:rPr lang="en-US" sz="1400" dirty="0"/>
                <a:t>+27 Events organized (workshops, technical courses, scientific seminars, training, conferences, webinars)</a:t>
              </a:r>
            </a:p>
            <a:p>
              <a:pPr marL="285750" indent="-285750">
                <a:buFont typeface="Arial" panose="020B0604020202020204" pitchFamily="34" charset="0"/>
                <a:buChar char="•"/>
              </a:pPr>
              <a:r>
                <a:rPr lang="en-US" sz="1400" dirty="0"/>
                <a:t>+2 Policy briefs</a:t>
              </a:r>
            </a:p>
            <a:p>
              <a:pPr marL="285750" indent="-285750">
                <a:buFont typeface="Arial" panose="020B0604020202020204" pitchFamily="34" charset="0"/>
                <a:buChar char="•"/>
              </a:pPr>
              <a:r>
                <a:rPr lang="en-US" sz="1400" dirty="0"/>
                <a:t>+3 Technical bulletins, briefings</a:t>
              </a:r>
            </a:p>
            <a:p>
              <a:pPr marL="285750" indent="-285750">
                <a:buFont typeface="Arial" panose="020B0604020202020204" pitchFamily="34" charset="0"/>
                <a:buChar char="•"/>
              </a:pPr>
              <a:r>
                <a:rPr lang="en-US" sz="1400" dirty="0"/>
                <a:t>+3 Patents</a:t>
              </a:r>
            </a:p>
            <a:p>
              <a:pPr marL="285750" indent="-285750">
                <a:buFont typeface="Arial" panose="020B0604020202020204" pitchFamily="34" charset="0"/>
                <a:buChar char="•"/>
              </a:pPr>
              <a:r>
                <a:rPr lang="en-US" sz="1400" dirty="0"/>
                <a:t>+130 Events assisted (workshops, technical courses, scientific seminars, training, conferences, webinars)</a:t>
              </a:r>
            </a:p>
            <a:p>
              <a:pPr marL="285750" indent="-285750">
                <a:buFont typeface="Arial" panose="020B0604020202020204" pitchFamily="34" charset="0"/>
                <a:buChar char="•"/>
              </a:pPr>
              <a:r>
                <a:rPr lang="en-US" sz="1400" dirty="0"/>
                <a:t>+1 Customer survey &amp; product test</a:t>
              </a:r>
            </a:p>
            <a:p>
              <a:pPr marL="285750" indent="-285750">
                <a:buFont typeface="Arial" panose="020B0604020202020204" pitchFamily="34" charset="0"/>
                <a:buChar char="•"/>
              </a:pPr>
              <a:r>
                <a:rPr lang="en-US" sz="1400" dirty="0"/>
                <a:t>+2 Policy events &amp; policy briefs</a:t>
              </a:r>
            </a:p>
            <a:p>
              <a:pPr marL="285750" indent="-285750">
                <a:buFont typeface="Arial" panose="020B0604020202020204" pitchFamily="34" charset="0"/>
                <a:buChar char="•"/>
              </a:pPr>
              <a:r>
                <a:rPr lang="en-US" sz="1400" dirty="0"/>
                <a:t>Etc.</a:t>
              </a:r>
            </a:p>
          </p:txBody>
        </p:sp>
      </p:grpSp>
      <p:grpSp>
        <p:nvGrpSpPr>
          <p:cNvPr id="19" name="Grupo 18"/>
          <p:cNvGrpSpPr/>
          <p:nvPr/>
        </p:nvGrpSpPr>
        <p:grpSpPr>
          <a:xfrm>
            <a:off x="3829344" y="2101393"/>
            <a:ext cx="8103227" cy="3632332"/>
            <a:chOff x="3829344" y="2101393"/>
            <a:chExt cx="8103227" cy="3632332"/>
          </a:xfrm>
        </p:grpSpPr>
        <p:sp>
          <p:nvSpPr>
            <p:cNvPr id="35" name="Rectángulo 34"/>
            <p:cNvSpPr/>
            <p:nvPr/>
          </p:nvSpPr>
          <p:spPr>
            <a:xfrm>
              <a:off x="7464691" y="2101393"/>
              <a:ext cx="4467880" cy="1384995"/>
            </a:xfrm>
            <a:prstGeom prst="rect">
              <a:avLst/>
            </a:prstGeom>
            <a:solidFill>
              <a:schemeClr val="accent6">
                <a:lumMod val="40000"/>
                <a:lumOff val="60000"/>
              </a:schemeClr>
            </a:solidFill>
          </p:spPr>
          <p:txBody>
            <a:bodyPr wrap="square">
              <a:spAutoFit/>
            </a:bodyPr>
            <a:lstStyle/>
            <a:p>
              <a:pPr marL="285750" indent="-285750" algn="just">
                <a:spcAft>
                  <a:spcPts val="0"/>
                </a:spcAft>
                <a:buFont typeface="Arial" panose="020B0604020202020204" pitchFamily="34" charset="0"/>
                <a:buChar char="•"/>
              </a:pPr>
              <a:r>
                <a:rPr lang="en-US" sz="1400" dirty="0">
                  <a:ea typeface="Calibri" panose="020F0502020204030204" pitchFamily="34" charset="0"/>
                  <a:cs typeface="Calibri" panose="020F0502020204030204" pitchFamily="34" charset="0"/>
                </a:rPr>
                <a:t>Impact on policymaking</a:t>
              </a:r>
              <a:endParaRPr lang="es-ES" sz="1400" dirty="0">
                <a:ea typeface="Calibri" panose="020F0502020204030204" pitchFamily="34" charset="0"/>
                <a:cs typeface="Times New Roman" panose="02020603050405020304" pitchFamily="18" charset="0"/>
              </a:endParaRPr>
            </a:p>
            <a:p>
              <a:pPr marL="285750" indent="-285750" algn="just">
                <a:spcAft>
                  <a:spcPts val="0"/>
                </a:spcAft>
                <a:buFont typeface="Arial" panose="020B0604020202020204" pitchFamily="34" charset="0"/>
                <a:buChar char="•"/>
              </a:pPr>
              <a:r>
                <a:rPr lang="en-GB" sz="1400" dirty="0">
                  <a:ea typeface="Calibri" panose="020F0502020204030204" pitchFamily="34" charset="0"/>
                  <a:cs typeface="Times New Roman" panose="02020603050405020304" pitchFamily="18" charset="0"/>
                </a:rPr>
                <a:t>Impact on dissemination, communication, exploitation</a:t>
              </a:r>
              <a:endParaRPr lang="es-ES" sz="1400" dirty="0">
                <a:ea typeface="Calibri" panose="020F0502020204030204" pitchFamily="34" charset="0"/>
                <a:cs typeface="Times New Roman" panose="02020603050405020304" pitchFamily="18" charset="0"/>
              </a:endParaRPr>
            </a:p>
            <a:p>
              <a:pPr marL="285750" indent="-285750" algn="just">
                <a:spcAft>
                  <a:spcPts val="0"/>
                </a:spcAft>
                <a:buFont typeface="Arial" panose="020B0604020202020204" pitchFamily="34" charset="0"/>
                <a:buChar char="•"/>
              </a:pPr>
              <a:r>
                <a:rPr lang="en-GB" sz="1400" dirty="0">
                  <a:ea typeface="Calibri" panose="020F0502020204030204" pitchFamily="34" charset="0"/>
                  <a:cs typeface="Arial" panose="020B0604020202020204" pitchFamily="34" charset="0"/>
                </a:rPr>
                <a:t>Impact on training</a:t>
              </a:r>
              <a:endParaRPr lang="es-ES" sz="1400" dirty="0">
                <a:ea typeface="Calibri" panose="020F0502020204030204" pitchFamily="34" charset="0"/>
                <a:cs typeface="Times New Roman" panose="02020603050405020304" pitchFamily="18" charset="0"/>
              </a:endParaRPr>
            </a:p>
            <a:p>
              <a:pPr marL="285750" indent="-285750" algn="just">
                <a:spcAft>
                  <a:spcPts val="0"/>
                </a:spcAft>
                <a:buFont typeface="Arial" panose="020B0604020202020204" pitchFamily="34" charset="0"/>
                <a:buChar char="•"/>
              </a:pPr>
              <a:r>
                <a:rPr lang="en-GB" sz="1400" dirty="0">
                  <a:ea typeface="Calibri" panose="020F0502020204030204" pitchFamily="34" charset="0"/>
                  <a:cs typeface="Calibri" panose="020F0502020204030204" pitchFamily="34" charset="0"/>
                </a:rPr>
                <a:t>Impact on recruitment</a:t>
              </a:r>
              <a:endParaRPr lang="es-ES" sz="1400" dirty="0">
                <a:ea typeface="Calibri" panose="020F0502020204030204" pitchFamily="34" charset="0"/>
                <a:cs typeface="Times New Roman" panose="02020603050405020304" pitchFamily="18" charset="0"/>
              </a:endParaRPr>
            </a:p>
            <a:p>
              <a:pPr marL="285750" indent="-285750" algn="just">
                <a:spcAft>
                  <a:spcPts val="0"/>
                </a:spcAft>
                <a:buFont typeface="Arial" panose="020B0604020202020204" pitchFamily="34" charset="0"/>
                <a:buChar char="•"/>
              </a:pPr>
              <a:r>
                <a:rPr lang="it-IT" sz="1400" dirty="0">
                  <a:ea typeface="Calibri" panose="020F0502020204030204" pitchFamily="34" charset="0"/>
                  <a:cs typeface="Times New Roman" panose="02020603050405020304" pitchFamily="18" charset="0"/>
                </a:rPr>
                <a:t>Impact on gender dimension</a:t>
              </a:r>
              <a:endParaRPr lang="es-ES" sz="1400" dirty="0">
                <a:ea typeface="Calibri" panose="020F0502020204030204" pitchFamily="34" charset="0"/>
                <a:cs typeface="Times New Roman" panose="02020603050405020304" pitchFamily="18" charset="0"/>
              </a:endParaRPr>
            </a:p>
            <a:p>
              <a:pPr marL="285750" indent="-285750" algn="just">
                <a:spcAft>
                  <a:spcPts val="0"/>
                </a:spcAft>
                <a:buFont typeface="Arial" panose="020B0604020202020204" pitchFamily="34" charset="0"/>
                <a:buChar char="•"/>
              </a:pPr>
              <a:r>
                <a:rPr lang="en-GB" sz="1400" dirty="0">
                  <a:ea typeface="Calibri" panose="020F0502020204030204" pitchFamily="34" charset="0"/>
                  <a:cs typeface="Times New Roman" panose="02020603050405020304" pitchFamily="18" charset="0"/>
                </a:rPr>
                <a:t>Impact on </a:t>
              </a:r>
              <a:r>
                <a:rPr lang="it-IT" sz="1400" dirty="0">
                  <a:ea typeface="Calibri" panose="020F0502020204030204" pitchFamily="34" charset="0"/>
                  <a:cs typeface="Times New Roman" panose="02020603050405020304" pitchFamily="18" charset="0"/>
                </a:rPr>
                <a:t>internationalization, cooperation activities</a:t>
              </a:r>
              <a:endParaRPr lang="es-ES" sz="1400" dirty="0">
                <a:ea typeface="Calibri" panose="020F0502020204030204" pitchFamily="34" charset="0"/>
                <a:cs typeface="Times New Roman" panose="02020603050405020304" pitchFamily="18" charset="0"/>
              </a:endParaRPr>
            </a:p>
          </p:txBody>
        </p:sp>
        <p:sp>
          <p:nvSpPr>
            <p:cNvPr id="34" name="Rectángulo 33"/>
            <p:cNvSpPr/>
            <p:nvPr/>
          </p:nvSpPr>
          <p:spPr>
            <a:xfrm>
              <a:off x="3988340" y="4348730"/>
              <a:ext cx="3316972" cy="1384995"/>
            </a:xfrm>
            <a:prstGeom prst="rect">
              <a:avLst/>
            </a:prstGeom>
            <a:solidFill>
              <a:schemeClr val="accent6">
                <a:lumMod val="40000"/>
                <a:lumOff val="60000"/>
              </a:schemeClr>
            </a:solidFill>
            <a:ln>
              <a:noFill/>
            </a:ln>
          </p:spPr>
          <p:txBody>
            <a:bodyPr wrap="square">
              <a:spAutoFit/>
            </a:bodyPr>
            <a:lstStyle/>
            <a:p>
              <a:pPr marL="285750" indent="-285750">
                <a:spcAft>
                  <a:spcPts val="0"/>
                </a:spcAft>
                <a:buFont typeface="Arial" panose="020B0604020202020204" pitchFamily="34" charset="0"/>
                <a:buChar char="•"/>
              </a:pPr>
              <a:r>
                <a:rPr lang="en-GB" sz="1400" dirty="0"/>
                <a:t>Impact on the enzyme supply to industry</a:t>
              </a:r>
              <a:endParaRPr lang="es-ES" sz="1400" dirty="0"/>
            </a:p>
            <a:p>
              <a:pPr marL="285750" indent="-285750">
                <a:spcAft>
                  <a:spcPts val="0"/>
                </a:spcAft>
                <a:buFont typeface="Arial" panose="020B0604020202020204" pitchFamily="34" charset="0"/>
                <a:buChar char="•"/>
              </a:pPr>
              <a:r>
                <a:rPr lang="en-GB" sz="1400" dirty="0"/>
                <a:t>Impact on greening consumer products (environmental, economic, employment…)</a:t>
              </a:r>
              <a:endParaRPr lang="es-ES" sz="1400" dirty="0"/>
            </a:p>
            <a:p>
              <a:pPr marL="285750" indent="-285750" algn="just">
                <a:spcAft>
                  <a:spcPts val="0"/>
                </a:spcAft>
                <a:buFont typeface="Arial" panose="020B0604020202020204" pitchFamily="34" charset="0"/>
                <a:buChar char="•"/>
              </a:pPr>
              <a:r>
                <a:rPr lang="en-GB" sz="1400" dirty="0"/>
                <a:t>Impact on the bio-based sector</a:t>
              </a:r>
              <a:endParaRPr lang="es-ES" sz="1400" dirty="0">
                <a:effectLst/>
              </a:endParaRPr>
            </a:p>
          </p:txBody>
        </p:sp>
        <p:cxnSp>
          <p:nvCxnSpPr>
            <p:cNvPr id="18" name="Conector recto 17"/>
            <p:cNvCxnSpPr>
              <a:stCxn id="116" idx="3"/>
              <a:endCxn id="34" idx="1"/>
            </p:cNvCxnSpPr>
            <p:nvPr/>
          </p:nvCxnSpPr>
          <p:spPr>
            <a:xfrm>
              <a:off x="3829344" y="5041228"/>
              <a:ext cx="158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49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17"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81334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60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WORK DONE/STARTED</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rPr>
              <a:t>Task 6.1: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Fermentation and DSP of best 18 project enzymes (M16 – M42):</a:t>
            </a:r>
            <a:endPar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76064" marR="0" lvl="2" indent="-355164" algn="l" defTabSz="1217706" rtl="0" eaLnBrk="1" fontAlgn="auto" latinLnBrk="0" hangingPunct="1">
              <a:lnSpc>
                <a:spcPct val="100000"/>
              </a:lnSpc>
              <a:spcBef>
                <a:spcPts val="0"/>
              </a:spcBef>
              <a:spcAft>
                <a:spcPts val="0"/>
              </a:spcAft>
              <a:buClr>
                <a:srgbClr val="70AD47"/>
              </a:buClr>
              <a:buSzTx/>
              <a:buFont typeface="+mj-lt"/>
              <a:buAutoNum type="arabicParen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Selection of first round of enzyme candidates with WP4, WP5 and WP7 partners</a:t>
            </a:r>
          </a:p>
          <a:p>
            <a:pPr marL="1076064" marR="0" lvl="2" indent="-355164" algn="l" defTabSz="1217706" rtl="0" eaLnBrk="1" fontAlgn="auto" latinLnBrk="0" hangingPunct="1">
              <a:lnSpc>
                <a:spcPct val="100000"/>
              </a:lnSpc>
              <a:spcBef>
                <a:spcPts val="0"/>
              </a:spcBef>
              <a:spcAft>
                <a:spcPts val="0"/>
              </a:spcAft>
              <a:buClr>
                <a:srgbClr val="70AD47"/>
              </a:buClr>
              <a:buSzTx/>
              <a:buFont typeface="+mj-lt"/>
              <a:buAutoNum type="arabicParen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Sequences transferred to WP6; gene optimization started for secreted expression</a:t>
            </a:r>
          </a:p>
          <a:p>
            <a:pPr marL="1076064" marR="0" lvl="2" indent="-355164" algn="l" defTabSz="1217706" rtl="0" eaLnBrk="1" fontAlgn="auto" latinLnBrk="0" hangingPunct="1">
              <a:lnSpc>
                <a:spcPct val="100000"/>
              </a:lnSpc>
              <a:spcBef>
                <a:spcPts val="0"/>
              </a:spcBef>
              <a:spcAft>
                <a:spcPts val="0"/>
              </a:spcAft>
              <a:buClr>
                <a:srgbClr val="70AD47"/>
              </a:buClr>
              <a:buSzTx/>
              <a:buFont typeface="+mj-lt"/>
              <a:buAutoNum type="arabicParen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Strains transferred for expression from native sources</a:t>
            </a:r>
          </a:p>
          <a:p>
            <a:pPr marL="1076064" marR="0" lvl="2" indent="-355164" algn="l" defTabSz="1217706" rtl="0" eaLnBrk="1" fontAlgn="auto" latinLnBrk="0" hangingPunct="1">
              <a:lnSpc>
                <a:spcPct val="100000"/>
              </a:lnSpc>
              <a:spcBef>
                <a:spcPts val="0"/>
              </a:spcBef>
              <a:spcAft>
                <a:spcPts val="0"/>
              </a:spcAft>
              <a:buClr>
                <a:srgbClr val="70AD47"/>
              </a:buClr>
              <a:buSzTx/>
              <a:buFont typeface="+mj-lt"/>
              <a:buAutoNum type="arabicParen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Fermentation and isolation of two lead candidates in </a:t>
            </a:r>
            <a:r>
              <a:rPr kumimoji="0" lang="en-US" sz="1598" b="0" i="1" u="none" strike="noStrike" kern="1200" cap="none" spc="0" normalizeH="0" baseline="0" noProof="0" dirty="0">
                <a:ln>
                  <a:noFill/>
                </a:ln>
                <a:solidFill>
                  <a:prstClr val="black"/>
                </a:solidFill>
                <a:effectLst/>
                <a:uLnTx/>
                <a:uFillTx/>
                <a:latin typeface="Calibri" panose="020F0502020204030204"/>
                <a:ea typeface="+mn-ea"/>
                <a:cs typeface="+mn-cs"/>
              </a:rPr>
              <a:t>E. coli</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endPar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rPr>
              <a:t>Task 6.2: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Upscaling (non-GMP) fermentation and DSP of 9 best enzymes (M20 – M48):</a:t>
            </a:r>
            <a:endPar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76064" marR="0" lvl="2" indent="-355164" algn="l" defTabSz="1217706" rtl="0" eaLnBrk="1" fontAlgn="auto" latinLnBrk="0" hangingPunct="1">
              <a:lnSpc>
                <a:spcPct val="100000"/>
              </a:lnSpc>
              <a:spcBef>
                <a:spcPts val="0"/>
              </a:spcBef>
              <a:spcAft>
                <a:spcPts val="0"/>
              </a:spcAft>
              <a:buClr>
                <a:srgbClr val="70AD47"/>
              </a:buClr>
              <a:buSzTx/>
              <a:buFont typeface="+mj-lt"/>
              <a:buAutoNum type="arabicParen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Not yet started</a:t>
            </a:r>
            <a:endParaRPr kumimoji="0" lang="en-US" sz="160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endPar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rPr>
              <a:t>Task 6.3: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Development of optimized formulations of 9 lead enzyme candidates (M20 – M48):</a:t>
            </a:r>
            <a:endPar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76064" marR="0" lvl="2" indent="-355164" algn="l" defTabSz="1217706" rtl="0" eaLnBrk="1" fontAlgn="auto" latinLnBrk="0" hangingPunct="1">
              <a:lnSpc>
                <a:spcPct val="100000"/>
              </a:lnSpc>
              <a:spcBef>
                <a:spcPts val="0"/>
              </a:spcBef>
              <a:spcAft>
                <a:spcPts val="0"/>
              </a:spcAft>
              <a:buClr>
                <a:srgbClr val="70AD47"/>
              </a:buClr>
              <a:buSzTx/>
              <a:buFont typeface="+mj-lt"/>
              <a:buAutoNum type="arabicParenR"/>
              <a:tabLst/>
              <a:defRPr/>
            </a:pPr>
            <a:r>
              <a:rPr kumimoji="0" lang="en-US" sz="1604" b="0" i="0" u="none" strike="noStrike" kern="1200" cap="none" spc="0" normalizeH="0" baseline="0" noProof="0" dirty="0">
                <a:ln>
                  <a:noFill/>
                </a:ln>
                <a:solidFill>
                  <a:prstClr val="black"/>
                </a:solidFill>
                <a:effectLst/>
                <a:uLnTx/>
                <a:uFillTx/>
                <a:latin typeface="Calibri" panose="020F0502020204030204"/>
                <a:ea typeface="+mn-ea"/>
                <a:cs typeface="+mn-cs"/>
              </a:rPr>
              <a:t>Not yet started</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endPar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rPr>
              <a:t>Task 6.4: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Safety, risk and environmental impact assessments of enzyme supply (M20 – M48)</a:t>
            </a:r>
            <a:r>
              <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076064" marR="0" lvl="2" indent="-355164" algn="l" defTabSz="1217706" rtl="0" eaLnBrk="1" fontAlgn="auto" latinLnBrk="0" hangingPunct="1">
              <a:lnSpc>
                <a:spcPct val="100000"/>
              </a:lnSpc>
              <a:spcBef>
                <a:spcPts val="0"/>
              </a:spcBef>
              <a:spcAft>
                <a:spcPts val="0"/>
              </a:spcAft>
              <a:buClr>
                <a:srgbClr val="70AD47"/>
              </a:buClr>
              <a:buSzTx/>
              <a:buFont typeface="+mj-lt"/>
              <a:buAutoNum type="arabicParenR"/>
              <a:tabLst/>
              <a:defRPr/>
            </a:pPr>
            <a:r>
              <a:rPr kumimoji="0" lang="en-US" sz="1604" b="0" i="0" u="none" strike="noStrike" kern="1200" cap="none" spc="0" normalizeH="0" baseline="0" noProof="0" dirty="0">
                <a:ln>
                  <a:noFill/>
                </a:ln>
                <a:solidFill>
                  <a:prstClr val="black"/>
                </a:solidFill>
                <a:effectLst/>
                <a:uLnTx/>
                <a:uFillTx/>
                <a:latin typeface="Calibri" panose="020F0502020204030204"/>
                <a:ea typeface="+mn-ea"/>
                <a:cs typeface="+mn-cs"/>
              </a:rPr>
              <a:t>Not yet started</a:t>
            </a:r>
          </a:p>
        </p:txBody>
      </p:sp>
      <p:sp>
        <p:nvSpPr>
          <p:cNvPr id="8" name="TextBox 4">
            <a:extLst>
              <a:ext uri="{FF2B5EF4-FFF2-40B4-BE49-F238E27FC236}">
                <a16:creationId xmlns:a16="http://schemas.microsoft.com/office/drawing/2014/main" id="{D0964415-80D8-400D-A6E4-25F2E80B06AE}"/>
              </a:ext>
            </a:extLst>
          </p:cNvPr>
          <p:cNvSpPr txBox="1"/>
          <p:nvPr/>
        </p:nvSpPr>
        <p:spPr>
          <a:xfrm>
            <a:off x="701901" y="291292"/>
            <a:ext cx="1065189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WP6 – Development and supply of best enzyme prototypes</a:t>
            </a:r>
            <a:endParaRPr kumimoji="0" lang="en-GB" sz="3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5221687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WP6 - Partners involved</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2" name="Imagen 71">
            <a:extLst>
              <a:ext uri="{FF2B5EF4-FFF2-40B4-BE49-F238E27FC236}">
                <a16:creationId xmlns:a16="http://schemas.microsoft.com/office/drawing/2014/main" id="{825A791B-FD2F-4707-81D2-8ABC2638D9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23407" y="4995465"/>
            <a:ext cx="540000" cy="478734"/>
          </a:xfrm>
          <a:prstGeom prst="rect">
            <a:avLst/>
          </a:prstGeom>
          <a:ln w="3175">
            <a:noFill/>
          </a:ln>
        </p:spPr>
      </p:pic>
      <p:pic>
        <p:nvPicPr>
          <p:cNvPr id="74" name="Imagen 73">
            <a:extLst>
              <a:ext uri="{FF2B5EF4-FFF2-40B4-BE49-F238E27FC236}">
                <a16:creationId xmlns:a16="http://schemas.microsoft.com/office/drawing/2014/main" id="{BBC151C9-A30B-49EA-A905-D391973966C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714" t="19269" r="10641" b="16859"/>
          <a:stretch/>
        </p:blipFill>
        <p:spPr>
          <a:xfrm>
            <a:off x="10649489" y="5001981"/>
            <a:ext cx="939131" cy="360000"/>
          </a:xfrm>
          <a:prstGeom prst="rect">
            <a:avLst/>
          </a:prstGeom>
          <a:ln w="3175">
            <a:noFill/>
          </a:ln>
        </p:spPr>
      </p:pic>
      <p:pic>
        <p:nvPicPr>
          <p:cNvPr id="78" name="Imagen 77">
            <a:extLst>
              <a:ext uri="{FF2B5EF4-FFF2-40B4-BE49-F238E27FC236}">
                <a16:creationId xmlns:a16="http://schemas.microsoft.com/office/drawing/2014/main" id="{8F4A34F4-B291-4609-8DB3-65A38701A4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1078" y="4278267"/>
            <a:ext cx="1011546" cy="360000"/>
          </a:xfrm>
          <a:prstGeom prst="rect">
            <a:avLst/>
          </a:prstGeom>
          <a:ln w="3175">
            <a:noFill/>
          </a:ln>
        </p:spPr>
      </p:pic>
      <p:pic>
        <p:nvPicPr>
          <p:cNvPr id="79" name="Imagen 78">
            <a:extLst>
              <a:ext uri="{FF2B5EF4-FFF2-40B4-BE49-F238E27FC236}">
                <a16:creationId xmlns:a16="http://schemas.microsoft.com/office/drawing/2014/main" id="{3AEDEBDA-4215-4C8F-B785-21B45BDBAAC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649489" y="4223297"/>
            <a:ext cx="901386" cy="360000"/>
          </a:xfrm>
          <a:prstGeom prst="rect">
            <a:avLst/>
          </a:prstGeom>
          <a:ln w="3175">
            <a:noFill/>
          </a:ln>
        </p:spPr>
      </p:pic>
      <p:sp>
        <p:nvSpPr>
          <p:cNvPr id="85" name="CasellaDiTesto 3">
            <a:extLst>
              <a:ext uri="{FF2B5EF4-FFF2-40B4-BE49-F238E27FC236}">
                <a16:creationId xmlns:a16="http://schemas.microsoft.com/office/drawing/2014/main" id="{DB2C5216-923C-4138-9DB6-08F3A06FC325}"/>
              </a:ext>
            </a:extLst>
          </p:cNvPr>
          <p:cNvSpPr txBox="1"/>
          <p:nvPr/>
        </p:nvSpPr>
        <p:spPr>
          <a:xfrm>
            <a:off x="1318323" y="3440902"/>
            <a:ext cx="37278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CSIC, </a:t>
            </a:r>
            <a:r>
              <a:rPr kumimoji="0" lang="es-ES" sz="1600" b="0" i="0" u="none" strike="noStrike" kern="1200" cap="none" spc="0" normalizeH="0" baseline="0" noProof="0" dirty="0">
                <a:ln>
                  <a:noFill/>
                </a:ln>
                <a:solidFill>
                  <a:prstClr val="black"/>
                </a:solidFill>
                <a:effectLst/>
                <a:uLnTx/>
                <a:uFillTx/>
                <a:latin typeface="Calibri Light" panose="020F0302020204030204"/>
                <a:ea typeface="+mn-ea"/>
                <a:cs typeface="+mn-cs"/>
              </a:rPr>
              <a:t>Agencia Estatal Consejo Superior de Investigaciones Científicas </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86" name="Picture 2" descr="File:Logotipo del CSIC.svg - Wikipedia">
            <a:extLst>
              <a:ext uri="{FF2B5EF4-FFF2-40B4-BE49-F238E27FC236}">
                <a16:creationId xmlns:a16="http://schemas.microsoft.com/office/drawing/2014/main" id="{529CDE92-E78A-47EA-949A-EF2DDBB8C42D}"/>
              </a:ext>
            </a:extLst>
          </p:cNvPr>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r="82083" b="18745"/>
          <a:stretch/>
        </p:blipFill>
        <p:spPr bwMode="auto">
          <a:xfrm>
            <a:off x="5391078" y="3466790"/>
            <a:ext cx="540000" cy="598732"/>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87" name="Immagine 12">
            <a:extLst>
              <a:ext uri="{FF2B5EF4-FFF2-40B4-BE49-F238E27FC236}">
                <a16:creationId xmlns:a16="http://schemas.microsoft.com/office/drawing/2014/main" id="{10360862-A577-485E-8602-EBC6F2EC6B9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425" y="3553289"/>
            <a:ext cx="540983" cy="360000"/>
          </a:xfrm>
          <a:prstGeom prst="rect">
            <a:avLst/>
          </a:prstGeom>
          <a:ln>
            <a:solidFill>
              <a:schemeClr val="tx1"/>
            </a:solidFill>
          </a:ln>
          <a:effectLst>
            <a:outerShdw blurRad="50800" dist="38100" dir="2700000" algn="tl" rotWithShape="0">
              <a:prstClr val="black">
                <a:alpha val="40000"/>
              </a:prstClr>
            </a:outerShdw>
          </a:effectLst>
        </p:spPr>
      </p:pic>
      <p:pic>
        <p:nvPicPr>
          <p:cNvPr id="95" name="Imagen 94">
            <a:extLst>
              <a:ext uri="{FF2B5EF4-FFF2-40B4-BE49-F238E27FC236}">
                <a16:creationId xmlns:a16="http://schemas.microsoft.com/office/drawing/2014/main" id="{C8BF07AA-B39F-4955-931B-3612092360F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618909" y="3334356"/>
            <a:ext cx="540000" cy="564840"/>
          </a:xfrm>
          <a:prstGeom prst="rect">
            <a:avLst/>
          </a:prstGeom>
          <a:ln w="3175">
            <a:noFill/>
          </a:ln>
        </p:spPr>
      </p:pic>
      <p:pic>
        <p:nvPicPr>
          <p:cNvPr id="96" name="Immagine 7">
            <a:extLst>
              <a:ext uri="{FF2B5EF4-FFF2-40B4-BE49-F238E27FC236}">
                <a16:creationId xmlns:a16="http://schemas.microsoft.com/office/drawing/2014/main" id="{F07B5C94-8831-4A0A-9A77-91B1C4C92F7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18519" y="3436779"/>
            <a:ext cx="540000" cy="360000"/>
          </a:xfrm>
          <a:prstGeom prst="rect">
            <a:avLst/>
          </a:prstGeom>
          <a:ln>
            <a:solidFill>
              <a:schemeClr val="tx1"/>
            </a:solidFill>
          </a:ln>
          <a:effectLst>
            <a:outerShdw blurRad="50800" dist="38100" dir="2700000" algn="tl" rotWithShape="0">
              <a:prstClr val="black">
                <a:alpha val="40000"/>
              </a:prstClr>
            </a:outerShdw>
          </a:effectLst>
        </p:spPr>
      </p:pic>
      <p:pic>
        <p:nvPicPr>
          <p:cNvPr id="97" name="Immagine 7">
            <a:extLst>
              <a:ext uri="{FF2B5EF4-FFF2-40B4-BE49-F238E27FC236}">
                <a16:creationId xmlns:a16="http://schemas.microsoft.com/office/drawing/2014/main" id="{F07B5C94-8831-4A0A-9A77-91B1C4C92F7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22358" y="4248011"/>
            <a:ext cx="540000" cy="360000"/>
          </a:xfrm>
          <a:prstGeom prst="rect">
            <a:avLst/>
          </a:prstGeom>
          <a:ln>
            <a:solidFill>
              <a:schemeClr val="tx1"/>
            </a:solidFill>
          </a:ln>
          <a:effectLst>
            <a:outerShdw blurRad="50800" dist="38100" dir="2700000" algn="tl" rotWithShape="0">
              <a:prstClr val="black">
                <a:alpha val="40000"/>
              </a:prstClr>
            </a:outerShdw>
          </a:effectLst>
        </p:spPr>
      </p:pic>
      <p:pic>
        <p:nvPicPr>
          <p:cNvPr id="103" name="Immagine 11">
            <a:extLst>
              <a:ext uri="{FF2B5EF4-FFF2-40B4-BE49-F238E27FC236}">
                <a16:creationId xmlns:a16="http://schemas.microsoft.com/office/drawing/2014/main" id="{E1BF63A0-F0EA-462D-8E6A-9C2AF1462EF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8408" y="5078738"/>
            <a:ext cx="540000" cy="355846"/>
          </a:xfrm>
          <a:prstGeom prst="rect">
            <a:avLst/>
          </a:prstGeom>
          <a:ln>
            <a:solidFill>
              <a:schemeClr val="tx1"/>
            </a:solidFill>
          </a:ln>
          <a:effectLst>
            <a:outerShdw blurRad="50800" dist="38100" dir="2700000" algn="tl" rotWithShape="0">
              <a:prstClr val="black">
                <a:alpha val="40000"/>
              </a:prstClr>
            </a:outerShdw>
          </a:effectLst>
        </p:spPr>
      </p:pic>
      <p:pic>
        <p:nvPicPr>
          <p:cNvPr id="2" name="Imagen 1"/>
          <p:cNvPicPr>
            <a:picLocks noChangeAspect="1"/>
          </p:cNvPicPr>
          <p:nvPr/>
        </p:nvPicPr>
        <p:blipFill rotWithShape="1">
          <a:blip r:embed="rId12"/>
          <a:srcRect l="36563" t="42168" r="35618" b="41835"/>
          <a:stretch/>
        </p:blipFill>
        <p:spPr>
          <a:xfrm>
            <a:off x="717425" y="4396420"/>
            <a:ext cx="557656" cy="352397"/>
          </a:xfrm>
          <a:prstGeom prst="rect">
            <a:avLst/>
          </a:prstGeom>
          <a:ln>
            <a:solidFill>
              <a:schemeClr val="tx1"/>
            </a:solidFill>
          </a:ln>
          <a:effectLst>
            <a:outerShdw blurRad="50800" dist="38100" dir="2700000" algn="tl" rotWithShape="0">
              <a:prstClr val="black">
                <a:alpha val="40000"/>
              </a:prstClr>
            </a:outerShdw>
          </a:effectLst>
        </p:spPr>
      </p:pic>
      <p:pic>
        <p:nvPicPr>
          <p:cNvPr id="3" name="Imagen 2"/>
          <p:cNvPicPr>
            <a:picLocks noChangeAspect="1"/>
          </p:cNvPicPr>
          <p:nvPr/>
        </p:nvPicPr>
        <p:blipFill rotWithShape="1">
          <a:blip r:embed="rId13"/>
          <a:srcRect l="27114" t="35076" r="27469" b="35152"/>
          <a:stretch/>
        </p:blipFill>
        <p:spPr>
          <a:xfrm>
            <a:off x="717425" y="1974476"/>
            <a:ext cx="549184" cy="360000"/>
          </a:xfrm>
          <a:prstGeom prst="rect">
            <a:avLst/>
          </a:prstGeom>
          <a:ln>
            <a:solidFill>
              <a:schemeClr val="tx1"/>
            </a:solidFill>
          </a:ln>
          <a:effectLst>
            <a:outerShdw blurRad="50800" dist="38100" dir="2700000" algn="tl" rotWithShape="0">
              <a:prstClr val="black">
                <a:alpha val="40000"/>
              </a:prstClr>
            </a:outerShdw>
          </a:effectLst>
        </p:spPr>
      </p:pic>
      <p:pic>
        <p:nvPicPr>
          <p:cNvPr id="105" name="Imagen 10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52279" y="1935025"/>
            <a:ext cx="775248" cy="360000"/>
          </a:xfrm>
          <a:prstGeom prst="rect">
            <a:avLst/>
          </a:prstGeom>
          <a:ln w="3175">
            <a:noFill/>
          </a:ln>
        </p:spPr>
      </p:pic>
      <p:sp>
        <p:nvSpPr>
          <p:cNvPr id="108" name="CasellaDiTesto 8">
            <a:extLst>
              <a:ext uri="{FF2B5EF4-FFF2-40B4-BE49-F238E27FC236}">
                <a16:creationId xmlns:a16="http://schemas.microsoft.com/office/drawing/2014/main" id="{497B0D7E-E0CA-48CC-88C7-7F50A9835FE0}"/>
              </a:ext>
            </a:extLst>
          </p:cNvPr>
          <p:cNvSpPr txBox="1"/>
          <p:nvPr/>
        </p:nvSpPr>
        <p:spPr>
          <a:xfrm>
            <a:off x="1318323" y="4190291"/>
            <a:ext cx="38912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IST-ID,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The Association of Instituto Superior Técnico For Research and Development</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09" name="CasellaDiTesto 8">
            <a:extLst>
              <a:ext uri="{FF2B5EF4-FFF2-40B4-BE49-F238E27FC236}">
                <a16:creationId xmlns:a16="http://schemas.microsoft.com/office/drawing/2014/main" id="{497B0D7E-E0CA-48CC-88C7-7F50A9835FE0}"/>
              </a:ext>
            </a:extLst>
          </p:cNvPr>
          <p:cNvSpPr txBox="1"/>
          <p:nvPr/>
        </p:nvSpPr>
        <p:spPr>
          <a:xfrm>
            <a:off x="1302253" y="4968204"/>
            <a:ext cx="35487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CLIB,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Cluster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Industrielle</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Biotechnologie</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e.V.</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1" name="CasellaDiTesto 8">
            <a:extLst>
              <a:ext uri="{FF2B5EF4-FFF2-40B4-BE49-F238E27FC236}">
                <a16:creationId xmlns:a16="http://schemas.microsoft.com/office/drawing/2014/main" id="{497B0D7E-E0CA-48CC-88C7-7F50A9835FE0}"/>
              </a:ext>
            </a:extLst>
          </p:cNvPr>
          <p:cNvSpPr txBox="1"/>
          <p:nvPr/>
        </p:nvSpPr>
        <p:spPr>
          <a:xfrm>
            <a:off x="8187213" y="4144502"/>
            <a:ext cx="22758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Bio_Ch,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Bio-Chem Solutions SRL</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5" name="CasellaDiTesto 8">
            <a:extLst>
              <a:ext uri="{FF2B5EF4-FFF2-40B4-BE49-F238E27FC236}">
                <a16:creationId xmlns:a16="http://schemas.microsoft.com/office/drawing/2014/main" id="{497B0D7E-E0CA-48CC-88C7-7F50A9835FE0}"/>
              </a:ext>
            </a:extLst>
          </p:cNvPr>
          <p:cNvSpPr txBox="1"/>
          <p:nvPr/>
        </p:nvSpPr>
        <p:spPr>
          <a:xfrm>
            <a:off x="1395368" y="1862089"/>
            <a:ext cx="21554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EUC, Eucodis Bioscience GMBH</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6" name="CasellaDiTesto 8">
            <a:extLst>
              <a:ext uri="{FF2B5EF4-FFF2-40B4-BE49-F238E27FC236}">
                <a16:creationId xmlns:a16="http://schemas.microsoft.com/office/drawing/2014/main" id="{497B0D7E-E0CA-48CC-88C7-7F50A9835FE0}"/>
              </a:ext>
            </a:extLst>
          </p:cNvPr>
          <p:cNvSpPr txBox="1"/>
          <p:nvPr/>
        </p:nvSpPr>
        <p:spPr>
          <a:xfrm>
            <a:off x="8205631" y="5017467"/>
            <a:ext cx="18826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INOFEA, Inofea AG </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0" name="CasellaDiTesto 8">
            <a:extLst>
              <a:ext uri="{FF2B5EF4-FFF2-40B4-BE49-F238E27FC236}">
                <a16:creationId xmlns:a16="http://schemas.microsoft.com/office/drawing/2014/main" id="{497B0D7E-E0CA-48CC-88C7-7F50A9835FE0}"/>
              </a:ext>
            </a:extLst>
          </p:cNvPr>
          <p:cNvSpPr txBox="1"/>
          <p:nvPr/>
        </p:nvSpPr>
        <p:spPr>
          <a:xfrm>
            <a:off x="8155147" y="3324392"/>
            <a:ext cx="21026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ITB,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Consorzio</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Italbiotec</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22" name="Immagine 10">
            <a:extLst>
              <a:ext uri="{FF2B5EF4-FFF2-40B4-BE49-F238E27FC236}">
                <a16:creationId xmlns:a16="http://schemas.microsoft.com/office/drawing/2014/main" id="{A1BA40FC-9657-4B43-9DB2-258C60E05AD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527688" y="4920111"/>
            <a:ext cx="540000" cy="540000"/>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27" name="TextBox 1">
            <a:extLst>
              <a:ext uri="{FF2B5EF4-FFF2-40B4-BE49-F238E27FC236}">
                <a16:creationId xmlns:a16="http://schemas.microsoft.com/office/drawing/2014/main" id="{390F4D75-EE85-4064-BD52-1F11711636C0}"/>
              </a:ext>
            </a:extLst>
          </p:cNvPr>
          <p:cNvSpPr txBox="1"/>
          <p:nvPr/>
        </p:nvSpPr>
        <p:spPr>
          <a:xfrm>
            <a:off x="545140" y="1285165"/>
            <a:ext cx="68484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WP6 lead</a:t>
            </a: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Box 2">
            <a:extLst>
              <a:ext uri="{FF2B5EF4-FFF2-40B4-BE49-F238E27FC236}">
                <a16:creationId xmlns:a16="http://schemas.microsoft.com/office/drawing/2014/main" id="{E2447729-0C15-442A-A88D-44E85A09BF86}"/>
              </a:ext>
            </a:extLst>
          </p:cNvPr>
          <p:cNvSpPr txBox="1"/>
          <p:nvPr/>
        </p:nvSpPr>
        <p:spPr>
          <a:xfrm>
            <a:off x="545140" y="2837988"/>
            <a:ext cx="4305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WP6 contributing partners</a:t>
            </a: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735688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6"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WP6 - Interactions</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 name="CasellaDiTesto 6">
            <a:extLst>
              <a:ext uri="{FF2B5EF4-FFF2-40B4-BE49-F238E27FC236}">
                <a16:creationId xmlns:a16="http://schemas.microsoft.com/office/drawing/2014/main" id="{E740DE23-E6FB-4DA1-A8B0-6BEBE21951D8}"/>
              </a:ext>
            </a:extLst>
          </p:cNvPr>
          <p:cNvSpPr txBox="1"/>
          <p:nvPr/>
        </p:nvSpPr>
        <p:spPr>
          <a:xfrm>
            <a:off x="2632015" y="1765388"/>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WP2</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asellaDiTesto 7">
            <a:extLst>
              <a:ext uri="{FF2B5EF4-FFF2-40B4-BE49-F238E27FC236}">
                <a16:creationId xmlns:a16="http://schemas.microsoft.com/office/drawing/2014/main" id="{E52B8BF5-2A73-494C-9241-D56FA7A84376}"/>
              </a:ext>
            </a:extLst>
          </p:cNvPr>
          <p:cNvSpPr txBox="1"/>
          <p:nvPr/>
        </p:nvSpPr>
        <p:spPr>
          <a:xfrm>
            <a:off x="500950" y="4299481"/>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WP3</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asellaDiTesto 8">
            <a:extLst>
              <a:ext uri="{FF2B5EF4-FFF2-40B4-BE49-F238E27FC236}">
                <a16:creationId xmlns:a16="http://schemas.microsoft.com/office/drawing/2014/main" id="{901219A7-8942-4FA3-B2C0-339D3B575446}"/>
              </a:ext>
            </a:extLst>
          </p:cNvPr>
          <p:cNvSpPr txBox="1"/>
          <p:nvPr/>
        </p:nvSpPr>
        <p:spPr>
          <a:xfrm>
            <a:off x="3078333" y="5115304"/>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WP4</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asellaDiTesto 9">
            <a:extLst>
              <a:ext uri="{FF2B5EF4-FFF2-40B4-BE49-F238E27FC236}">
                <a16:creationId xmlns:a16="http://schemas.microsoft.com/office/drawing/2014/main" id="{FD893619-C8B6-40D5-8528-A93CF5CDB992}"/>
              </a:ext>
            </a:extLst>
          </p:cNvPr>
          <p:cNvSpPr txBox="1"/>
          <p:nvPr/>
        </p:nvSpPr>
        <p:spPr>
          <a:xfrm>
            <a:off x="5498768" y="4299481"/>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WP5</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Immagine 15">
            <a:extLst>
              <a:ext uri="{FF2B5EF4-FFF2-40B4-BE49-F238E27FC236}">
                <a16:creationId xmlns:a16="http://schemas.microsoft.com/office/drawing/2014/main" id="{BDB9A890-83D2-4A8D-B6D5-899975527957}"/>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761798" y="1029334"/>
            <a:ext cx="731431" cy="731431"/>
          </a:xfrm>
          <a:prstGeom prst="rect">
            <a:avLst/>
          </a:prstGeom>
        </p:spPr>
      </p:pic>
      <p:cxnSp>
        <p:nvCxnSpPr>
          <p:cNvPr id="15" name="Connettore a gomito 17">
            <a:extLst>
              <a:ext uri="{FF2B5EF4-FFF2-40B4-BE49-F238E27FC236}">
                <a16:creationId xmlns:a16="http://schemas.microsoft.com/office/drawing/2014/main" id="{DB0F2F12-06CE-4716-BF2C-845473F27E7B}"/>
              </a:ext>
            </a:extLst>
          </p:cNvPr>
          <p:cNvCxnSpPr>
            <a:cxnSpLocks/>
            <a:stCxn id="7" idx="1"/>
            <a:endCxn id="8" idx="0"/>
          </p:cNvCxnSpPr>
          <p:nvPr/>
        </p:nvCxnSpPr>
        <p:spPr>
          <a:xfrm rot="10800000" flipV="1">
            <a:off x="1378137" y="2026997"/>
            <a:ext cx="1253879" cy="2272483"/>
          </a:xfrm>
          <a:prstGeom prst="bentConnector2">
            <a:avLst/>
          </a:prstGeom>
          <a:ln w="57150" cap="flat" cmpd="sng" algn="ctr">
            <a:solidFill>
              <a:schemeClr val="accent6"/>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Connettore a gomito 20">
            <a:extLst>
              <a:ext uri="{FF2B5EF4-FFF2-40B4-BE49-F238E27FC236}">
                <a16:creationId xmlns:a16="http://schemas.microsoft.com/office/drawing/2014/main" id="{1D3D22B0-FE20-442D-B21D-30588B37C647}"/>
              </a:ext>
            </a:extLst>
          </p:cNvPr>
          <p:cNvCxnSpPr>
            <a:cxnSpLocks/>
            <a:stCxn id="8" idx="3"/>
            <a:endCxn id="7" idx="2"/>
          </p:cNvCxnSpPr>
          <p:nvPr/>
        </p:nvCxnSpPr>
        <p:spPr>
          <a:xfrm flipV="1">
            <a:off x="2255322" y="2288608"/>
            <a:ext cx="1253879" cy="2272483"/>
          </a:xfrm>
          <a:prstGeom prst="bentConnector2">
            <a:avLst/>
          </a:prstGeom>
          <a:ln w="571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Connettore a gomito 28">
            <a:extLst>
              <a:ext uri="{FF2B5EF4-FFF2-40B4-BE49-F238E27FC236}">
                <a16:creationId xmlns:a16="http://schemas.microsoft.com/office/drawing/2014/main" id="{0B3B8964-1652-4A6D-856B-15E2D481F180}"/>
              </a:ext>
            </a:extLst>
          </p:cNvPr>
          <p:cNvCxnSpPr>
            <a:cxnSpLocks/>
            <a:stCxn id="8" idx="3"/>
            <a:endCxn id="9" idx="0"/>
          </p:cNvCxnSpPr>
          <p:nvPr/>
        </p:nvCxnSpPr>
        <p:spPr>
          <a:xfrm>
            <a:off x="2255322" y="4561091"/>
            <a:ext cx="1700197" cy="554213"/>
          </a:xfrm>
          <a:prstGeom prst="bentConnector2">
            <a:avLst/>
          </a:prstGeom>
          <a:ln w="57150" cap="flat" cmpd="sng" algn="ctr">
            <a:solidFill>
              <a:schemeClr val="accent6"/>
            </a:solidFill>
            <a:prstDash val="solid"/>
            <a:round/>
            <a:headEnd type="triangl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Connettore a gomito 31">
            <a:extLst>
              <a:ext uri="{FF2B5EF4-FFF2-40B4-BE49-F238E27FC236}">
                <a16:creationId xmlns:a16="http://schemas.microsoft.com/office/drawing/2014/main" id="{A2A88E10-9E63-4C0C-BABE-81BC7F2D8DA8}"/>
              </a:ext>
            </a:extLst>
          </p:cNvPr>
          <p:cNvCxnSpPr>
            <a:cxnSpLocks/>
            <a:stCxn id="7" idx="3"/>
          </p:cNvCxnSpPr>
          <p:nvPr/>
        </p:nvCxnSpPr>
        <p:spPr>
          <a:xfrm>
            <a:off x="4386387" y="2026998"/>
            <a:ext cx="1853566" cy="2300622"/>
          </a:xfrm>
          <a:prstGeom prst="bentConnector2">
            <a:avLst/>
          </a:prstGeom>
          <a:ln w="571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0" name="Immagine 41">
            <a:extLst>
              <a:ext uri="{FF2B5EF4-FFF2-40B4-BE49-F238E27FC236}">
                <a16:creationId xmlns:a16="http://schemas.microsoft.com/office/drawing/2014/main" id="{B487D037-3D7A-480A-AE13-219D85805E0A}"/>
              </a:ext>
            </a:extLst>
          </p:cNvPr>
          <p:cNvPicPr>
            <a:picLocks noChangeAspect="1"/>
          </p:cNvPicPr>
          <p:nvPr/>
        </p:nvPicPr>
        <p:blipFill>
          <a:blip r:embed="rId3">
            <a:duotone>
              <a:schemeClr val="accent3">
                <a:shade val="45000"/>
                <a:satMod val="135000"/>
              </a:schemeClr>
              <a:prstClr val="white"/>
            </a:duotone>
          </a:blip>
          <a:stretch>
            <a:fillRect/>
          </a:stretch>
        </p:blipFill>
        <p:spPr>
          <a:xfrm>
            <a:off x="2552740" y="5125205"/>
            <a:ext cx="499494" cy="532070"/>
          </a:xfrm>
          <a:prstGeom prst="rect">
            <a:avLst/>
          </a:prstGeom>
        </p:spPr>
      </p:pic>
      <p:pic>
        <p:nvPicPr>
          <p:cNvPr id="21" name="Immagine 43">
            <a:extLst>
              <a:ext uri="{FF2B5EF4-FFF2-40B4-BE49-F238E27FC236}">
                <a16:creationId xmlns:a16="http://schemas.microsoft.com/office/drawing/2014/main" id="{C21C5F65-E72A-432F-82CC-D53544691827}"/>
              </a:ext>
            </a:extLst>
          </p:cNvPr>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470426" y="2278163"/>
            <a:ext cx="946803" cy="946803"/>
          </a:xfrm>
          <a:prstGeom prst="rect">
            <a:avLst/>
          </a:prstGeom>
        </p:spPr>
      </p:pic>
      <p:cxnSp>
        <p:nvCxnSpPr>
          <p:cNvPr id="22" name="Connettore a gomito 31">
            <a:extLst>
              <a:ext uri="{FF2B5EF4-FFF2-40B4-BE49-F238E27FC236}">
                <a16:creationId xmlns:a16="http://schemas.microsoft.com/office/drawing/2014/main" id="{67B96937-819C-4C0F-AE4F-8F30E1EB7792}"/>
              </a:ext>
            </a:extLst>
          </p:cNvPr>
          <p:cNvCxnSpPr>
            <a:cxnSpLocks/>
          </p:cNvCxnSpPr>
          <p:nvPr/>
        </p:nvCxnSpPr>
        <p:spPr>
          <a:xfrm rot="16200000" flipH="1">
            <a:off x="4250865" y="2059252"/>
            <a:ext cx="2419297" cy="2061157"/>
          </a:xfrm>
          <a:prstGeom prst="bentConnector3">
            <a:avLst>
              <a:gd name="adj1" fmla="val 55"/>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25" name="Segnaposto contenuto 5">
            <a:extLst>
              <a:ext uri="{FF2B5EF4-FFF2-40B4-BE49-F238E27FC236}">
                <a16:creationId xmlns:a16="http://schemas.microsoft.com/office/drawing/2014/main" id="{3979E23F-EBFD-4F01-81F2-F5ACA0667584}"/>
              </a:ext>
            </a:extLst>
          </p:cNvPr>
          <p:cNvSpPr txBox="1">
            <a:spLocks/>
          </p:cNvSpPr>
          <p:nvPr/>
        </p:nvSpPr>
        <p:spPr>
          <a:xfrm>
            <a:off x="3559031" y="5735071"/>
            <a:ext cx="1339957" cy="2935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it-IT" sz="1600" b="0" i="0" u="none" strike="noStrike" kern="1200" cap="none" spc="0" normalizeH="0" baseline="0" noProof="0" dirty="0">
                <a:ln>
                  <a:noFill/>
                </a:ln>
                <a:solidFill>
                  <a:srgbClr val="44546A"/>
                </a:solidFill>
                <a:effectLst/>
                <a:uLnTx/>
                <a:uFillTx/>
                <a:latin typeface="Calibri" panose="020F0502020204030204"/>
                <a:ea typeface="+mn-ea"/>
                <a:cs typeface="+mn-cs"/>
              </a:rPr>
              <a:t>Enzymes</a:t>
            </a:r>
          </a:p>
        </p:txBody>
      </p:sp>
      <p:pic>
        <p:nvPicPr>
          <p:cNvPr id="30" name="Immagine 10">
            <a:extLst>
              <a:ext uri="{FF2B5EF4-FFF2-40B4-BE49-F238E27FC236}">
                <a16:creationId xmlns:a16="http://schemas.microsoft.com/office/drawing/2014/main" id="{F8AFA4AE-4261-43B0-AB67-6F0D15B624DF}"/>
              </a:ext>
            </a:extLst>
          </p:cNvPr>
          <p:cNvPicPr>
            <a:picLocks noChangeAspect="1"/>
          </p:cNvPicPr>
          <p:nvPr/>
        </p:nvPicPr>
        <p:blipFill>
          <a:blip r:embed="rId5">
            <a:duotone>
              <a:schemeClr val="accent3">
                <a:shade val="45000"/>
                <a:satMod val="135000"/>
              </a:schemeClr>
              <a:prstClr val="white"/>
            </a:duotone>
          </a:blip>
          <a:stretch>
            <a:fillRect/>
          </a:stretch>
        </p:blipFill>
        <p:spPr>
          <a:xfrm>
            <a:off x="5263573" y="3247834"/>
            <a:ext cx="728200" cy="834864"/>
          </a:xfrm>
          <a:prstGeom prst="rect">
            <a:avLst/>
          </a:prstGeom>
        </p:spPr>
      </p:pic>
      <p:sp>
        <p:nvSpPr>
          <p:cNvPr id="32" name="Segnaposto contenuto 5">
            <a:extLst>
              <a:ext uri="{FF2B5EF4-FFF2-40B4-BE49-F238E27FC236}">
                <a16:creationId xmlns:a16="http://schemas.microsoft.com/office/drawing/2014/main" id="{DD83C61E-F920-4EE8-9CD5-349F93E1AD52}"/>
              </a:ext>
            </a:extLst>
          </p:cNvPr>
          <p:cNvSpPr txBox="1">
            <a:spLocks/>
          </p:cNvSpPr>
          <p:nvPr/>
        </p:nvSpPr>
        <p:spPr>
          <a:xfrm>
            <a:off x="183579" y="3550450"/>
            <a:ext cx="1085912" cy="741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Activity-based bio-prospecting </a:t>
            </a:r>
          </a:p>
        </p:txBody>
      </p:sp>
      <p:cxnSp>
        <p:nvCxnSpPr>
          <p:cNvPr id="3" name="Conector angular 2"/>
          <p:cNvCxnSpPr>
            <a:stCxn id="9" idx="3"/>
            <a:endCxn id="11" idx="2"/>
          </p:cNvCxnSpPr>
          <p:nvPr/>
        </p:nvCxnSpPr>
        <p:spPr>
          <a:xfrm flipV="1">
            <a:off x="4832705" y="4822701"/>
            <a:ext cx="1543249" cy="554213"/>
          </a:xfrm>
          <a:prstGeom prst="bentConnector2">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987" y="2667220"/>
            <a:ext cx="1541463" cy="161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 name="Segnaposto contenuto 5">
            <a:extLst>
              <a:ext uri="{FF2B5EF4-FFF2-40B4-BE49-F238E27FC236}">
                <a16:creationId xmlns:a16="http://schemas.microsoft.com/office/drawing/2014/main" id="{DD83C61E-F920-4EE8-9CD5-349F93E1AD52}"/>
              </a:ext>
            </a:extLst>
          </p:cNvPr>
          <p:cNvSpPr txBox="1">
            <a:spLocks/>
          </p:cNvSpPr>
          <p:nvPr/>
        </p:nvSpPr>
        <p:spPr>
          <a:xfrm>
            <a:off x="2843027" y="1083919"/>
            <a:ext cx="1085912" cy="74173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Machine learning bio-prospecting </a:t>
            </a:r>
          </a:p>
        </p:txBody>
      </p:sp>
      <p:sp>
        <p:nvSpPr>
          <p:cNvPr id="40" name="Segnaposto contenuto 5">
            <a:extLst>
              <a:ext uri="{FF2B5EF4-FFF2-40B4-BE49-F238E27FC236}">
                <a16:creationId xmlns:a16="http://schemas.microsoft.com/office/drawing/2014/main" id="{DD83C61E-F920-4EE8-9CD5-349F93E1AD52}"/>
              </a:ext>
            </a:extLst>
          </p:cNvPr>
          <p:cNvSpPr txBox="1">
            <a:spLocks/>
          </p:cNvSpPr>
          <p:nvPr/>
        </p:nvSpPr>
        <p:spPr>
          <a:xfrm>
            <a:off x="7864879" y="1350065"/>
            <a:ext cx="2389226"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Fermentation</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DSP, </a:t>
            </a: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Formulation</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Development</a:t>
            </a:r>
          </a:p>
        </p:txBody>
      </p:sp>
      <p:sp>
        <p:nvSpPr>
          <p:cNvPr id="23" name="CasellaDiTesto 9">
            <a:extLst>
              <a:ext uri="{FF2B5EF4-FFF2-40B4-BE49-F238E27FC236}">
                <a16:creationId xmlns:a16="http://schemas.microsoft.com/office/drawing/2014/main" id="{DBFAE3A0-5DA0-A207-47C1-2251B7D492D8}"/>
              </a:ext>
            </a:extLst>
          </p:cNvPr>
          <p:cNvSpPr txBox="1"/>
          <p:nvPr/>
        </p:nvSpPr>
        <p:spPr>
          <a:xfrm>
            <a:off x="8182306" y="1923725"/>
            <a:ext cx="1754372" cy="523220"/>
          </a:xfrm>
          <a:prstGeom prst="rect">
            <a:avLst/>
          </a:prstGeom>
          <a:solidFill>
            <a:srgbClr val="006873"/>
          </a:solidFill>
          <a:ln w="50800">
            <a:solidFill>
              <a:srgbClr val="FF0000"/>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WP6</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CasellaDiTesto 9">
            <a:extLst>
              <a:ext uri="{FF2B5EF4-FFF2-40B4-BE49-F238E27FC236}">
                <a16:creationId xmlns:a16="http://schemas.microsoft.com/office/drawing/2014/main" id="{A32A834F-6290-02E1-CC5F-33AE01A4AFF7}"/>
              </a:ext>
            </a:extLst>
          </p:cNvPr>
          <p:cNvSpPr txBox="1"/>
          <p:nvPr/>
        </p:nvSpPr>
        <p:spPr>
          <a:xfrm>
            <a:off x="9711540" y="4299481"/>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WP7</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Segnaposto contenuto 5">
            <a:extLst>
              <a:ext uri="{FF2B5EF4-FFF2-40B4-BE49-F238E27FC236}">
                <a16:creationId xmlns:a16="http://schemas.microsoft.com/office/drawing/2014/main" id="{62171CB8-DAB8-9C93-C670-2FAD21649BD5}"/>
              </a:ext>
            </a:extLst>
          </p:cNvPr>
          <p:cNvSpPr txBox="1">
            <a:spLocks/>
          </p:cNvSpPr>
          <p:nvPr/>
        </p:nvSpPr>
        <p:spPr>
          <a:xfrm>
            <a:off x="6360534" y="4838090"/>
            <a:ext cx="1085912" cy="532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Enzyme</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engineering</a:t>
            </a:r>
          </a:p>
        </p:txBody>
      </p:sp>
      <p:cxnSp>
        <p:nvCxnSpPr>
          <p:cNvPr id="28" name="Connettore a gomito 31">
            <a:extLst>
              <a:ext uri="{FF2B5EF4-FFF2-40B4-BE49-F238E27FC236}">
                <a16:creationId xmlns:a16="http://schemas.microsoft.com/office/drawing/2014/main" id="{AAFEAA7B-ADC5-13A3-FD1C-625CFBCA074E}"/>
              </a:ext>
            </a:extLst>
          </p:cNvPr>
          <p:cNvCxnSpPr>
            <a:cxnSpLocks/>
          </p:cNvCxnSpPr>
          <p:nvPr/>
        </p:nvCxnSpPr>
        <p:spPr>
          <a:xfrm rot="5400000">
            <a:off x="6450445" y="2567618"/>
            <a:ext cx="2242154" cy="1221569"/>
          </a:xfrm>
          <a:prstGeom prst="bentConnector3">
            <a:avLst>
              <a:gd name="adj1" fmla="val -7"/>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33" name="Connettore a gomito 31">
            <a:extLst>
              <a:ext uri="{FF2B5EF4-FFF2-40B4-BE49-F238E27FC236}">
                <a16:creationId xmlns:a16="http://schemas.microsoft.com/office/drawing/2014/main" id="{356F7031-B6B3-FF6F-52B3-573F7277DBEC}"/>
              </a:ext>
            </a:extLst>
          </p:cNvPr>
          <p:cNvCxnSpPr>
            <a:cxnSpLocks/>
          </p:cNvCxnSpPr>
          <p:nvPr/>
        </p:nvCxnSpPr>
        <p:spPr>
          <a:xfrm rot="10800000" flipV="1">
            <a:off x="4898989" y="2361569"/>
            <a:ext cx="3297655" cy="3172016"/>
          </a:xfrm>
          <a:prstGeom prst="bentConnector3">
            <a:avLst>
              <a:gd name="adj1" fmla="val 14019"/>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43" name="Segnaposto contenuto 5">
            <a:extLst>
              <a:ext uri="{FF2B5EF4-FFF2-40B4-BE49-F238E27FC236}">
                <a16:creationId xmlns:a16="http://schemas.microsoft.com/office/drawing/2014/main" id="{03AE6DBB-739C-F14E-2DA0-EFB9E5DE7174}"/>
              </a:ext>
            </a:extLst>
          </p:cNvPr>
          <p:cNvSpPr txBox="1">
            <a:spLocks/>
          </p:cNvSpPr>
          <p:nvPr/>
        </p:nvSpPr>
        <p:spPr>
          <a:xfrm>
            <a:off x="9824055" y="4871900"/>
            <a:ext cx="1420142" cy="794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Industrial Application </a:t>
            </a: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Tests</a:t>
            </a:r>
            <a:endPar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47" name="Bogen 46">
            <a:extLst>
              <a:ext uri="{FF2B5EF4-FFF2-40B4-BE49-F238E27FC236}">
                <a16:creationId xmlns:a16="http://schemas.microsoft.com/office/drawing/2014/main" id="{4D4810CE-1FF4-6F0B-95EE-07D14758A414}"/>
              </a:ext>
            </a:extLst>
          </p:cNvPr>
          <p:cNvSpPr/>
          <p:nvPr/>
        </p:nvSpPr>
        <p:spPr>
          <a:xfrm>
            <a:off x="9115165" y="2278163"/>
            <a:ext cx="1914421" cy="3098751"/>
          </a:xfrm>
          <a:prstGeom prst="arc">
            <a:avLst>
              <a:gd name="adj1" fmla="val 16020445"/>
              <a:gd name="adj2" fmla="val 1512186"/>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Bogen 47">
            <a:extLst>
              <a:ext uri="{FF2B5EF4-FFF2-40B4-BE49-F238E27FC236}">
                <a16:creationId xmlns:a16="http://schemas.microsoft.com/office/drawing/2014/main" id="{AEBA328B-AEFB-6616-55C6-3F68FF66F174}"/>
              </a:ext>
            </a:extLst>
          </p:cNvPr>
          <p:cNvSpPr/>
          <p:nvPr/>
        </p:nvSpPr>
        <p:spPr>
          <a:xfrm rot="10800000">
            <a:off x="9602457" y="1428056"/>
            <a:ext cx="1914421" cy="3098751"/>
          </a:xfrm>
          <a:prstGeom prst="arc">
            <a:avLst>
              <a:gd name="adj1" fmla="val 17716297"/>
              <a:gd name="adj2" fmla="val 1512186"/>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0" name="Grafik 49">
            <a:extLst>
              <a:ext uri="{FF2B5EF4-FFF2-40B4-BE49-F238E27FC236}">
                <a16:creationId xmlns:a16="http://schemas.microsoft.com/office/drawing/2014/main" id="{91D7A328-0176-E4E8-9368-F6533AB18DDD}"/>
              </a:ext>
            </a:extLst>
          </p:cNvPr>
          <p:cNvPicPr>
            <a:picLocks noChangeAspect="1"/>
          </p:cNvPicPr>
          <p:nvPr/>
        </p:nvPicPr>
        <p:blipFill rotWithShape="1">
          <a:blip r:embed="rId7"/>
          <a:srcRect l="25406" t="26037" r="26612"/>
          <a:stretch/>
        </p:blipFill>
        <p:spPr>
          <a:xfrm>
            <a:off x="8143520" y="2527305"/>
            <a:ext cx="1335064" cy="1673961"/>
          </a:xfrm>
          <a:prstGeom prst="rect">
            <a:avLst/>
          </a:prstGeom>
        </p:spPr>
      </p:pic>
      <p:pic>
        <p:nvPicPr>
          <p:cNvPr id="52" name="Grafik 51" descr="Waschmaschine Silhouette">
            <a:extLst>
              <a:ext uri="{FF2B5EF4-FFF2-40B4-BE49-F238E27FC236}">
                <a16:creationId xmlns:a16="http://schemas.microsoft.com/office/drawing/2014/main" id="{C15AAF1B-AD75-4565-C305-0C0FF3452A0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49351" y="5355823"/>
            <a:ext cx="914400" cy="914400"/>
          </a:xfrm>
          <a:prstGeom prst="rect">
            <a:avLst/>
          </a:prstGeom>
        </p:spPr>
      </p:pic>
      <p:pic>
        <p:nvPicPr>
          <p:cNvPr id="54" name="Grafik 53" descr="Lächelnde Gesichtskontur mit einfarbiger Füllung">
            <a:extLst>
              <a:ext uri="{FF2B5EF4-FFF2-40B4-BE49-F238E27FC236}">
                <a16:creationId xmlns:a16="http://schemas.microsoft.com/office/drawing/2014/main" id="{5AB7259A-2D98-C0F1-D4C7-B0B5D3716A4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19506" y="5459397"/>
            <a:ext cx="677404" cy="677404"/>
          </a:xfrm>
          <a:prstGeom prst="rect">
            <a:avLst/>
          </a:prstGeom>
        </p:spPr>
      </p:pic>
      <p:pic>
        <p:nvPicPr>
          <p:cNvPr id="60" name="Grafik 59" descr="Hässlicher Pullover Silhouette">
            <a:extLst>
              <a:ext uri="{FF2B5EF4-FFF2-40B4-BE49-F238E27FC236}">
                <a16:creationId xmlns:a16="http://schemas.microsoft.com/office/drawing/2014/main" id="{F6F10186-085D-D0A6-4ACB-0A78FD95950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79749" y="5344937"/>
            <a:ext cx="914400" cy="914400"/>
          </a:xfrm>
          <a:prstGeom prst="rect">
            <a:avLst/>
          </a:prstGeom>
        </p:spPr>
      </p:pic>
      <p:cxnSp>
        <p:nvCxnSpPr>
          <p:cNvPr id="61" name="Connettore a gomito 31">
            <a:extLst>
              <a:ext uri="{FF2B5EF4-FFF2-40B4-BE49-F238E27FC236}">
                <a16:creationId xmlns:a16="http://schemas.microsoft.com/office/drawing/2014/main" id="{41DF86EF-B19E-C51A-DCB9-831E60EEDDD0}"/>
              </a:ext>
            </a:extLst>
          </p:cNvPr>
          <p:cNvCxnSpPr>
            <a:cxnSpLocks/>
            <a:endCxn id="23" idx="1"/>
          </p:cNvCxnSpPr>
          <p:nvPr/>
        </p:nvCxnSpPr>
        <p:spPr>
          <a:xfrm rot="5400000" flipH="1" flipV="1">
            <a:off x="6584501" y="2717973"/>
            <a:ext cx="2130442" cy="1065167"/>
          </a:xfrm>
          <a:prstGeom prst="bentConnector2">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2" name="Connettore a gomito 31">
            <a:extLst>
              <a:ext uri="{FF2B5EF4-FFF2-40B4-BE49-F238E27FC236}">
                <a16:creationId xmlns:a16="http://schemas.microsoft.com/office/drawing/2014/main" id="{77BF306D-D01A-829E-10BE-057866BC3448}"/>
              </a:ext>
            </a:extLst>
          </p:cNvPr>
          <p:cNvCxnSpPr>
            <a:cxnSpLocks/>
            <a:stCxn id="26" idx="1"/>
          </p:cNvCxnSpPr>
          <p:nvPr/>
        </p:nvCxnSpPr>
        <p:spPr>
          <a:xfrm rot="10800000" flipV="1">
            <a:off x="4898990" y="4561091"/>
            <a:ext cx="4812550" cy="1184498"/>
          </a:xfrm>
          <a:prstGeom prst="bentConnector3">
            <a:avLst>
              <a:gd name="adj1" fmla="val 11321"/>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17" name="Segnaposto contenuto 5">
            <a:extLst>
              <a:ext uri="{FF2B5EF4-FFF2-40B4-BE49-F238E27FC236}">
                <a16:creationId xmlns:a16="http://schemas.microsoft.com/office/drawing/2014/main" id="{FD83761F-E28D-4713-00EB-08E5A57EC69C}"/>
              </a:ext>
            </a:extLst>
          </p:cNvPr>
          <p:cNvSpPr txBox="1">
            <a:spLocks/>
          </p:cNvSpPr>
          <p:nvPr/>
        </p:nvSpPr>
        <p:spPr>
          <a:xfrm>
            <a:off x="5618784" y="5778898"/>
            <a:ext cx="3183700" cy="3579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Enzymes for small scale application tests</a:t>
            </a:r>
          </a:p>
        </p:txBody>
      </p:sp>
      <p:sp>
        <p:nvSpPr>
          <p:cNvPr id="29" name="Segnaposto contenuto 5">
            <a:extLst>
              <a:ext uri="{FF2B5EF4-FFF2-40B4-BE49-F238E27FC236}">
                <a16:creationId xmlns:a16="http://schemas.microsoft.com/office/drawing/2014/main" id="{BC0EE601-18E6-E6F1-0254-32FA799E1CB6}"/>
              </a:ext>
            </a:extLst>
          </p:cNvPr>
          <p:cNvSpPr txBox="1">
            <a:spLocks/>
          </p:cNvSpPr>
          <p:nvPr/>
        </p:nvSpPr>
        <p:spPr>
          <a:xfrm>
            <a:off x="10644789" y="2316913"/>
            <a:ext cx="1359381" cy="883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Larger</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scale and </a:t>
            </a: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formulated</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enzymes</a:t>
            </a:r>
            <a:endPar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31" name="Segnaposto contenuto 5">
            <a:extLst>
              <a:ext uri="{FF2B5EF4-FFF2-40B4-BE49-F238E27FC236}">
                <a16:creationId xmlns:a16="http://schemas.microsoft.com/office/drawing/2014/main" id="{D410924C-DD3F-9B45-DDE1-BFCCF90C7AC8}"/>
              </a:ext>
            </a:extLst>
          </p:cNvPr>
          <p:cNvSpPr txBox="1">
            <a:spLocks/>
          </p:cNvSpPr>
          <p:nvPr/>
        </p:nvSpPr>
        <p:spPr>
          <a:xfrm>
            <a:off x="9549351" y="3403326"/>
            <a:ext cx="1160255" cy="4958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Feedback</a:t>
            </a:r>
          </a:p>
        </p:txBody>
      </p:sp>
      <p:pic>
        <p:nvPicPr>
          <p:cNvPr id="35" name="Grafik 34">
            <a:extLst>
              <a:ext uri="{FF2B5EF4-FFF2-40B4-BE49-F238E27FC236}">
                <a16:creationId xmlns:a16="http://schemas.microsoft.com/office/drawing/2014/main" id="{1AB1B758-34DD-7051-0CB9-1ED1F145BFE6}"/>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46752" y="4171776"/>
            <a:ext cx="1176632" cy="786857"/>
          </a:xfrm>
          <a:prstGeom prst="rect">
            <a:avLst/>
          </a:prstGeom>
        </p:spPr>
      </p:pic>
    </p:spTree>
    <p:extLst>
      <p:ext uri="{BB962C8B-B14F-4D97-AF65-F5344CB8AC3E}">
        <p14:creationId xmlns:p14="http://schemas.microsoft.com/office/powerpoint/2010/main" val="38062190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6" name="TextBox 4">
            <a:extLst>
              <a:ext uri="{FF2B5EF4-FFF2-40B4-BE49-F238E27FC236}">
                <a16:creationId xmlns:a16="http://schemas.microsoft.com/office/drawing/2014/main" id="{98830EE4-50CC-801E-9F07-28CEF54A4E90}"/>
              </a:ext>
            </a:extLst>
          </p:cNvPr>
          <p:cNvSpPr txBox="1"/>
          <p:nvPr/>
        </p:nvSpPr>
        <p:spPr>
          <a:xfrm>
            <a:off x="662609" y="269431"/>
            <a:ext cx="10299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6.1: How to achieve objectives, and work done</a:t>
            </a:r>
          </a:p>
        </p:txBody>
      </p:sp>
      <p:sp>
        <p:nvSpPr>
          <p:cNvPr id="2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establish scalable fermentation and DSP methods for the priority enzymes selected in WP4 and WP5 and provide samples for applications tests of the WP7 partners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optimize media (e. g. carbon and nitrogen sources and trace elements), growth conditions and identify the best conditions for oxygen, shear stress, and temperature to obtain the best production performance under minimal energy consumption and waste generation</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First two lead candidates (FE_Lip9 and FE_ID9) expressed in gram scale by CSIC</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Gene optimization for secreted, recombinant expression started at EUCODIS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Native strains transferred </a:t>
            </a:r>
            <a:r>
              <a:rPr kumimoji="0" lang="en-US" sz="1864" b="0" i="0" u="none" strike="noStrike" kern="1200" cap="none" spc="0" normalizeH="0" baseline="0" noProof="0" dirty="0" err="1">
                <a:ln>
                  <a:noFill/>
                </a:ln>
                <a:solidFill>
                  <a:prstClr val="black"/>
                </a:solidFill>
                <a:effectLst/>
                <a:uLnTx/>
                <a:uFillTx/>
                <a:latin typeface="Calibri" panose="020F0502020204030204"/>
                <a:ea typeface="+mn-ea"/>
                <a:cs typeface="+mn-cs"/>
              </a:rPr>
              <a:t>Bio_Ch</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for fermentation development</a:t>
            </a:r>
          </a:p>
        </p:txBody>
      </p:sp>
      <p:sp>
        <p:nvSpPr>
          <p:cNvPr id="3" name="Textfeld 2">
            <a:extLst>
              <a:ext uri="{FF2B5EF4-FFF2-40B4-BE49-F238E27FC236}">
                <a16:creationId xmlns:a16="http://schemas.microsoft.com/office/drawing/2014/main" id="{E2F0F62D-5551-A9EE-6843-633AC0D3DF9D}"/>
              </a:ext>
            </a:extLst>
          </p:cNvPr>
          <p:cNvSpPr txBox="1"/>
          <p:nvPr/>
        </p:nvSpPr>
        <p:spPr>
          <a:xfrm>
            <a:off x="696388" y="889743"/>
            <a:ext cx="63958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Fermentation and DSP of best 18 project enzymes (M16 – M42)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2433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 name="Google Shape;180;p2"/>
          <p:cNvSpPr txBox="1"/>
          <p:nvPr/>
        </p:nvSpPr>
        <p:spPr>
          <a:xfrm>
            <a:off x="376512" y="1268862"/>
            <a:ext cx="11583840" cy="400875"/>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00"/>
              <a:buFont typeface="Noto Sans Symbols"/>
              <a:buChar char="◼"/>
              <a:tabLst/>
              <a:defRPr/>
            </a:pPr>
            <a:r>
              <a:rPr kumimoji="0" lang="en-US" sz="2100"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Expression and Purification of the first two enzyme candidates in </a:t>
            </a:r>
            <a:r>
              <a:rPr kumimoji="0" lang="en-US" sz="2100" b="0" i="1"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E. coli</a:t>
            </a:r>
          </a:p>
          <a:p>
            <a:pPr marL="355164" marR="0" lvl="0" indent="-355164" algn="l" defTabSz="914400" rtl="0" eaLnBrk="1" fontAlgn="auto" latinLnBrk="0" hangingPunct="1">
              <a:lnSpc>
                <a:spcPct val="90000"/>
              </a:lnSpc>
              <a:spcBef>
                <a:spcPts val="0"/>
              </a:spcBef>
              <a:spcAft>
                <a:spcPts val="0"/>
              </a:spcAft>
              <a:buClr>
                <a:srgbClr val="44546A"/>
              </a:buClr>
              <a:buSzPts val="2100"/>
              <a:buFont typeface="Noto Sans Symbols"/>
              <a:buChar char="◼"/>
              <a:tabLst/>
              <a:defRPr/>
            </a:pPr>
            <a:endParaRPr kumimoji="0" sz="2100"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endParaRPr>
          </a:p>
          <a:p>
            <a:pPr marL="720900" marR="0" lvl="1" indent="-365735" algn="l" defTabSz="914400" rtl="0" eaLnBrk="1" fontAlgn="auto" latinLnBrk="0" hangingPunct="1">
              <a:lnSpc>
                <a:spcPct val="50000"/>
              </a:lnSpc>
              <a:spcBef>
                <a:spcPts val="799"/>
              </a:spcBef>
              <a:spcAft>
                <a:spcPts val="0"/>
              </a:spcAft>
              <a:buClr>
                <a:srgbClr val="70AD47"/>
              </a:buClr>
              <a:buSzPts val="1300"/>
              <a:buFont typeface="Noto Sans Symbols"/>
              <a:buChar char="◼"/>
              <a:tabLst/>
              <a:defRPr/>
            </a:pPr>
            <a:r>
              <a:rPr kumimoji="0" lang="en-US" sz="1300"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CSIC: Isolation of FE_Lip9 and FE_ID9 in gram scale, purified material transferred to partners FHNW and INOFEA </a:t>
            </a:r>
          </a:p>
          <a:p>
            <a:pPr marL="720900" marR="0" lvl="1" indent="-365735" algn="l" defTabSz="914400" rtl="0" eaLnBrk="1" fontAlgn="auto" latinLnBrk="0" hangingPunct="1">
              <a:lnSpc>
                <a:spcPct val="50000"/>
              </a:lnSpc>
              <a:spcBef>
                <a:spcPts val="799"/>
              </a:spcBef>
              <a:spcAft>
                <a:spcPts val="0"/>
              </a:spcAft>
              <a:buClr>
                <a:srgbClr val="70AD47"/>
              </a:buClr>
              <a:buSzPts val="1300"/>
              <a:buFont typeface="Noto Sans Symbols"/>
              <a:buChar char="◼"/>
              <a:tabLst/>
              <a:defRPr/>
            </a:pPr>
            <a:endParaRPr kumimoji="0" lang="en-US" sz="1300"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endParaRPr>
          </a:p>
          <a:p>
            <a:pPr marL="1076064" marR="0" lvl="2" indent="-355163" algn="l" defTabSz="914400" rtl="0" eaLnBrk="1" fontAlgn="auto" latinLnBrk="0" hangingPunct="1">
              <a:lnSpc>
                <a:spcPct val="50000"/>
              </a:lnSpc>
              <a:spcBef>
                <a:spcPts val="799"/>
              </a:spcBef>
              <a:spcAft>
                <a:spcPts val="0"/>
              </a:spcAft>
              <a:buClr>
                <a:srgbClr val="70AD47"/>
              </a:buClr>
              <a:buSzPts val="1034"/>
              <a:buFont typeface="Noto Sans Symbols"/>
              <a:buChar char="◼"/>
              <a:tabLst/>
              <a:defRPr/>
            </a:pPr>
            <a:r>
              <a:rPr kumimoji="0" lang="en-US" sz="1034" b="0" i="1"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E. coli</a:t>
            </a:r>
            <a:r>
              <a:rPr kumimoji="0" lang="en-US" sz="1034"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 fermentation in 12 L scale in </a:t>
            </a:r>
            <a:r>
              <a:rPr kumimoji="0" lang="en-US" sz="1034" b="0" i="0" u="none" strike="noStrike" kern="1200" cap="none" spc="0" normalizeH="0" baseline="0" noProof="0" dirty="0" err="1">
                <a:ln>
                  <a:noFill/>
                </a:ln>
                <a:solidFill>
                  <a:prstClr val="black"/>
                </a:solidFill>
                <a:effectLst/>
                <a:uLnTx/>
                <a:uFillTx/>
                <a:latin typeface="Libre Franklin"/>
                <a:ea typeface="Libre Franklin"/>
                <a:cs typeface="Libre Franklin"/>
                <a:sym typeface="Libre Franklin"/>
              </a:rPr>
              <a:t>Biostat</a:t>
            </a:r>
            <a:r>
              <a:rPr kumimoji="0" lang="en-US" sz="1034"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 C Plus Fermenter, harvest of biomass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76064" marR="0" lvl="2" indent="-355163" algn="l" defTabSz="914400" rtl="0" eaLnBrk="1" fontAlgn="auto" latinLnBrk="0" hangingPunct="1">
              <a:lnSpc>
                <a:spcPct val="50000"/>
              </a:lnSpc>
              <a:spcBef>
                <a:spcPts val="799"/>
              </a:spcBef>
              <a:spcAft>
                <a:spcPts val="0"/>
              </a:spcAft>
              <a:buClr>
                <a:srgbClr val="70AD47"/>
              </a:buClr>
              <a:buSzPts val="1034"/>
              <a:buFont typeface="Noto Sans Symbols"/>
              <a:buChar char="◼"/>
              <a:tabLst/>
              <a:defRPr/>
            </a:pPr>
            <a:r>
              <a:rPr kumimoji="0" lang="de-DE" sz="1034"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DSP </a:t>
            </a:r>
            <a:r>
              <a:rPr kumimoji="0" lang="de-DE" sz="1034" b="0" i="0" u="none" strike="noStrike" kern="1200" cap="none" spc="0" normalizeH="0" baseline="0" noProof="0" dirty="0" err="1">
                <a:ln>
                  <a:noFill/>
                </a:ln>
                <a:solidFill>
                  <a:prstClr val="black"/>
                </a:solidFill>
                <a:effectLst/>
                <a:uLnTx/>
                <a:uFillTx/>
                <a:latin typeface="Libre Franklin"/>
                <a:ea typeface="Libre Franklin"/>
                <a:cs typeface="Libre Franklin"/>
                <a:sym typeface="Libre Franklin"/>
              </a:rPr>
              <a:t>from</a:t>
            </a:r>
            <a:r>
              <a:rPr kumimoji="0" lang="de-DE" sz="1034"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 </a:t>
            </a:r>
            <a:r>
              <a:rPr kumimoji="0" lang="de-DE" sz="1034" b="0" i="0" u="none" strike="noStrike" kern="1200" cap="none" spc="0" normalizeH="0" baseline="0" noProof="0" dirty="0" err="1">
                <a:ln>
                  <a:noFill/>
                </a:ln>
                <a:solidFill>
                  <a:prstClr val="black"/>
                </a:solidFill>
                <a:effectLst/>
                <a:uLnTx/>
                <a:uFillTx/>
                <a:latin typeface="Libre Franklin"/>
                <a:ea typeface="Libre Franklin"/>
                <a:cs typeface="Libre Franklin"/>
                <a:sym typeface="Libre Franklin"/>
              </a:rPr>
              <a:t>biomass</a:t>
            </a:r>
            <a:r>
              <a:rPr kumimoji="0" lang="de-DE" sz="1034"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 </a:t>
            </a:r>
            <a:r>
              <a:rPr kumimoji="0" lang="de-DE" sz="1034" b="0" i="0" u="none" strike="noStrike" kern="1200" cap="none" spc="0" normalizeH="0" baseline="0" noProof="0" dirty="0" err="1">
                <a:ln>
                  <a:noFill/>
                </a:ln>
                <a:solidFill>
                  <a:prstClr val="black"/>
                </a:solidFill>
                <a:effectLst/>
                <a:uLnTx/>
                <a:uFillTx/>
                <a:latin typeface="Libre Franklin"/>
                <a:ea typeface="Libre Franklin"/>
                <a:cs typeface="Libre Franklin"/>
                <a:sym typeface="Libre Franklin"/>
              </a:rPr>
              <a:t>using</a:t>
            </a:r>
            <a:r>
              <a:rPr kumimoji="0" lang="de-DE" sz="1034"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 French Press </a:t>
            </a:r>
            <a:r>
              <a:rPr kumimoji="0" lang="de-DE" sz="1034" b="0" i="0" u="none" strike="noStrike" kern="1200" cap="none" spc="0" normalizeH="0" baseline="0" noProof="0" dirty="0" err="1">
                <a:ln>
                  <a:noFill/>
                </a:ln>
                <a:solidFill>
                  <a:prstClr val="black"/>
                </a:solidFill>
                <a:effectLst/>
                <a:uLnTx/>
                <a:uFillTx/>
                <a:latin typeface="Libre Franklin"/>
                <a:ea typeface="Libre Franklin"/>
                <a:cs typeface="Libre Franklin"/>
                <a:sym typeface="Libre Franklin"/>
              </a:rPr>
              <a:t>for</a:t>
            </a:r>
            <a:r>
              <a:rPr kumimoji="0" lang="de-DE" sz="1034"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 </a:t>
            </a:r>
            <a:r>
              <a:rPr kumimoji="0" lang="de-DE" sz="1034" b="0" i="0" u="none" strike="noStrike" kern="1200" cap="none" spc="0" normalizeH="0" baseline="0" noProof="0" dirty="0" err="1">
                <a:ln>
                  <a:noFill/>
                </a:ln>
                <a:solidFill>
                  <a:prstClr val="black"/>
                </a:solidFill>
                <a:effectLst/>
                <a:uLnTx/>
                <a:uFillTx/>
                <a:latin typeface="Libre Franklin"/>
                <a:ea typeface="Libre Franklin"/>
                <a:cs typeface="Libre Franklin"/>
                <a:sym typeface="Libre Franklin"/>
              </a:rPr>
              <a:t>homogenization</a:t>
            </a:r>
            <a:r>
              <a:rPr kumimoji="0" lang="de-DE" sz="1034"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 and </a:t>
            </a:r>
            <a:r>
              <a:rPr kumimoji="0" lang="de-DE" sz="1034" b="0" i="0" u="none" strike="noStrike" kern="1200" cap="none" spc="0" normalizeH="0" baseline="0" noProof="0" dirty="0" err="1">
                <a:ln>
                  <a:noFill/>
                </a:ln>
                <a:solidFill>
                  <a:prstClr val="black"/>
                </a:solidFill>
                <a:effectLst/>
                <a:uLnTx/>
                <a:uFillTx/>
                <a:latin typeface="Libre Franklin"/>
                <a:ea typeface="Libre Franklin"/>
                <a:cs typeface="Libre Franklin"/>
                <a:sym typeface="Libre Franklin"/>
              </a:rPr>
              <a:t>metal</a:t>
            </a:r>
            <a:r>
              <a:rPr kumimoji="0" lang="de-DE" sz="1034"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 </a:t>
            </a:r>
            <a:r>
              <a:rPr kumimoji="0" lang="de-DE" sz="1034" b="0" i="0" u="none" strike="noStrike" kern="1200" cap="none" spc="0" normalizeH="0" baseline="0" noProof="0" dirty="0" err="1">
                <a:ln>
                  <a:noFill/>
                </a:ln>
                <a:solidFill>
                  <a:prstClr val="black"/>
                </a:solidFill>
                <a:effectLst/>
                <a:uLnTx/>
                <a:uFillTx/>
                <a:latin typeface="Libre Franklin"/>
                <a:ea typeface="Libre Franklin"/>
                <a:cs typeface="Libre Franklin"/>
                <a:sym typeface="Libre Franklin"/>
              </a:rPr>
              <a:t>affinity</a:t>
            </a:r>
            <a:r>
              <a:rPr kumimoji="0" lang="de-DE" sz="1034"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 </a:t>
            </a:r>
            <a:r>
              <a:rPr kumimoji="0" lang="de-DE" sz="1034" b="0" i="0" u="none" strike="noStrike" kern="1200" cap="none" spc="0" normalizeH="0" baseline="0" noProof="0" dirty="0" err="1">
                <a:ln>
                  <a:noFill/>
                </a:ln>
                <a:solidFill>
                  <a:prstClr val="black"/>
                </a:solidFill>
                <a:effectLst/>
                <a:uLnTx/>
                <a:uFillTx/>
                <a:latin typeface="Libre Franklin"/>
                <a:ea typeface="Libre Franklin"/>
                <a:cs typeface="Libre Franklin"/>
                <a:sym typeface="Libre Franklin"/>
              </a:rPr>
              <a:t>chromatography</a:t>
            </a:r>
            <a:r>
              <a:rPr kumimoji="0" lang="de-DE" sz="1034"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 </a:t>
            </a:r>
            <a:r>
              <a:rPr kumimoji="0" lang="de-DE" sz="1034" b="0" i="0" u="none" strike="noStrike" kern="1200" cap="none" spc="0" normalizeH="0" baseline="0" noProof="0" dirty="0" err="1">
                <a:ln>
                  <a:noFill/>
                </a:ln>
                <a:solidFill>
                  <a:prstClr val="black"/>
                </a:solidFill>
                <a:effectLst/>
                <a:uLnTx/>
                <a:uFillTx/>
                <a:latin typeface="Libre Franklin"/>
                <a:ea typeface="Libre Franklin"/>
                <a:cs typeface="Libre Franklin"/>
                <a:sym typeface="Libre Franklin"/>
              </a:rPr>
              <a:t>to</a:t>
            </a:r>
            <a:r>
              <a:rPr kumimoji="0" lang="de-DE" sz="1034"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 </a:t>
            </a:r>
            <a:r>
              <a:rPr kumimoji="0" lang="de-DE" sz="1034" b="0" i="0" u="none" strike="noStrike" kern="1200" cap="none" spc="0" normalizeH="0" baseline="0" noProof="0" dirty="0" err="1">
                <a:ln>
                  <a:noFill/>
                </a:ln>
                <a:solidFill>
                  <a:prstClr val="black"/>
                </a:solidFill>
                <a:effectLst/>
                <a:uLnTx/>
                <a:uFillTx/>
                <a:latin typeface="Libre Franklin"/>
                <a:ea typeface="Libre Franklin"/>
                <a:cs typeface="Libre Franklin"/>
                <a:sym typeface="Libre Franklin"/>
              </a:rPr>
              <a:t>obtain</a:t>
            </a:r>
            <a:r>
              <a:rPr kumimoji="0" lang="de-DE" sz="1034"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 high </a:t>
            </a:r>
            <a:r>
              <a:rPr kumimoji="0" lang="de-DE" sz="1034" b="0" i="0" u="none" strike="noStrike" kern="1200" cap="none" spc="0" normalizeH="0" baseline="0" noProof="0" dirty="0" err="1">
                <a:ln>
                  <a:noFill/>
                </a:ln>
                <a:solidFill>
                  <a:prstClr val="black"/>
                </a:solidFill>
                <a:effectLst/>
                <a:uLnTx/>
                <a:uFillTx/>
                <a:latin typeface="Libre Franklin"/>
                <a:ea typeface="Libre Franklin"/>
                <a:cs typeface="Libre Franklin"/>
                <a:sym typeface="Libre Franklin"/>
              </a:rPr>
              <a:t>purity</a:t>
            </a:r>
            <a:r>
              <a:rPr kumimoji="0" lang="de-DE" sz="1034"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 </a:t>
            </a:r>
            <a:r>
              <a:rPr kumimoji="0" lang="de-DE" sz="1034" b="0" i="0" u="none" strike="noStrike" kern="1200" cap="none" spc="0" normalizeH="0" baseline="0" noProof="0" dirty="0" err="1">
                <a:ln>
                  <a:noFill/>
                </a:ln>
                <a:solidFill>
                  <a:prstClr val="black"/>
                </a:solidFill>
                <a:effectLst/>
                <a:uLnTx/>
                <a:uFillTx/>
                <a:latin typeface="Libre Franklin"/>
                <a:ea typeface="Libre Franklin"/>
                <a:cs typeface="Libre Franklin"/>
                <a:sym typeface="Libre Franklin"/>
              </a:rPr>
              <a:t>enzyme</a:t>
            </a:r>
            <a:r>
              <a:rPr kumimoji="0" lang="de-DE" sz="1034"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 </a:t>
            </a:r>
            <a:r>
              <a:rPr kumimoji="0" lang="de-DE" sz="1034" b="0" i="0" u="none" strike="noStrike" kern="1200" cap="none" spc="0" normalizeH="0" baseline="0" noProof="0" dirty="0" err="1">
                <a:ln>
                  <a:noFill/>
                </a:ln>
                <a:solidFill>
                  <a:prstClr val="black"/>
                </a:solidFill>
                <a:effectLst/>
                <a:uLnTx/>
                <a:uFillTx/>
                <a:latin typeface="Libre Franklin"/>
                <a:ea typeface="Libre Franklin"/>
                <a:cs typeface="Libre Franklin"/>
                <a:sym typeface="Libre Franklin"/>
              </a:rPr>
              <a:t>samples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76064" marR="0" lvl="2" indent="-355163" algn="l" defTabSz="914400" rtl="0" eaLnBrk="1" fontAlgn="auto" latinLnBrk="0" hangingPunct="1">
              <a:lnSpc>
                <a:spcPct val="50000"/>
              </a:lnSpc>
              <a:spcBef>
                <a:spcPts val="799"/>
              </a:spcBef>
              <a:spcAft>
                <a:spcPts val="0"/>
              </a:spcAft>
              <a:buClr>
                <a:srgbClr val="70AD47"/>
              </a:buClr>
              <a:buSzPts val="1034"/>
              <a:buFont typeface="Noto Sans Symbols"/>
              <a:buChar char="◼"/>
              <a:tabLst/>
              <a:defRPr/>
            </a:pPr>
            <a:r>
              <a:rPr kumimoji="0" lang="en-US" sz="1034" b="0" i="0" u="none" strike="noStrike" kern="1200" cap="none" spc="0" normalizeH="0" baseline="0" noProof="0" dirty="0">
                <a:ln>
                  <a:noFill/>
                </a:ln>
                <a:solidFill>
                  <a:prstClr val="black"/>
                </a:solidFill>
                <a:effectLst/>
                <a:uLnTx/>
                <a:uFillTx/>
                <a:latin typeface="Libre Franklin"/>
                <a:ea typeface="+mn-ea"/>
                <a:cs typeface="+mn-cs"/>
                <a:sym typeface="Libre Franklin"/>
              </a:rPr>
              <a:t>Analysis of yield and purity by SDS-PAGE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283185" algn="l" defTabSz="914400" rtl="0" eaLnBrk="1" fontAlgn="auto" latinLnBrk="0" hangingPunct="1">
              <a:lnSpc>
                <a:spcPct val="50000"/>
              </a:lnSpc>
              <a:spcBef>
                <a:spcPts val="799"/>
              </a:spcBef>
              <a:spcAft>
                <a:spcPts val="0"/>
              </a:spcAft>
              <a:buClr>
                <a:srgbClr val="70AD47"/>
              </a:buClr>
              <a:buSzPts val="1300"/>
              <a:buFont typeface="Noto Sans Symbols"/>
              <a:buNone/>
              <a:tabLst/>
              <a:defRPr/>
            </a:pPr>
            <a:endParaRPr kumimoji="0" sz="1300"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21" name="TextBox 4">
            <a:extLst>
              <a:ext uri="{FF2B5EF4-FFF2-40B4-BE49-F238E27FC236}">
                <a16:creationId xmlns:a16="http://schemas.microsoft.com/office/drawing/2014/main" id="{11464DD9-69B4-46E2-B860-0AA317E93016}"/>
              </a:ext>
            </a:extLst>
          </p:cNvPr>
          <p:cNvSpPr txBox="1"/>
          <p:nvPr/>
        </p:nvSpPr>
        <p:spPr>
          <a:xfrm>
            <a:off x="662609" y="269431"/>
            <a:ext cx="10299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6.1: How to achieve objectives, and work done</a:t>
            </a:r>
          </a:p>
        </p:txBody>
      </p:sp>
      <p:pic>
        <p:nvPicPr>
          <p:cNvPr id="3" name="Grafik 2">
            <a:extLst>
              <a:ext uri="{FF2B5EF4-FFF2-40B4-BE49-F238E27FC236}">
                <a16:creationId xmlns:a16="http://schemas.microsoft.com/office/drawing/2014/main" id="{7F4D912D-CEA9-EC8C-BBCF-9177ADDC2FBA}"/>
              </a:ext>
            </a:extLst>
          </p:cNvPr>
          <p:cNvPicPr>
            <a:picLocks noChangeAspect="1"/>
          </p:cNvPicPr>
          <p:nvPr/>
        </p:nvPicPr>
        <p:blipFill>
          <a:blip r:embed="rId3"/>
          <a:stretch>
            <a:fillRect/>
          </a:stretch>
        </p:blipFill>
        <p:spPr>
          <a:xfrm>
            <a:off x="1481030" y="2764062"/>
            <a:ext cx="8380336" cy="2463784"/>
          </a:xfrm>
          <a:prstGeom prst="rect">
            <a:avLst/>
          </a:prstGeom>
        </p:spPr>
      </p:pic>
      <p:graphicFrame>
        <p:nvGraphicFramePr>
          <p:cNvPr id="6" name="Tabelle 5">
            <a:extLst>
              <a:ext uri="{FF2B5EF4-FFF2-40B4-BE49-F238E27FC236}">
                <a16:creationId xmlns:a16="http://schemas.microsoft.com/office/drawing/2014/main" id="{A459E7BE-D7F4-63DC-94FA-423789181E03}"/>
              </a:ext>
            </a:extLst>
          </p:cNvPr>
          <p:cNvGraphicFramePr>
            <a:graphicFrameLocks noGrp="1"/>
          </p:cNvGraphicFramePr>
          <p:nvPr>
            <p:extLst/>
          </p:nvPr>
        </p:nvGraphicFramePr>
        <p:xfrm>
          <a:off x="3152823" y="5401469"/>
          <a:ext cx="4433570" cy="857250"/>
        </p:xfrm>
        <a:graphic>
          <a:graphicData uri="http://schemas.openxmlformats.org/drawingml/2006/table">
            <a:tbl>
              <a:tblPr firstRow="1" firstCol="1" bandRow="1"/>
              <a:tblGrid>
                <a:gridCol w="2515870">
                  <a:extLst>
                    <a:ext uri="{9D8B030D-6E8A-4147-A177-3AD203B41FA5}">
                      <a16:colId xmlns:a16="http://schemas.microsoft.com/office/drawing/2014/main" val="4254835671"/>
                    </a:ext>
                  </a:extLst>
                </a:gridCol>
                <a:gridCol w="958850">
                  <a:extLst>
                    <a:ext uri="{9D8B030D-6E8A-4147-A177-3AD203B41FA5}">
                      <a16:colId xmlns:a16="http://schemas.microsoft.com/office/drawing/2014/main" val="486090830"/>
                    </a:ext>
                  </a:extLst>
                </a:gridCol>
                <a:gridCol w="958850">
                  <a:extLst>
                    <a:ext uri="{9D8B030D-6E8A-4147-A177-3AD203B41FA5}">
                      <a16:colId xmlns:a16="http://schemas.microsoft.com/office/drawing/2014/main" val="1700170515"/>
                    </a:ext>
                  </a:extLst>
                </a:gridCol>
              </a:tblGrid>
              <a:tr h="0">
                <a:tc>
                  <a:txBody>
                    <a:bodyPr/>
                    <a:lstStyle/>
                    <a:p>
                      <a:pPr>
                        <a:lnSpc>
                          <a:spcPct val="107000"/>
                        </a:lnSpc>
                        <a:spcAft>
                          <a:spcPts val="800"/>
                        </a:spcAft>
                      </a:pPr>
                      <a:r>
                        <a:rPr lang="en-US" sz="1100" b="1">
                          <a:effectLst/>
                          <a:latin typeface="Calibri" panose="020F0502020204030204" pitchFamily="34" charset="0"/>
                          <a:ea typeface="Yu Mincho" panose="02020400000000000000" pitchFamily="18" charset="-128"/>
                          <a:cs typeface="Arial" panose="020B0604020202020204" pitchFamily="34" charset="0"/>
                        </a:rPr>
                        <a:t>Name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100" b="1">
                          <a:effectLst/>
                          <a:latin typeface="Calibri" panose="020F0502020204030204" pitchFamily="34" charset="0"/>
                          <a:ea typeface="Yu Mincho" panose="02020400000000000000" pitchFamily="18" charset="-128"/>
                          <a:cs typeface="Arial" panose="020B0604020202020204" pitchFamily="34" charset="0"/>
                        </a:rPr>
                        <a:t>FE_Lip9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100" b="1">
                          <a:effectLst/>
                          <a:latin typeface="Calibri" panose="020F0502020204030204" pitchFamily="34" charset="0"/>
                          <a:ea typeface="Yu Mincho" panose="02020400000000000000" pitchFamily="18" charset="-128"/>
                          <a:cs typeface="Arial" panose="020B0604020202020204" pitchFamily="34" charset="0"/>
                        </a:rPr>
                        <a:t>FE_ID9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0508711"/>
                  </a:ext>
                </a:extLst>
              </a:tr>
              <a:tr h="0">
                <a:tc>
                  <a:txBody>
                    <a:bodyPr/>
                    <a:lstStyle/>
                    <a:p>
                      <a:pPr>
                        <a:lnSpc>
                          <a:spcPct val="107000"/>
                        </a:lnSpc>
                        <a:spcAft>
                          <a:spcPts val="800"/>
                        </a:spcAft>
                      </a:pPr>
                      <a:r>
                        <a:rPr lang="en-US" sz="1100">
                          <a:effectLst/>
                          <a:latin typeface="Calibri" panose="020F0502020204030204" pitchFamily="34" charset="0"/>
                          <a:ea typeface="Yu Mincho" panose="02020400000000000000" pitchFamily="18" charset="-128"/>
                          <a:cs typeface="Arial" panose="020B0604020202020204" pitchFamily="34" charset="0"/>
                        </a:rPr>
                        <a:t>Total cell pellet, grams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100">
                          <a:effectLst/>
                          <a:latin typeface="Calibri" panose="020F0502020204030204" pitchFamily="34" charset="0"/>
                          <a:ea typeface="Yu Mincho" panose="02020400000000000000" pitchFamily="18" charset="-128"/>
                          <a:cs typeface="Arial" panose="020B0604020202020204" pitchFamily="34" charset="0"/>
                        </a:rPr>
                        <a:t>10.2 g</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100">
                          <a:effectLst/>
                          <a:latin typeface="Calibri" panose="020F0502020204030204" pitchFamily="34" charset="0"/>
                          <a:ea typeface="Yu Mincho" panose="02020400000000000000" pitchFamily="18" charset="-128"/>
                          <a:cs typeface="Arial" panose="020B0604020202020204" pitchFamily="34" charset="0"/>
                        </a:rPr>
                        <a:t>24.7 g</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6181530"/>
                  </a:ext>
                </a:extLst>
              </a:tr>
              <a:tr h="0">
                <a:tc>
                  <a:txBody>
                    <a:bodyPr/>
                    <a:lstStyle/>
                    <a:p>
                      <a:pPr>
                        <a:lnSpc>
                          <a:spcPct val="107000"/>
                        </a:lnSpc>
                        <a:spcAft>
                          <a:spcPts val="800"/>
                        </a:spcAft>
                      </a:pPr>
                      <a:r>
                        <a:rPr lang="en-US" sz="1100">
                          <a:effectLst/>
                          <a:latin typeface="Calibri" panose="020F0502020204030204" pitchFamily="34" charset="0"/>
                          <a:ea typeface="Yu Mincho" panose="02020400000000000000" pitchFamily="18" charset="-128"/>
                          <a:cs typeface="Arial" panose="020B0604020202020204" pitchFamily="34" charset="0"/>
                        </a:rPr>
                        <a:t>Volume, after French Press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100">
                          <a:effectLst/>
                          <a:latin typeface="Calibri" panose="020F0502020204030204" pitchFamily="34" charset="0"/>
                          <a:ea typeface="Yu Mincho" panose="02020400000000000000" pitchFamily="18" charset="-128"/>
                          <a:cs typeface="Arial" panose="020B0604020202020204" pitchFamily="34" charset="0"/>
                        </a:rPr>
                        <a:t>200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100">
                          <a:effectLst/>
                          <a:latin typeface="Calibri" panose="020F0502020204030204" pitchFamily="34" charset="0"/>
                          <a:ea typeface="Yu Mincho" panose="02020400000000000000" pitchFamily="18" charset="-128"/>
                          <a:cs typeface="Arial" panose="020B0604020202020204" pitchFamily="34" charset="0"/>
                        </a:rPr>
                        <a:t>180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4162997"/>
                  </a:ext>
                </a:extLst>
              </a:tr>
              <a:tr h="0">
                <a:tc>
                  <a:txBody>
                    <a:bodyPr/>
                    <a:lstStyle/>
                    <a:p>
                      <a:pPr>
                        <a:lnSpc>
                          <a:spcPct val="107000"/>
                        </a:lnSpc>
                        <a:spcAft>
                          <a:spcPts val="800"/>
                        </a:spcAft>
                      </a:pPr>
                      <a:r>
                        <a:rPr lang="en-US" sz="1100">
                          <a:effectLst/>
                          <a:latin typeface="Calibri" panose="020F0502020204030204" pitchFamily="34" charset="0"/>
                          <a:ea typeface="Yu Mincho" panose="02020400000000000000" pitchFamily="18" charset="-128"/>
                          <a:cs typeface="Arial" panose="020B0604020202020204" pitchFamily="34" charset="0"/>
                        </a:rPr>
                        <a:t>Total protein (mg/mL), after French Press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100">
                          <a:effectLst/>
                          <a:latin typeface="Calibri" panose="020F0502020204030204" pitchFamily="34" charset="0"/>
                          <a:ea typeface="Yu Mincho" panose="02020400000000000000" pitchFamily="18" charset="-128"/>
                          <a:cs typeface="Arial" panose="020B0604020202020204" pitchFamily="34" charset="0"/>
                        </a:rPr>
                        <a:t>23.31 mg/mL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100">
                          <a:effectLst/>
                          <a:latin typeface="Calibri" panose="020F0502020204030204" pitchFamily="34" charset="0"/>
                          <a:ea typeface="Yu Mincho" panose="02020400000000000000" pitchFamily="18" charset="-128"/>
                          <a:cs typeface="Arial" panose="020B0604020202020204" pitchFamily="34" charset="0"/>
                        </a:rPr>
                        <a:t>63.26 mg/mL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1329061"/>
                  </a:ext>
                </a:extLst>
              </a:tr>
              <a:tr h="0">
                <a:tc>
                  <a:txBody>
                    <a:bodyPr/>
                    <a:lstStyle/>
                    <a:p>
                      <a:pPr>
                        <a:lnSpc>
                          <a:spcPct val="107000"/>
                        </a:lnSpc>
                        <a:spcAft>
                          <a:spcPts val="800"/>
                        </a:spcAft>
                      </a:pPr>
                      <a:r>
                        <a:rPr lang="en-US" sz="1100">
                          <a:effectLst/>
                          <a:latin typeface="Calibri" panose="020F0502020204030204" pitchFamily="34" charset="0"/>
                          <a:ea typeface="Yu Mincho" panose="02020400000000000000" pitchFamily="18" charset="-128"/>
                          <a:cs typeface="Arial" panose="020B0604020202020204" pitchFamily="34" charset="0"/>
                        </a:rPr>
                        <a:t>Total protein, after His-tag purification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100">
                          <a:effectLst/>
                          <a:latin typeface="Calibri" panose="020F0502020204030204" pitchFamily="34" charset="0"/>
                          <a:ea typeface="Yu Mincho" panose="02020400000000000000" pitchFamily="18" charset="-128"/>
                          <a:cs typeface="Arial" panose="020B0604020202020204" pitchFamily="34" charset="0"/>
                        </a:rPr>
                        <a:t>1051 mg</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US" sz="1100" dirty="0">
                          <a:effectLst/>
                          <a:latin typeface="Calibri" panose="020F0502020204030204" pitchFamily="34" charset="0"/>
                          <a:ea typeface="Yu Mincho" panose="02020400000000000000" pitchFamily="18" charset="-128"/>
                          <a:cs typeface="Arial" panose="020B0604020202020204" pitchFamily="34" charset="0"/>
                        </a:rPr>
                        <a:t>2009 mg</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9228830"/>
                  </a:ext>
                </a:extLst>
              </a:tr>
            </a:tbl>
          </a:graphicData>
        </a:graphic>
      </p:graphicFrame>
    </p:spTree>
    <p:extLst>
      <p:ext uri="{BB962C8B-B14F-4D97-AF65-F5344CB8AC3E}">
        <p14:creationId xmlns:p14="http://schemas.microsoft.com/office/powerpoint/2010/main" val="6181995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evaluate, improve and optimize methods for expression, DSP and, if required, the immobilization of the narrowed-down priority candidates from Task 6.1.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generate and supply larger scale (multi-gram to kg quantities) of the obtained enzyme materials (e. g. single soluble enzymes or immobilized variant thereof, multi-enzyme soluble blends or multi-enzyme nano-formulations, if applicable) to WP7 partners for larger application trials after activity validation</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This task has not yet started, progress and results will be presented in the next report.</a:t>
            </a:r>
          </a:p>
        </p:txBody>
      </p:sp>
      <p:sp>
        <p:nvSpPr>
          <p:cNvPr id="7" name="TextBox 4">
            <a:extLst>
              <a:ext uri="{FF2B5EF4-FFF2-40B4-BE49-F238E27FC236}">
                <a16:creationId xmlns:a16="http://schemas.microsoft.com/office/drawing/2014/main" id="{1595A9F0-597F-45BB-B3A5-EB81F8D05770}"/>
              </a:ext>
            </a:extLst>
          </p:cNvPr>
          <p:cNvSpPr txBox="1"/>
          <p:nvPr/>
        </p:nvSpPr>
        <p:spPr>
          <a:xfrm>
            <a:off x="662609" y="269431"/>
            <a:ext cx="10299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6.2: How to achieve objectives, and work done</a:t>
            </a:r>
          </a:p>
        </p:txBody>
      </p:sp>
      <p:sp>
        <p:nvSpPr>
          <p:cNvPr id="2" name="Textfeld 1">
            <a:extLst>
              <a:ext uri="{FF2B5EF4-FFF2-40B4-BE49-F238E27FC236}">
                <a16:creationId xmlns:a16="http://schemas.microsoft.com/office/drawing/2014/main" id="{E4A33929-188E-5D60-F0A4-84E4FCDEEDD4}"/>
              </a:ext>
            </a:extLst>
          </p:cNvPr>
          <p:cNvSpPr txBox="1"/>
          <p:nvPr/>
        </p:nvSpPr>
        <p:spPr>
          <a:xfrm>
            <a:off x="662609" y="915762"/>
            <a:ext cx="79131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Upscaling (non-GMP) fermentation and DSP of 9 best enzymes (M20 – M48)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083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platzhalter 4">
            <a:extLst>
              <a:ext uri="{FF2B5EF4-FFF2-40B4-BE49-F238E27FC236}">
                <a16:creationId xmlns:a16="http://schemas.microsoft.com/office/drawing/2014/main" id="{F4DEC437-4002-49E1-92F6-25669855A181}"/>
              </a:ext>
            </a:extLst>
          </p:cNvPr>
          <p:cNvSpPr txBox="1">
            <a:spLocks/>
          </p:cNvSpPr>
          <p:nvPr/>
        </p:nvSpPr>
        <p:spPr>
          <a:xfrm>
            <a:off x="608160" y="1717309"/>
            <a:ext cx="11583840" cy="2927504"/>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develop and optimize application-specific formulation of the lead enzymes and their optimization.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supply samples to WP7 partners and improve the formulations depending on feedback from the WP7 application tests (Task 7.1-7.3) in an iterative procedure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This task has not yet started, progress and results will be presented in the next report.</a:t>
            </a:r>
          </a:p>
        </p:txBody>
      </p:sp>
      <p:sp>
        <p:nvSpPr>
          <p:cNvPr id="7" name="TextBox 4">
            <a:extLst>
              <a:ext uri="{FF2B5EF4-FFF2-40B4-BE49-F238E27FC236}">
                <a16:creationId xmlns:a16="http://schemas.microsoft.com/office/drawing/2014/main" id="{D5520F08-2137-4387-8D57-2B96ED6980B5}"/>
              </a:ext>
            </a:extLst>
          </p:cNvPr>
          <p:cNvSpPr txBox="1"/>
          <p:nvPr/>
        </p:nvSpPr>
        <p:spPr>
          <a:xfrm>
            <a:off x="662609" y="269431"/>
            <a:ext cx="10299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6.3: How to achieve objectives, and work done</a:t>
            </a:r>
          </a:p>
        </p:txBody>
      </p:sp>
      <p:sp>
        <p:nvSpPr>
          <p:cNvPr id="5" name="Textfeld 4">
            <a:extLst>
              <a:ext uri="{FF2B5EF4-FFF2-40B4-BE49-F238E27FC236}">
                <a16:creationId xmlns:a16="http://schemas.microsoft.com/office/drawing/2014/main" id="{B8344E2E-E0ED-6A99-4919-31B70F835E2A}"/>
              </a:ext>
            </a:extLst>
          </p:cNvPr>
          <p:cNvSpPr txBox="1"/>
          <p:nvPr/>
        </p:nvSpPr>
        <p:spPr>
          <a:xfrm>
            <a:off x="662609" y="808704"/>
            <a:ext cx="81300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Development of optimized formulations of 9 lead enzyme candidates (M20 – M48)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8806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platzhalter 4">
            <a:extLst>
              <a:ext uri="{FF2B5EF4-FFF2-40B4-BE49-F238E27FC236}">
                <a16:creationId xmlns:a16="http://schemas.microsoft.com/office/drawing/2014/main" id="{F4DEC437-4002-49E1-92F6-25669855A181}"/>
              </a:ext>
            </a:extLst>
          </p:cNvPr>
          <p:cNvSpPr txBox="1">
            <a:spLocks/>
          </p:cNvSpPr>
          <p:nvPr/>
        </p:nvSpPr>
        <p:spPr>
          <a:xfrm>
            <a:off x="403145" y="1943477"/>
            <a:ext cx="11583840" cy="3238222"/>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assess the safety, risks and environmental impact of the lead enzymes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evaluate the economic feasibility and sustainability of the new enzymes, their production and their impact on various aspects based on data, such as raw material, energy and water consumption and the amount and nature of the waste produced, for both the production (fermentation and DSP) to obtain the enzymes and the process pipeline for supply of the final formulations.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This task has not yet started, progress and results will be presented in the next report.</a:t>
            </a:r>
          </a:p>
        </p:txBody>
      </p:sp>
      <p:sp>
        <p:nvSpPr>
          <p:cNvPr id="7" name="TextBox 4">
            <a:extLst>
              <a:ext uri="{FF2B5EF4-FFF2-40B4-BE49-F238E27FC236}">
                <a16:creationId xmlns:a16="http://schemas.microsoft.com/office/drawing/2014/main" id="{8C95635E-48BC-4063-B2C8-13B97A4C45FA}"/>
              </a:ext>
            </a:extLst>
          </p:cNvPr>
          <p:cNvSpPr txBox="1"/>
          <p:nvPr/>
        </p:nvSpPr>
        <p:spPr>
          <a:xfrm>
            <a:off x="662609" y="269431"/>
            <a:ext cx="10299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6.4: How to achieve objectives, and work done</a:t>
            </a:r>
          </a:p>
        </p:txBody>
      </p:sp>
      <p:sp>
        <p:nvSpPr>
          <p:cNvPr id="3" name="Textfeld 2">
            <a:extLst>
              <a:ext uri="{FF2B5EF4-FFF2-40B4-BE49-F238E27FC236}">
                <a16:creationId xmlns:a16="http://schemas.microsoft.com/office/drawing/2014/main" id="{533462ED-8397-4EB4-8CD9-1EDC17326D34}"/>
              </a:ext>
            </a:extLst>
          </p:cNvPr>
          <p:cNvSpPr txBox="1"/>
          <p:nvPr/>
        </p:nvSpPr>
        <p:spPr>
          <a:xfrm>
            <a:off x="737749" y="822343"/>
            <a:ext cx="814479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Safety, risk and environmental impact assessments of enzyme supply (M20 – M48)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0710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Connettore 1 49">
            <a:extLst>
              <a:ext uri="{FF2B5EF4-FFF2-40B4-BE49-F238E27FC236}">
                <a16:creationId xmlns:a16="http://schemas.microsoft.com/office/drawing/2014/main" id="{26F9EC34-53CF-41EC-468D-A8D0F514FB6B}"/>
              </a:ext>
            </a:extLst>
          </p:cNvPr>
          <p:cNvCxnSpPr>
            <a:cxnSpLocks/>
          </p:cNvCxnSpPr>
          <p:nvPr/>
        </p:nvCxnSpPr>
        <p:spPr>
          <a:xfrm flipH="1">
            <a:off x="8151477" y="4554568"/>
            <a:ext cx="0" cy="612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Connettore 1 49">
            <a:extLst>
              <a:ext uri="{FF2B5EF4-FFF2-40B4-BE49-F238E27FC236}">
                <a16:creationId xmlns:a16="http://schemas.microsoft.com/office/drawing/2014/main" id="{415AEB28-69F3-EC32-ABCD-077D70840193}"/>
              </a:ext>
            </a:extLst>
          </p:cNvPr>
          <p:cNvCxnSpPr>
            <a:cxnSpLocks/>
          </p:cNvCxnSpPr>
          <p:nvPr/>
        </p:nvCxnSpPr>
        <p:spPr>
          <a:xfrm>
            <a:off x="7328497" y="3406627"/>
            <a:ext cx="0" cy="163329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reccia destra 21">
            <a:extLst>
              <a:ext uri="{FF2B5EF4-FFF2-40B4-BE49-F238E27FC236}">
                <a16:creationId xmlns:a16="http://schemas.microsoft.com/office/drawing/2014/main" id="{ACB422EA-3199-41A6-8B81-408AA6442299}"/>
              </a:ext>
            </a:extLst>
          </p:cNvPr>
          <p:cNvSpPr/>
          <p:nvPr/>
        </p:nvSpPr>
        <p:spPr>
          <a:xfrm>
            <a:off x="385371" y="4773551"/>
            <a:ext cx="10379374"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Connettore 1 23">
            <a:extLst>
              <a:ext uri="{FF2B5EF4-FFF2-40B4-BE49-F238E27FC236}">
                <a16:creationId xmlns:a16="http://schemas.microsoft.com/office/drawing/2014/main" id="{2D88D4C8-7E6B-4CEA-8D45-FFCA79E964CE}"/>
              </a:ext>
            </a:extLst>
          </p:cNvPr>
          <p:cNvCxnSpPr>
            <a:cxnSpLocks/>
          </p:cNvCxnSpPr>
          <p:nvPr/>
        </p:nvCxnSpPr>
        <p:spPr>
          <a:xfrm>
            <a:off x="2990335"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6" name="Connettore 1 24">
            <a:extLst>
              <a:ext uri="{FF2B5EF4-FFF2-40B4-BE49-F238E27FC236}">
                <a16:creationId xmlns:a16="http://schemas.microsoft.com/office/drawing/2014/main" id="{F7453AC9-1800-44B0-8C2A-8303F461CC9E}"/>
              </a:ext>
            </a:extLst>
          </p:cNvPr>
          <p:cNvCxnSpPr>
            <a:cxnSpLocks/>
          </p:cNvCxnSpPr>
          <p:nvPr/>
        </p:nvCxnSpPr>
        <p:spPr>
          <a:xfrm>
            <a:off x="406868"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7" name="Connettore 1 25">
            <a:extLst>
              <a:ext uri="{FF2B5EF4-FFF2-40B4-BE49-F238E27FC236}">
                <a16:creationId xmlns:a16="http://schemas.microsoft.com/office/drawing/2014/main" id="{E45601FF-C8E2-4B7F-9742-733B106AE57F}"/>
              </a:ext>
            </a:extLst>
          </p:cNvPr>
          <p:cNvCxnSpPr>
            <a:cxnSpLocks/>
          </p:cNvCxnSpPr>
          <p:nvPr/>
        </p:nvCxnSpPr>
        <p:spPr>
          <a:xfrm>
            <a:off x="815147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8" name="Connettore 1 26">
            <a:extLst>
              <a:ext uri="{FF2B5EF4-FFF2-40B4-BE49-F238E27FC236}">
                <a16:creationId xmlns:a16="http://schemas.microsoft.com/office/drawing/2014/main" id="{290B6F41-8D89-41ED-A23B-4889041C420B}"/>
              </a:ext>
            </a:extLst>
          </p:cNvPr>
          <p:cNvCxnSpPr>
            <a:cxnSpLocks/>
          </p:cNvCxnSpPr>
          <p:nvPr/>
        </p:nvCxnSpPr>
        <p:spPr>
          <a:xfrm>
            <a:off x="10776926" y="5009078"/>
            <a:ext cx="0" cy="432000"/>
          </a:xfrm>
          <a:prstGeom prst="line">
            <a:avLst/>
          </a:prstGeom>
          <a:ln w="5715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9" name="Connettore 1 27">
            <a:extLst>
              <a:ext uri="{FF2B5EF4-FFF2-40B4-BE49-F238E27FC236}">
                <a16:creationId xmlns:a16="http://schemas.microsoft.com/office/drawing/2014/main" id="{25DEE162-3E22-4350-BD71-BDCBC3003545}"/>
              </a:ext>
            </a:extLst>
          </p:cNvPr>
          <p:cNvCxnSpPr>
            <a:cxnSpLocks/>
          </p:cNvCxnSpPr>
          <p:nvPr/>
        </p:nvCxnSpPr>
        <p:spPr>
          <a:xfrm>
            <a:off x="557191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0" name="CasellaDiTesto 15">
            <a:extLst>
              <a:ext uri="{FF2B5EF4-FFF2-40B4-BE49-F238E27FC236}">
                <a16:creationId xmlns:a16="http://schemas.microsoft.com/office/drawing/2014/main" id="{F2A22D5A-831E-40B3-8CBD-059713517C85}"/>
              </a:ext>
            </a:extLst>
          </p:cNvPr>
          <p:cNvSpPr txBox="1"/>
          <p:nvPr/>
        </p:nvSpPr>
        <p:spPr>
          <a:xfrm>
            <a:off x="294815" y="5040412"/>
            <a:ext cx="648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44546A"/>
                </a:solidFill>
                <a:effectLst/>
                <a:uLnTx/>
                <a:uFillTx/>
                <a:latin typeface="Calibri" panose="020F0502020204030204"/>
                <a:ea typeface="+mn-ea"/>
                <a:cs typeface="+mn-cs"/>
              </a:rPr>
              <a:t>M1</a:t>
            </a:r>
          </a:p>
        </p:txBody>
      </p:sp>
      <p:sp>
        <p:nvSpPr>
          <p:cNvPr id="11" name="CasellaDiTesto 16">
            <a:extLst>
              <a:ext uri="{FF2B5EF4-FFF2-40B4-BE49-F238E27FC236}">
                <a16:creationId xmlns:a16="http://schemas.microsoft.com/office/drawing/2014/main" id="{A2D2C0DE-CF6A-466C-8BB6-CD1327B1C4C8}"/>
              </a:ext>
            </a:extLst>
          </p:cNvPr>
          <p:cNvSpPr txBox="1"/>
          <p:nvPr/>
        </p:nvSpPr>
        <p:spPr>
          <a:xfrm>
            <a:off x="1549823"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M6</a:t>
            </a:r>
          </a:p>
        </p:txBody>
      </p:sp>
      <p:sp>
        <p:nvSpPr>
          <p:cNvPr id="12" name="CasellaDiTesto 17">
            <a:extLst>
              <a:ext uri="{FF2B5EF4-FFF2-40B4-BE49-F238E27FC236}">
                <a16:creationId xmlns:a16="http://schemas.microsoft.com/office/drawing/2014/main" id="{9D8D33D7-F0E9-409C-95B2-39396C82EF6B}"/>
              </a:ext>
            </a:extLst>
          </p:cNvPr>
          <p:cNvSpPr txBox="1"/>
          <p:nvPr/>
        </p:nvSpPr>
        <p:spPr>
          <a:xfrm>
            <a:off x="2921079"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M12</a:t>
            </a:r>
          </a:p>
        </p:txBody>
      </p:sp>
      <p:sp>
        <p:nvSpPr>
          <p:cNvPr id="13" name="CasellaDiTesto 18">
            <a:extLst>
              <a:ext uri="{FF2B5EF4-FFF2-40B4-BE49-F238E27FC236}">
                <a16:creationId xmlns:a16="http://schemas.microsoft.com/office/drawing/2014/main" id="{92F1CCF1-1969-4631-9AAA-750A78D6693F}"/>
              </a:ext>
            </a:extLst>
          </p:cNvPr>
          <p:cNvSpPr txBox="1"/>
          <p:nvPr/>
        </p:nvSpPr>
        <p:spPr>
          <a:xfrm>
            <a:off x="5497995"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M24</a:t>
            </a:r>
          </a:p>
        </p:txBody>
      </p:sp>
      <p:sp>
        <p:nvSpPr>
          <p:cNvPr id="14" name="CasellaDiTesto 19">
            <a:extLst>
              <a:ext uri="{FF2B5EF4-FFF2-40B4-BE49-F238E27FC236}">
                <a16:creationId xmlns:a16="http://schemas.microsoft.com/office/drawing/2014/main" id="{79B1F5E4-9079-4F9C-8AF6-8622162AC78F}"/>
              </a:ext>
            </a:extLst>
          </p:cNvPr>
          <p:cNvSpPr txBox="1"/>
          <p:nvPr/>
        </p:nvSpPr>
        <p:spPr>
          <a:xfrm>
            <a:off x="8082097"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44546A"/>
                </a:solidFill>
                <a:effectLst/>
                <a:uLnTx/>
                <a:uFillTx/>
                <a:latin typeface="Calibri" panose="020F0502020204030204"/>
                <a:ea typeface="+mn-ea"/>
                <a:cs typeface="+mn-cs"/>
              </a:rPr>
              <a:t>M36</a:t>
            </a:r>
          </a:p>
        </p:txBody>
      </p:sp>
      <p:sp>
        <p:nvSpPr>
          <p:cNvPr id="15" name="CasellaDiTesto 8">
            <a:extLst>
              <a:ext uri="{FF2B5EF4-FFF2-40B4-BE49-F238E27FC236}">
                <a16:creationId xmlns:a16="http://schemas.microsoft.com/office/drawing/2014/main" id="{0484A520-E1DA-4BA8-B6C9-BEC36DECCCB3}"/>
              </a:ext>
            </a:extLst>
          </p:cNvPr>
          <p:cNvSpPr txBox="1"/>
          <p:nvPr/>
        </p:nvSpPr>
        <p:spPr>
          <a:xfrm>
            <a:off x="4224285"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M18</a:t>
            </a:r>
          </a:p>
        </p:txBody>
      </p:sp>
      <p:cxnSp>
        <p:nvCxnSpPr>
          <p:cNvPr id="16" name="Connettore 1 9">
            <a:extLst>
              <a:ext uri="{FF2B5EF4-FFF2-40B4-BE49-F238E27FC236}">
                <a16:creationId xmlns:a16="http://schemas.microsoft.com/office/drawing/2014/main" id="{B5F85868-29A8-4E44-91DC-4AD6CE924045}"/>
              </a:ext>
            </a:extLst>
          </p:cNvPr>
          <p:cNvCxnSpPr>
            <a:cxnSpLocks/>
          </p:cNvCxnSpPr>
          <p:nvPr/>
        </p:nvCxnSpPr>
        <p:spPr>
          <a:xfrm>
            <a:off x="4289800"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 name="Connettore 1 10">
            <a:extLst>
              <a:ext uri="{FF2B5EF4-FFF2-40B4-BE49-F238E27FC236}">
                <a16:creationId xmlns:a16="http://schemas.microsoft.com/office/drawing/2014/main" id="{A0AB7256-F1D7-47BE-ADCC-E349C81CAD4B}"/>
              </a:ext>
            </a:extLst>
          </p:cNvPr>
          <p:cNvCxnSpPr>
            <a:cxnSpLocks/>
          </p:cNvCxnSpPr>
          <p:nvPr/>
        </p:nvCxnSpPr>
        <p:spPr>
          <a:xfrm>
            <a:off x="6868514"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CasellaDiTesto 11">
            <a:extLst>
              <a:ext uri="{FF2B5EF4-FFF2-40B4-BE49-F238E27FC236}">
                <a16:creationId xmlns:a16="http://schemas.microsoft.com/office/drawing/2014/main" id="{3A3C4CE6-B100-4A14-B83E-4D49104D844D}"/>
              </a:ext>
            </a:extLst>
          </p:cNvPr>
          <p:cNvSpPr txBox="1"/>
          <p:nvPr/>
        </p:nvSpPr>
        <p:spPr>
          <a:xfrm>
            <a:off x="6799712"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M30</a:t>
            </a:r>
          </a:p>
        </p:txBody>
      </p:sp>
      <p:cxnSp>
        <p:nvCxnSpPr>
          <p:cNvPr id="19" name="Connettore 1 12">
            <a:extLst>
              <a:ext uri="{FF2B5EF4-FFF2-40B4-BE49-F238E27FC236}">
                <a16:creationId xmlns:a16="http://schemas.microsoft.com/office/drawing/2014/main" id="{43FEB251-805A-4585-800B-532BACFD102E}"/>
              </a:ext>
            </a:extLst>
          </p:cNvPr>
          <p:cNvCxnSpPr>
            <a:cxnSpLocks/>
          </p:cNvCxnSpPr>
          <p:nvPr/>
        </p:nvCxnSpPr>
        <p:spPr>
          <a:xfrm>
            <a:off x="9394681"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CasellaDiTesto 13">
            <a:extLst>
              <a:ext uri="{FF2B5EF4-FFF2-40B4-BE49-F238E27FC236}">
                <a16:creationId xmlns:a16="http://schemas.microsoft.com/office/drawing/2014/main" id="{AE53670D-E728-4224-B208-9C506572FA6C}"/>
              </a:ext>
            </a:extLst>
          </p:cNvPr>
          <p:cNvSpPr txBox="1"/>
          <p:nvPr/>
        </p:nvSpPr>
        <p:spPr>
          <a:xfrm>
            <a:off x="9325316"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M42</a:t>
            </a:r>
          </a:p>
        </p:txBody>
      </p:sp>
      <p:sp>
        <p:nvSpPr>
          <p:cNvPr id="22" name="Pentagono 29">
            <a:extLst>
              <a:ext uri="{FF2B5EF4-FFF2-40B4-BE49-F238E27FC236}">
                <a16:creationId xmlns:a16="http://schemas.microsoft.com/office/drawing/2014/main" id="{D24BC056-4E38-43F3-AC79-5E25EB0FDB9A}"/>
              </a:ext>
            </a:extLst>
          </p:cNvPr>
          <p:cNvSpPr/>
          <p:nvPr/>
        </p:nvSpPr>
        <p:spPr>
          <a:xfrm>
            <a:off x="406868" y="5730661"/>
            <a:ext cx="1260000" cy="180000"/>
          </a:xfrm>
          <a:prstGeom prst="homePlate">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For next RPs</a:t>
            </a:r>
          </a:p>
        </p:txBody>
      </p:sp>
      <p:sp>
        <p:nvSpPr>
          <p:cNvPr id="23" name="Pentagono 28">
            <a:extLst>
              <a:ext uri="{FF2B5EF4-FFF2-40B4-BE49-F238E27FC236}">
                <a16:creationId xmlns:a16="http://schemas.microsoft.com/office/drawing/2014/main" id="{FD521B6B-09E1-4363-9E25-AE5F58F48ADC}"/>
              </a:ext>
            </a:extLst>
          </p:cNvPr>
          <p:cNvSpPr/>
          <p:nvPr/>
        </p:nvSpPr>
        <p:spPr>
          <a:xfrm>
            <a:off x="406868" y="5965643"/>
            <a:ext cx="1260000" cy="180000"/>
          </a:xfrm>
          <a:prstGeom prst="homePlate">
            <a:avLst>
              <a:gd name="adj" fmla="val 44149"/>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Deliverable</a:t>
            </a:r>
          </a:p>
        </p:txBody>
      </p:sp>
      <p:sp>
        <p:nvSpPr>
          <p:cNvPr id="24" name="Pentagono 28">
            <a:extLst>
              <a:ext uri="{FF2B5EF4-FFF2-40B4-BE49-F238E27FC236}">
                <a16:creationId xmlns:a16="http://schemas.microsoft.com/office/drawing/2014/main" id="{65E4EE68-32B5-4EA7-9A80-85457AE8F799}"/>
              </a:ext>
            </a:extLst>
          </p:cNvPr>
          <p:cNvSpPr/>
          <p:nvPr/>
        </p:nvSpPr>
        <p:spPr>
          <a:xfrm>
            <a:off x="406868" y="6194142"/>
            <a:ext cx="1260000" cy="180000"/>
          </a:xfrm>
          <a:prstGeom prst="homePlate">
            <a:avLst>
              <a:gd name="adj" fmla="val 44149"/>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Milestone</a:t>
            </a:r>
          </a:p>
        </p:txBody>
      </p:sp>
      <p:sp>
        <p:nvSpPr>
          <p:cNvPr id="26" name="Pentagono 28">
            <a:extLst>
              <a:ext uri="{FF2B5EF4-FFF2-40B4-BE49-F238E27FC236}">
                <a16:creationId xmlns:a16="http://schemas.microsoft.com/office/drawing/2014/main" id="{09E54E72-3624-4F53-92A4-B372F3E5D689}"/>
              </a:ext>
            </a:extLst>
          </p:cNvPr>
          <p:cNvSpPr/>
          <p:nvPr/>
        </p:nvSpPr>
        <p:spPr>
          <a:xfrm>
            <a:off x="6578454" y="1691431"/>
            <a:ext cx="2816227" cy="430785"/>
          </a:xfrm>
          <a:prstGeom prst="homePlate">
            <a:avLst>
              <a:gd name="adj" fmla="val 44149"/>
            </a:avLst>
          </a:prstGeom>
          <a:solidFill>
            <a:schemeClr val="accent1">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Best 18 Pre-Lead Enzyme Materials in gram scale (D6.1)  </a:t>
            </a:r>
          </a:p>
        </p:txBody>
      </p:sp>
      <p:sp>
        <p:nvSpPr>
          <p:cNvPr id="28" name="Pentagono 28">
            <a:extLst>
              <a:ext uri="{FF2B5EF4-FFF2-40B4-BE49-F238E27FC236}">
                <a16:creationId xmlns:a16="http://schemas.microsoft.com/office/drawing/2014/main" id="{C607D12A-1D47-4F4E-A4A8-1D29EA9ACDB7}"/>
              </a:ext>
            </a:extLst>
          </p:cNvPr>
          <p:cNvSpPr/>
          <p:nvPr/>
        </p:nvSpPr>
        <p:spPr>
          <a:xfrm>
            <a:off x="4361248" y="1678192"/>
            <a:ext cx="1893077" cy="430786"/>
          </a:xfrm>
          <a:prstGeom prst="homePlate">
            <a:avLst>
              <a:gd name="adj" fmla="val 44149"/>
            </a:avLst>
          </a:prstGeom>
          <a:solidFill>
            <a:schemeClr val="accent2">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First set of best enzymes at gram scale (MS19) </a:t>
            </a:r>
          </a:p>
        </p:txBody>
      </p:sp>
      <p:sp>
        <p:nvSpPr>
          <p:cNvPr id="30" name="TextBox 4">
            <a:extLst>
              <a:ext uri="{FF2B5EF4-FFF2-40B4-BE49-F238E27FC236}">
                <a16:creationId xmlns:a16="http://schemas.microsoft.com/office/drawing/2014/main" id="{B0A62858-BBA2-4D41-967F-043BC4142BD5}"/>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WP6 – Deliverables and milestones</a:t>
            </a:r>
          </a:p>
        </p:txBody>
      </p:sp>
      <p:sp>
        <p:nvSpPr>
          <p:cNvPr id="33" name="Pentagono 28">
            <a:extLst>
              <a:ext uri="{FF2B5EF4-FFF2-40B4-BE49-F238E27FC236}">
                <a16:creationId xmlns:a16="http://schemas.microsoft.com/office/drawing/2014/main" id="{342F4CF1-3241-4248-9DFE-F2C93F6C21E8}"/>
              </a:ext>
            </a:extLst>
          </p:cNvPr>
          <p:cNvSpPr/>
          <p:nvPr/>
        </p:nvSpPr>
        <p:spPr>
          <a:xfrm>
            <a:off x="7180655" y="2773008"/>
            <a:ext cx="2320861" cy="646331"/>
          </a:xfrm>
          <a:prstGeom prst="homePlate">
            <a:avLst>
              <a:gd name="adj" fmla="val 44149"/>
            </a:avLst>
          </a:prstGeom>
          <a:solidFill>
            <a:schemeClr val="accent1">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Report on fermentation, DSP and activity verification for 18 Pre-Lead enzymes(D6.2)</a:t>
            </a:r>
          </a:p>
        </p:txBody>
      </p:sp>
      <p:sp>
        <p:nvSpPr>
          <p:cNvPr id="35" name="Pentagono 28">
            <a:extLst>
              <a:ext uri="{FF2B5EF4-FFF2-40B4-BE49-F238E27FC236}">
                <a16:creationId xmlns:a16="http://schemas.microsoft.com/office/drawing/2014/main" id="{90515047-AE8D-477F-A9E3-711A355619B6}"/>
              </a:ext>
            </a:extLst>
          </p:cNvPr>
          <p:cNvSpPr/>
          <p:nvPr/>
        </p:nvSpPr>
        <p:spPr>
          <a:xfrm>
            <a:off x="4797135" y="2574677"/>
            <a:ext cx="2054811" cy="681304"/>
          </a:xfrm>
          <a:prstGeom prst="homePlate">
            <a:avLst>
              <a:gd name="adj" fmla="val 44149"/>
            </a:avLst>
          </a:prstGeom>
          <a:solidFill>
            <a:schemeClr val="accent1">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First set of lead enzymes at multi-gram scale (MS20)</a:t>
            </a:r>
          </a:p>
        </p:txBody>
      </p:sp>
      <p:sp>
        <p:nvSpPr>
          <p:cNvPr id="38" name="Pentagono 28">
            <a:extLst>
              <a:ext uri="{FF2B5EF4-FFF2-40B4-BE49-F238E27FC236}">
                <a16:creationId xmlns:a16="http://schemas.microsoft.com/office/drawing/2014/main" id="{305E2539-5E4F-4B44-8AA6-8CC13F618E2B}"/>
              </a:ext>
            </a:extLst>
          </p:cNvPr>
          <p:cNvSpPr/>
          <p:nvPr/>
        </p:nvSpPr>
        <p:spPr>
          <a:xfrm>
            <a:off x="7895721" y="3938599"/>
            <a:ext cx="2377454" cy="646331"/>
          </a:xfrm>
          <a:prstGeom prst="homePlate">
            <a:avLst>
              <a:gd name="adj" fmla="val 34480"/>
            </a:avLst>
          </a:prstGeom>
          <a:solidFill>
            <a:schemeClr val="accent1">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Best 9 Lead Enzyme Materials obtained at multi-gram/kg scale for real-life test (D6.3)</a:t>
            </a:r>
          </a:p>
        </p:txBody>
      </p:sp>
      <p:sp>
        <p:nvSpPr>
          <p:cNvPr id="39" name="Pentagono 28">
            <a:extLst>
              <a:ext uri="{FF2B5EF4-FFF2-40B4-BE49-F238E27FC236}">
                <a16:creationId xmlns:a16="http://schemas.microsoft.com/office/drawing/2014/main" id="{02C29095-6720-4161-8199-BDAA612F8EC3}"/>
              </a:ext>
            </a:extLst>
          </p:cNvPr>
          <p:cNvSpPr/>
          <p:nvPr/>
        </p:nvSpPr>
        <p:spPr>
          <a:xfrm>
            <a:off x="9527112" y="1758212"/>
            <a:ext cx="2383684" cy="646331"/>
          </a:xfrm>
          <a:prstGeom prst="homePlate">
            <a:avLst>
              <a:gd name="adj" fmla="val 29595"/>
            </a:avLst>
          </a:prstGeom>
          <a:solidFill>
            <a:schemeClr val="accent1">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Report on fermentation, optimization and verification for 9 Lead Enzyme Material (D6.4)</a:t>
            </a:r>
          </a:p>
        </p:txBody>
      </p:sp>
      <p:sp>
        <p:nvSpPr>
          <p:cNvPr id="42" name="Pentagono 28">
            <a:extLst>
              <a:ext uri="{FF2B5EF4-FFF2-40B4-BE49-F238E27FC236}">
                <a16:creationId xmlns:a16="http://schemas.microsoft.com/office/drawing/2014/main" id="{EE4E3179-71F9-4069-B577-5EF7BDF712CA}"/>
              </a:ext>
            </a:extLst>
          </p:cNvPr>
          <p:cNvSpPr/>
          <p:nvPr/>
        </p:nvSpPr>
        <p:spPr>
          <a:xfrm>
            <a:off x="7181230" y="5686343"/>
            <a:ext cx="2065197" cy="617158"/>
          </a:xfrm>
          <a:prstGeom prst="homePlate">
            <a:avLst>
              <a:gd name="adj" fmla="val 44149"/>
            </a:avLst>
          </a:prstGeom>
          <a:solidFill>
            <a:schemeClr val="accent1">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LCA report for supplying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first set of enzymes (MS21)</a:t>
            </a:r>
          </a:p>
        </p:txBody>
      </p:sp>
      <p:sp>
        <p:nvSpPr>
          <p:cNvPr id="43" name="CasellaDiTesto 13">
            <a:extLst>
              <a:ext uri="{FF2B5EF4-FFF2-40B4-BE49-F238E27FC236}">
                <a16:creationId xmlns:a16="http://schemas.microsoft.com/office/drawing/2014/main" id="{7E97384D-CEAA-445E-809F-C95E70A08F62}"/>
              </a:ext>
            </a:extLst>
          </p:cNvPr>
          <p:cNvSpPr txBox="1"/>
          <p:nvPr/>
        </p:nvSpPr>
        <p:spPr>
          <a:xfrm>
            <a:off x="10718954"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M48</a:t>
            </a:r>
          </a:p>
        </p:txBody>
      </p:sp>
      <p:cxnSp>
        <p:nvCxnSpPr>
          <p:cNvPr id="48" name="Connettore 1 49">
            <a:extLst>
              <a:ext uri="{FF2B5EF4-FFF2-40B4-BE49-F238E27FC236}">
                <a16:creationId xmlns:a16="http://schemas.microsoft.com/office/drawing/2014/main" id="{3E7C05F7-A7FB-41DB-A35B-17DF24C9BCFA}"/>
              </a:ext>
            </a:extLst>
          </p:cNvPr>
          <p:cNvCxnSpPr>
            <a:cxnSpLocks/>
          </p:cNvCxnSpPr>
          <p:nvPr/>
        </p:nvCxnSpPr>
        <p:spPr>
          <a:xfrm>
            <a:off x="10776926" y="3891717"/>
            <a:ext cx="0" cy="117194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6" name="Pentagono 28">
            <a:extLst>
              <a:ext uri="{FF2B5EF4-FFF2-40B4-BE49-F238E27FC236}">
                <a16:creationId xmlns:a16="http://schemas.microsoft.com/office/drawing/2014/main" id="{5AE8C8D2-2DF7-9F26-1448-EFF4738E40C4}"/>
              </a:ext>
            </a:extLst>
          </p:cNvPr>
          <p:cNvSpPr/>
          <p:nvPr/>
        </p:nvSpPr>
        <p:spPr>
          <a:xfrm>
            <a:off x="10420341" y="3090439"/>
            <a:ext cx="1697766" cy="1220462"/>
          </a:xfrm>
          <a:prstGeom prst="homePlate">
            <a:avLst>
              <a:gd name="adj" fmla="val 14949"/>
            </a:avLst>
          </a:prstGeom>
          <a:solidFill>
            <a:schemeClr val="accent1">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Safety, risk, and environmental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evaluation sheet for 9 enzymes with premarket value, available (D6.5)</a:t>
            </a:r>
          </a:p>
        </p:txBody>
      </p:sp>
      <p:cxnSp>
        <p:nvCxnSpPr>
          <p:cNvPr id="59" name="Connettore 1 49">
            <a:extLst>
              <a:ext uri="{FF2B5EF4-FFF2-40B4-BE49-F238E27FC236}">
                <a16:creationId xmlns:a16="http://schemas.microsoft.com/office/drawing/2014/main" id="{D900E66E-C130-43FC-2382-A9784A9058AF}"/>
              </a:ext>
            </a:extLst>
          </p:cNvPr>
          <p:cNvCxnSpPr>
            <a:cxnSpLocks/>
          </p:cNvCxnSpPr>
          <p:nvPr/>
        </p:nvCxnSpPr>
        <p:spPr>
          <a:xfrm>
            <a:off x="10313507" y="2404544"/>
            <a:ext cx="0" cy="26045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Connettore 1 49">
            <a:extLst>
              <a:ext uri="{FF2B5EF4-FFF2-40B4-BE49-F238E27FC236}">
                <a16:creationId xmlns:a16="http://schemas.microsoft.com/office/drawing/2014/main" id="{D67619A9-E1C9-BD44-3496-9527F3B2F13A}"/>
              </a:ext>
            </a:extLst>
          </p:cNvPr>
          <p:cNvCxnSpPr>
            <a:cxnSpLocks/>
          </p:cNvCxnSpPr>
          <p:nvPr/>
        </p:nvCxnSpPr>
        <p:spPr>
          <a:xfrm>
            <a:off x="7097341" y="2094509"/>
            <a:ext cx="0" cy="29105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5" name="Rectángulo 44">
            <a:extLst>
              <a:ext uri="{FF2B5EF4-FFF2-40B4-BE49-F238E27FC236}">
                <a16:creationId xmlns:a16="http://schemas.microsoft.com/office/drawing/2014/main" id="{68B4D731-41F6-671F-E59B-43C3D9AC0C99}"/>
              </a:ext>
            </a:extLst>
          </p:cNvPr>
          <p:cNvSpPr/>
          <p:nvPr/>
        </p:nvSpPr>
        <p:spPr>
          <a:xfrm>
            <a:off x="7043176" y="2075860"/>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ángulo 44">
            <a:extLst>
              <a:ext uri="{FF2B5EF4-FFF2-40B4-BE49-F238E27FC236}">
                <a16:creationId xmlns:a16="http://schemas.microsoft.com/office/drawing/2014/main" id="{1ED4821F-433F-9484-5FE3-607E6D1AC912}"/>
              </a:ext>
            </a:extLst>
          </p:cNvPr>
          <p:cNvSpPr/>
          <p:nvPr/>
        </p:nvSpPr>
        <p:spPr>
          <a:xfrm>
            <a:off x="7282849" y="3383943"/>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ángulo 44">
            <a:extLst>
              <a:ext uri="{FF2B5EF4-FFF2-40B4-BE49-F238E27FC236}">
                <a16:creationId xmlns:a16="http://schemas.microsoft.com/office/drawing/2014/main" id="{E3C42C2B-9D78-0354-ACB6-C1E42C1DD221}"/>
              </a:ext>
            </a:extLst>
          </p:cNvPr>
          <p:cNvSpPr/>
          <p:nvPr/>
        </p:nvSpPr>
        <p:spPr>
          <a:xfrm>
            <a:off x="8105829" y="453188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ángulo 44">
            <a:extLst>
              <a:ext uri="{FF2B5EF4-FFF2-40B4-BE49-F238E27FC236}">
                <a16:creationId xmlns:a16="http://schemas.microsoft.com/office/drawing/2014/main" id="{CF3F21B6-A4CC-2B70-C857-2BC8D5D3CE4E}"/>
              </a:ext>
            </a:extLst>
          </p:cNvPr>
          <p:cNvSpPr/>
          <p:nvPr/>
        </p:nvSpPr>
        <p:spPr>
          <a:xfrm>
            <a:off x="10259507" y="2373948"/>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ángulo 44">
            <a:extLst>
              <a:ext uri="{FF2B5EF4-FFF2-40B4-BE49-F238E27FC236}">
                <a16:creationId xmlns:a16="http://schemas.microsoft.com/office/drawing/2014/main" id="{02A01B6A-FED1-7EFF-85A1-A003709AF653}"/>
              </a:ext>
            </a:extLst>
          </p:cNvPr>
          <p:cNvSpPr/>
          <p:nvPr/>
        </p:nvSpPr>
        <p:spPr>
          <a:xfrm>
            <a:off x="10732398" y="4246516"/>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7" name="Connettore 1 49">
            <a:extLst>
              <a:ext uri="{FF2B5EF4-FFF2-40B4-BE49-F238E27FC236}">
                <a16:creationId xmlns:a16="http://schemas.microsoft.com/office/drawing/2014/main" id="{EC506FE3-B901-ABB3-6AD1-FFC44424C8AA}"/>
              </a:ext>
            </a:extLst>
          </p:cNvPr>
          <p:cNvCxnSpPr>
            <a:cxnSpLocks/>
          </p:cNvCxnSpPr>
          <p:nvPr/>
        </p:nvCxnSpPr>
        <p:spPr>
          <a:xfrm>
            <a:off x="4551739" y="2094509"/>
            <a:ext cx="0" cy="29105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8" name="Rectángulo 44">
            <a:extLst>
              <a:ext uri="{FF2B5EF4-FFF2-40B4-BE49-F238E27FC236}">
                <a16:creationId xmlns:a16="http://schemas.microsoft.com/office/drawing/2014/main" id="{64170EBA-A1AC-67A8-E45E-040787D263E0}"/>
              </a:ext>
            </a:extLst>
          </p:cNvPr>
          <p:cNvSpPr/>
          <p:nvPr/>
        </p:nvSpPr>
        <p:spPr>
          <a:xfrm>
            <a:off x="4505406" y="206992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Connettore 1 49">
            <a:extLst>
              <a:ext uri="{FF2B5EF4-FFF2-40B4-BE49-F238E27FC236}">
                <a16:creationId xmlns:a16="http://schemas.microsoft.com/office/drawing/2014/main" id="{9BEB5E61-2D6F-7106-27C3-87E29F3F4E7B}"/>
              </a:ext>
            </a:extLst>
          </p:cNvPr>
          <p:cNvCxnSpPr>
            <a:cxnSpLocks/>
            <a:stCxn id="80" idx="2"/>
          </p:cNvCxnSpPr>
          <p:nvPr/>
        </p:nvCxnSpPr>
        <p:spPr>
          <a:xfrm flipH="1">
            <a:off x="4884634" y="3325206"/>
            <a:ext cx="10573" cy="167983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0" name="Rectángulo 44">
            <a:extLst>
              <a:ext uri="{FF2B5EF4-FFF2-40B4-BE49-F238E27FC236}">
                <a16:creationId xmlns:a16="http://schemas.microsoft.com/office/drawing/2014/main" id="{A357CE5E-745B-297E-BD78-4C5FE66EF20D}"/>
              </a:ext>
            </a:extLst>
          </p:cNvPr>
          <p:cNvSpPr/>
          <p:nvPr/>
        </p:nvSpPr>
        <p:spPr>
          <a:xfrm>
            <a:off x="4841207" y="3217206"/>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4" name="Connettore 1 49">
            <a:extLst>
              <a:ext uri="{FF2B5EF4-FFF2-40B4-BE49-F238E27FC236}">
                <a16:creationId xmlns:a16="http://schemas.microsoft.com/office/drawing/2014/main" id="{472ABD38-187C-A256-932B-3A0C66D75210}"/>
              </a:ext>
            </a:extLst>
          </p:cNvPr>
          <p:cNvCxnSpPr>
            <a:cxnSpLocks/>
          </p:cNvCxnSpPr>
          <p:nvPr/>
        </p:nvCxnSpPr>
        <p:spPr>
          <a:xfrm>
            <a:off x="7336849" y="5431727"/>
            <a:ext cx="0" cy="27315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7" name="Rectángulo 44">
            <a:extLst>
              <a:ext uri="{FF2B5EF4-FFF2-40B4-BE49-F238E27FC236}">
                <a16:creationId xmlns:a16="http://schemas.microsoft.com/office/drawing/2014/main" id="{55051AF6-A827-DA9B-CD49-2EC8E7E8CD24}"/>
              </a:ext>
            </a:extLst>
          </p:cNvPr>
          <p:cNvSpPr/>
          <p:nvPr/>
        </p:nvSpPr>
        <p:spPr>
          <a:xfrm>
            <a:off x="7274497" y="5635218"/>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9" name="Gerader Verbinder 88">
            <a:extLst>
              <a:ext uri="{FF2B5EF4-FFF2-40B4-BE49-F238E27FC236}">
                <a16:creationId xmlns:a16="http://schemas.microsoft.com/office/drawing/2014/main" id="{80FD68F7-53F8-5EF6-690D-EF0AAA224831}"/>
              </a:ext>
            </a:extLst>
          </p:cNvPr>
          <p:cNvCxnSpPr/>
          <p:nvPr/>
        </p:nvCxnSpPr>
        <p:spPr>
          <a:xfrm flipV="1">
            <a:off x="4889920" y="4805586"/>
            <a:ext cx="0" cy="911111"/>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91" name="CasellaDiTesto 1147">
            <a:extLst>
              <a:ext uri="{FF2B5EF4-FFF2-40B4-BE49-F238E27FC236}">
                <a16:creationId xmlns:a16="http://schemas.microsoft.com/office/drawing/2014/main" id="{DE298085-C375-D236-6229-22BDE7417A8A}"/>
              </a:ext>
            </a:extLst>
          </p:cNvPr>
          <p:cNvSpPr txBox="1"/>
          <p:nvPr/>
        </p:nvSpPr>
        <p:spPr>
          <a:xfrm>
            <a:off x="208679" y="2677234"/>
            <a:ext cx="4888406"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546A"/>
                </a:solidFill>
                <a:effectLst/>
                <a:uLnTx/>
                <a:uFillTx/>
                <a:latin typeface="Calibri Light" panose="020F0302020204030204"/>
                <a:ea typeface="+mn-ea"/>
                <a:cs typeface="+mn-cs"/>
              </a:rPr>
              <a:t>5 Deliverables (M32-M48)</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546A"/>
                </a:solidFill>
                <a:effectLst/>
                <a:uLnTx/>
                <a:uFillTx/>
                <a:latin typeface="Calibri Light" panose="020F0302020204030204"/>
                <a:ea typeface="+mn-ea"/>
                <a:cs typeface="+mn-cs"/>
              </a:rPr>
              <a:t>3 Milestones (M20, M22, M32)</a:t>
            </a:r>
          </a:p>
        </p:txBody>
      </p:sp>
      <p:sp>
        <p:nvSpPr>
          <p:cNvPr id="50" name="Pentagono 29">
            <a:extLst>
              <a:ext uri="{FF2B5EF4-FFF2-40B4-BE49-F238E27FC236}">
                <a16:creationId xmlns:a16="http://schemas.microsoft.com/office/drawing/2014/main" id="{C6D31059-5749-43B3-9F47-A38AD2CD44AF}"/>
              </a:ext>
            </a:extLst>
          </p:cNvPr>
          <p:cNvSpPr/>
          <p:nvPr/>
        </p:nvSpPr>
        <p:spPr>
          <a:xfrm>
            <a:off x="406868" y="5490076"/>
            <a:ext cx="1260000" cy="180000"/>
          </a:xfrm>
          <a:prstGeom prst="homePlate">
            <a:avLst/>
          </a:prstGeom>
          <a:solidFill>
            <a:schemeClr val="accent2">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Achieved in RP 1</a:t>
            </a:r>
          </a:p>
        </p:txBody>
      </p:sp>
    </p:spTree>
    <p:extLst>
      <p:ext uri="{BB962C8B-B14F-4D97-AF65-F5344CB8AC3E}">
        <p14:creationId xmlns:p14="http://schemas.microsoft.com/office/powerpoint/2010/main" val="20799778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119792"/>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Key bullet points (scientific/non-scientific)</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rPr>
              <a:t>A total of 4.95 P/M (out of 97.9 total, a 5.06%) have been invested, being effective to achieve the objectives at M18.</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WP6 just started with the selection of the first set of enzyme candidates with WP4, WP5 and WP7 partners, also in respect of Nagoya protocol.</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Two lipase candidates expressed and purified from </a:t>
            </a: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 coli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 gram scale (MS19).</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Sequences submitted to WP6 partners, </a:t>
            </a: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 silico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genetic optimization and gene synthesis started.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Regular meeting schedule with WP7 partners established to organize the enzyme selection, sample supply and feedback loop.</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7" name="TextBox 4">
            <a:extLst>
              <a:ext uri="{FF2B5EF4-FFF2-40B4-BE49-F238E27FC236}">
                <a16:creationId xmlns:a16="http://schemas.microsoft.com/office/drawing/2014/main" id="{98830EE4-50CC-801E-9F07-28CEF54A4E90}"/>
              </a:ext>
            </a:extLst>
          </p:cNvPr>
          <p:cNvSpPr txBox="1"/>
          <p:nvPr/>
        </p:nvSpPr>
        <p:spPr>
          <a:xfrm>
            <a:off x="662608" y="294668"/>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WP6 - Expected and achieved outputs</a:t>
            </a:r>
          </a:p>
        </p:txBody>
      </p:sp>
      <p:sp>
        <p:nvSpPr>
          <p:cNvPr id="4" name="Textfeld 3">
            <a:extLst>
              <a:ext uri="{FF2B5EF4-FFF2-40B4-BE49-F238E27FC236}">
                <a16:creationId xmlns:a16="http://schemas.microsoft.com/office/drawing/2014/main" id="{4C2078EE-45DE-A7D0-54AA-3BCBE4123288}"/>
              </a:ext>
            </a:extLst>
          </p:cNvPr>
          <p:cNvSpPr txBox="1"/>
          <p:nvPr/>
        </p:nvSpPr>
        <p:spPr>
          <a:xfrm>
            <a:off x="1046416" y="4200516"/>
            <a:ext cx="9964130" cy="312650"/>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Table 6.1. </a:t>
            </a: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Brief summary of clear and measurable details and achievements in WP6 (as in the GA).</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p:txBody>
      </p:sp>
      <p:graphicFrame>
        <p:nvGraphicFramePr>
          <p:cNvPr id="3" name="Tabla 2">
            <a:extLst>
              <a:ext uri="{FF2B5EF4-FFF2-40B4-BE49-F238E27FC236}">
                <a16:creationId xmlns:a16="http://schemas.microsoft.com/office/drawing/2014/main" id="{BBFF6D4D-C40E-4183-90F0-D348226DC4F0}"/>
              </a:ext>
            </a:extLst>
          </p:cNvPr>
          <p:cNvGraphicFramePr>
            <a:graphicFrameLocks noGrp="1"/>
          </p:cNvGraphicFramePr>
          <p:nvPr>
            <p:extLst/>
          </p:nvPr>
        </p:nvGraphicFramePr>
        <p:xfrm>
          <a:off x="909866" y="4540598"/>
          <a:ext cx="10273245" cy="1667701"/>
        </p:xfrm>
        <a:graphic>
          <a:graphicData uri="http://schemas.openxmlformats.org/drawingml/2006/table">
            <a:tbl>
              <a:tblPr firstRow="1" firstCol="1" bandRow="1">
                <a:tableStyleId>{5C22544A-7EE6-4342-B048-85BDC9FD1C3A}</a:tableStyleId>
              </a:tblPr>
              <a:tblGrid>
                <a:gridCol w="5863748">
                  <a:extLst>
                    <a:ext uri="{9D8B030D-6E8A-4147-A177-3AD203B41FA5}">
                      <a16:colId xmlns:a16="http://schemas.microsoft.com/office/drawing/2014/main" val="201075804"/>
                    </a:ext>
                  </a:extLst>
                </a:gridCol>
                <a:gridCol w="1346221">
                  <a:extLst>
                    <a:ext uri="{9D8B030D-6E8A-4147-A177-3AD203B41FA5}">
                      <a16:colId xmlns:a16="http://schemas.microsoft.com/office/drawing/2014/main" val="2215863175"/>
                    </a:ext>
                  </a:extLst>
                </a:gridCol>
                <a:gridCol w="1985053">
                  <a:extLst>
                    <a:ext uri="{9D8B030D-6E8A-4147-A177-3AD203B41FA5}">
                      <a16:colId xmlns:a16="http://schemas.microsoft.com/office/drawing/2014/main" val="3540583467"/>
                    </a:ext>
                  </a:extLst>
                </a:gridCol>
                <a:gridCol w="1078223">
                  <a:extLst>
                    <a:ext uri="{9D8B030D-6E8A-4147-A177-3AD203B41FA5}">
                      <a16:colId xmlns:a16="http://schemas.microsoft.com/office/drawing/2014/main" val="2028264529"/>
                    </a:ext>
                  </a:extLst>
                </a:gridCol>
              </a:tblGrid>
              <a:tr h="0">
                <a:tc>
                  <a:txBody>
                    <a:bodyPr/>
                    <a:lstStyle/>
                    <a:p>
                      <a:pPr>
                        <a:lnSpc>
                          <a:spcPct val="107000"/>
                        </a:lnSpc>
                        <a:spcAft>
                          <a:spcPts val="0"/>
                        </a:spcAft>
                      </a:pPr>
                      <a:r>
                        <a:rPr lang="en-US" sz="1330" dirty="0">
                          <a:effectLst/>
                        </a:rPr>
                        <a:t>Name of activity</a:t>
                      </a:r>
                      <a:endParaRPr lang="es-ES" sz="133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dirty="0">
                          <a:effectLst/>
                        </a:rPr>
                        <a:t>Achieved</a:t>
                      </a:r>
                      <a:endParaRPr lang="es-ES" sz="133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dirty="0">
                          <a:effectLst/>
                        </a:rPr>
                        <a:t>Achievement (%)</a:t>
                      </a:r>
                      <a:endParaRPr lang="es-ES" sz="133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dirty="0">
                          <a:effectLst/>
                        </a:rPr>
                        <a:t>Status</a:t>
                      </a:r>
                      <a:endParaRPr lang="es-ES" sz="133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02782255"/>
                  </a:ext>
                </a:extLst>
              </a:tr>
              <a:tr h="0">
                <a:tc>
                  <a:txBody>
                    <a:bodyPr/>
                    <a:lstStyle/>
                    <a:p>
                      <a:pPr>
                        <a:lnSpc>
                          <a:spcPct val="107000"/>
                        </a:lnSpc>
                        <a:spcAft>
                          <a:spcPts val="0"/>
                        </a:spcAft>
                      </a:pPr>
                      <a:r>
                        <a:rPr lang="en-US" sz="1330" dirty="0">
                          <a:effectLst/>
                        </a:rPr>
                        <a:t>Selection of enzyme candidates with WP4/5/7 partners</a:t>
                      </a:r>
                      <a:endParaRPr lang="es-ES" sz="133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a:effectLst/>
                        </a:rPr>
                        <a:t>Partially</a:t>
                      </a:r>
                      <a:endParaRPr lang="es-ES" sz="133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dirty="0">
                          <a:effectLst/>
                        </a:rPr>
                        <a:t>50%</a:t>
                      </a:r>
                      <a:endParaRPr lang="es-ES" sz="133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a:effectLst/>
                        </a:rPr>
                        <a:t>Open</a:t>
                      </a:r>
                      <a:endParaRPr lang="es-ES" sz="133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01195627"/>
                  </a:ext>
                </a:extLst>
              </a:tr>
              <a:tr h="0">
                <a:tc>
                  <a:txBody>
                    <a:bodyPr/>
                    <a:lstStyle/>
                    <a:p>
                      <a:pPr>
                        <a:lnSpc>
                          <a:spcPct val="107000"/>
                        </a:lnSpc>
                        <a:spcAft>
                          <a:spcPts val="0"/>
                        </a:spcAft>
                      </a:pPr>
                      <a:r>
                        <a:rPr lang="en-US" sz="1330" dirty="0">
                          <a:effectLst/>
                        </a:rPr>
                        <a:t>Enzyme materials and report obtained at gram scale for real-life tests (D6.1, D6.2)</a:t>
                      </a:r>
                      <a:endParaRPr lang="es-ES" sz="133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a:effectLst/>
                        </a:rPr>
                        <a:t>Partially</a:t>
                      </a:r>
                      <a:endParaRPr lang="es-ES" sz="133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a:effectLst/>
                        </a:rPr>
                        <a:t>5%</a:t>
                      </a:r>
                      <a:endParaRPr lang="es-ES" sz="133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a:effectLst/>
                        </a:rPr>
                        <a:t>Open</a:t>
                      </a:r>
                      <a:endParaRPr lang="es-ES" sz="133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12493336"/>
                  </a:ext>
                </a:extLst>
              </a:tr>
              <a:tr h="0">
                <a:tc>
                  <a:txBody>
                    <a:bodyPr/>
                    <a:lstStyle/>
                    <a:p>
                      <a:pPr>
                        <a:lnSpc>
                          <a:spcPct val="107000"/>
                        </a:lnSpc>
                        <a:spcAft>
                          <a:spcPts val="0"/>
                        </a:spcAft>
                      </a:pPr>
                      <a:r>
                        <a:rPr lang="en-US" sz="1330" dirty="0">
                          <a:effectLst/>
                        </a:rPr>
                        <a:t>Materials and report of best enzymes obtained at multi-gram/kg scale for real-life tests (D6.3, D6.4)</a:t>
                      </a:r>
                      <a:endParaRPr lang="es-ES" sz="133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dirty="0">
                          <a:effectLst/>
                        </a:rPr>
                        <a:t>Not started</a:t>
                      </a:r>
                      <a:endParaRPr lang="es-ES" sz="133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a:effectLst/>
                        </a:rPr>
                        <a:t>0%</a:t>
                      </a:r>
                      <a:endParaRPr lang="es-ES" sz="133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a:effectLst/>
                        </a:rPr>
                        <a:t>Open</a:t>
                      </a:r>
                      <a:endParaRPr lang="es-ES" sz="133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3949768"/>
                  </a:ext>
                </a:extLst>
              </a:tr>
              <a:tr h="0">
                <a:tc>
                  <a:txBody>
                    <a:bodyPr/>
                    <a:lstStyle/>
                    <a:p>
                      <a:pPr>
                        <a:lnSpc>
                          <a:spcPct val="107000"/>
                        </a:lnSpc>
                        <a:spcAft>
                          <a:spcPts val="0"/>
                        </a:spcAft>
                      </a:pPr>
                      <a:r>
                        <a:rPr lang="en-US" sz="1330" dirty="0">
                          <a:effectLst/>
                        </a:rPr>
                        <a:t>Safety, risk, and environmental evaluation, market evaluation (D6.5)</a:t>
                      </a:r>
                      <a:endParaRPr lang="es-ES" sz="133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a:effectLst/>
                        </a:rPr>
                        <a:t>Not started</a:t>
                      </a:r>
                      <a:endParaRPr lang="es-ES" sz="133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a:effectLst/>
                        </a:rPr>
                        <a:t>0%</a:t>
                      </a:r>
                      <a:endParaRPr lang="es-ES" sz="133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a:effectLst/>
                        </a:rPr>
                        <a:t>Open</a:t>
                      </a:r>
                      <a:endParaRPr lang="es-ES" sz="133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15756323"/>
                  </a:ext>
                </a:extLst>
              </a:tr>
              <a:tr h="0">
                <a:tc>
                  <a:txBody>
                    <a:bodyPr/>
                    <a:lstStyle/>
                    <a:p>
                      <a:pPr>
                        <a:lnSpc>
                          <a:spcPct val="107000"/>
                        </a:lnSpc>
                        <a:spcAft>
                          <a:spcPts val="0"/>
                        </a:spcAft>
                      </a:pPr>
                      <a:r>
                        <a:rPr lang="en-US" sz="1330" dirty="0">
                          <a:effectLst/>
                        </a:rPr>
                        <a:t>Deliverables (5 in total, at M32-M48)</a:t>
                      </a:r>
                      <a:endParaRPr lang="es-ES" sz="133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a:effectLst/>
                        </a:rPr>
                        <a:t>Not started</a:t>
                      </a:r>
                      <a:endParaRPr lang="es-ES" sz="133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a:effectLst/>
                        </a:rPr>
                        <a:t>0%</a:t>
                      </a:r>
                      <a:endParaRPr lang="es-ES" sz="133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a:effectLst/>
                        </a:rPr>
                        <a:t>Open</a:t>
                      </a:r>
                      <a:endParaRPr lang="es-ES" sz="133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5098108"/>
                  </a:ext>
                </a:extLst>
              </a:tr>
              <a:tr h="0">
                <a:tc>
                  <a:txBody>
                    <a:bodyPr/>
                    <a:lstStyle/>
                    <a:p>
                      <a:pPr>
                        <a:lnSpc>
                          <a:spcPct val="107000"/>
                        </a:lnSpc>
                        <a:spcAft>
                          <a:spcPts val="0"/>
                        </a:spcAft>
                      </a:pPr>
                      <a:r>
                        <a:rPr lang="en-US" sz="1330" dirty="0">
                          <a:effectLst/>
                        </a:rPr>
                        <a:t>Milestones (3 in total, MS19-MS21, at M20, M22, M32)</a:t>
                      </a:r>
                      <a:endParaRPr lang="es-ES" sz="133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a:effectLst/>
                        </a:rPr>
                        <a:t>Partially</a:t>
                      </a:r>
                      <a:endParaRPr lang="es-ES" sz="133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dirty="0">
                          <a:effectLst/>
                        </a:rPr>
                        <a:t>10%</a:t>
                      </a:r>
                      <a:endParaRPr lang="es-ES" sz="133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330" dirty="0">
                          <a:effectLst/>
                        </a:rPr>
                        <a:t>Open</a:t>
                      </a:r>
                      <a:endParaRPr lang="es-ES" sz="133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59268580"/>
                  </a:ext>
                </a:extLst>
              </a:tr>
            </a:tbl>
          </a:graphicData>
        </a:graphic>
      </p:graphicFrame>
    </p:spTree>
    <p:extLst>
      <p:ext uri="{BB962C8B-B14F-4D97-AF65-F5344CB8AC3E}">
        <p14:creationId xmlns:p14="http://schemas.microsoft.com/office/powerpoint/2010/main" val="967185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r>
              <a:rPr lang="en-US" dirty="0"/>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algn="ctr"/>
            <a:fld id="{07CE569E-9B7C-4CB9-AB80-C0841F922CFF}" type="slidenum">
              <a:rPr lang="en-US" smtClean="0"/>
              <a:pPr algn="ctr"/>
              <a:t>11</a:t>
            </a:fld>
            <a:endParaRPr lang="en-US" dirty="0"/>
          </a:p>
        </p:txBody>
      </p:sp>
      <p:sp>
        <p:nvSpPr>
          <p:cNvPr id="7"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r>
              <a:rPr lang="en-US" sz="3600" dirty="0">
                <a:latin typeface="Franklin Gothic Book" panose="020B0503020102020204" pitchFamily="34" charset="0"/>
              </a:rPr>
              <a:t>The </a:t>
            </a:r>
            <a:r>
              <a:rPr lang="en-US" sz="3600" dirty="0" err="1">
                <a:latin typeface="Franklin Gothic Book" panose="020B0503020102020204" pitchFamily="34" charset="0"/>
              </a:rPr>
              <a:t>FuturEnzyme</a:t>
            </a:r>
            <a:r>
              <a:rPr lang="en-US" sz="3600" dirty="0">
                <a:latin typeface="Franklin Gothic Book" panose="020B0503020102020204" pitchFamily="34" charset="0"/>
              </a:rPr>
              <a:t> </a:t>
            </a:r>
            <a:r>
              <a:rPr lang="en-US" sz="3600" dirty="0" err="1">
                <a:latin typeface="Franklin Gothic Book" panose="020B0503020102020204" pitchFamily="34" charset="0"/>
              </a:rPr>
              <a:t>workplan</a:t>
            </a:r>
            <a:endParaRPr lang="en-GB" sz="3600" dirty="0">
              <a:latin typeface="Franklin Gothic Book" panose="020B0503020102020204" pitchFamily="34" charset="0"/>
            </a:endParaRPr>
          </a:p>
        </p:txBody>
      </p:sp>
      <p:sp>
        <p:nvSpPr>
          <p:cNvPr id="9" name="Rectangle 27">
            <a:extLst>
              <a:ext uri="{FF2B5EF4-FFF2-40B4-BE49-F238E27FC236}">
                <a16:creationId xmlns:a16="http://schemas.microsoft.com/office/drawing/2014/main" id="{D4794395-6A86-F01D-DC6C-5C5C08C039B2}"/>
              </a:ext>
            </a:extLst>
          </p:cNvPr>
          <p:cNvSpPr/>
          <p:nvPr/>
        </p:nvSpPr>
        <p:spPr>
          <a:xfrm>
            <a:off x="2194490" y="1142312"/>
            <a:ext cx="7634698" cy="513829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0" name="Rectangle 29">
            <a:extLst>
              <a:ext uri="{FF2B5EF4-FFF2-40B4-BE49-F238E27FC236}">
                <a16:creationId xmlns:a16="http://schemas.microsoft.com/office/drawing/2014/main" id="{513FF831-F607-527A-2D57-0D36C50C8BB9}"/>
              </a:ext>
            </a:extLst>
          </p:cNvPr>
          <p:cNvSpPr/>
          <p:nvPr/>
        </p:nvSpPr>
        <p:spPr>
          <a:xfrm>
            <a:off x="2686619" y="1528035"/>
            <a:ext cx="6784343" cy="45529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Rectangle 28">
            <a:extLst>
              <a:ext uri="{FF2B5EF4-FFF2-40B4-BE49-F238E27FC236}">
                <a16:creationId xmlns:a16="http://schemas.microsoft.com/office/drawing/2014/main" id="{ECFAA3C3-5261-500E-0D62-7CDAC26D93B0}"/>
              </a:ext>
            </a:extLst>
          </p:cNvPr>
          <p:cNvSpPr/>
          <p:nvPr/>
        </p:nvSpPr>
        <p:spPr>
          <a:xfrm>
            <a:off x="2205984" y="1153636"/>
            <a:ext cx="4373248" cy="369332"/>
          </a:xfrm>
          <a:prstGeom prst="rect">
            <a:avLst/>
          </a:prstGeom>
        </p:spPr>
        <p:txBody>
          <a:bodyPr wrap="none">
            <a:spAutoFit/>
          </a:bodyPr>
          <a:lstStyle/>
          <a:p>
            <a:r>
              <a:rPr lang="de-DE" b="1" dirty="0">
                <a:solidFill>
                  <a:schemeClr val="tx2"/>
                </a:solidFill>
              </a:rPr>
              <a:t>WP1 - Managing and Coordination (58 P/M)</a:t>
            </a:r>
          </a:p>
        </p:txBody>
      </p:sp>
      <p:sp>
        <p:nvSpPr>
          <p:cNvPr id="12" name="Rectangle 30">
            <a:extLst>
              <a:ext uri="{FF2B5EF4-FFF2-40B4-BE49-F238E27FC236}">
                <a16:creationId xmlns:a16="http://schemas.microsoft.com/office/drawing/2014/main" id="{D16F2339-2815-B162-B84C-B4C1FB81C75D}"/>
              </a:ext>
            </a:extLst>
          </p:cNvPr>
          <p:cNvSpPr/>
          <p:nvPr/>
        </p:nvSpPr>
        <p:spPr>
          <a:xfrm>
            <a:off x="2709349" y="1547658"/>
            <a:ext cx="1888136" cy="1477328"/>
          </a:xfrm>
          <a:prstGeom prst="rect">
            <a:avLst/>
          </a:prstGeom>
        </p:spPr>
        <p:txBody>
          <a:bodyPr wrap="square">
            <a:spAutoFit/>
          </a:bodyPr>
          <a:lstStyle/>
          <a:p>
            <a:r>
              <a:rPr lang="de-DE" b="1" dirty="0">
                <a:solidFill>
                  <a:schemeClr val="tx2"/>
                </a:solidFill>
              </a:rPr>
              <a:t>WP8 - Communication, Dissemination &amp; Exploitation (70.57 P/M)</a:t>
            </a:r>
          </a:p>
        </p:txBody>
      </p:sp>
      <p:sp>
        <p:nvSpPr>
          <p:cNvPr id="13" name="Oval 7">
            <a:extLst>
              <a:ext uri="{FF2B5EF4-FFF2-40B4-BE49-F238E27FC236}">
                <a16:creationId xmlns:a16="http://schemas.microsoft.com/office/drawing/2014/main" id="{935CD7E0-DADA-E60B-433E-AA7D5FB32222}"/>
              </a:ext>
            </a:extLst>
          </p:cNvPr>
          <p:cNvSpPr/>
          <p:nvPr/>
        </p:nvSpPr>
        <p:spPr>
          <a:xfrm>
            <a:off x="3936790" y="2020020"/>
            <a:ext cx="4270254" cy="3894373"/>
          </a:xfrm>
          <a:prstGeom prst="ellipse">
            <a:avLst/>
          </a:prstGeom>
          <a:noFill/>
          <a:ln w="127000">
            <a:solidFill>
              <a:schemeClr val="tx2"/>
            </a:solidFill>
            <a:headEnd type="none" w="lg"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solidFill>
                <a:schemeClr val="tx1"/>
              </a:solidFill>
            </a:endParaRPr>
          </a:p>
        </p:txBody>
      </p:sp>
      <p:sp>
        <p:nvSpPr>
          <p:cNvPr id="14" name="Arc 9">
            <a:extLst>
              <a:ext uri="{FF2B5EF4-FFF2-40B4-BE49-F238E27FC236}">
                <a16:creationId xmlns:a16="http://schemas.microsoft.com/office/drawing/2014/main" id="{6111CDC1-6416-CF2A-359B-034BD553902C}"/>
              </a:ext>
            </a:extLst>
          </p:cNvPr>
          <p:cNvSpPr/>
          <p:nvPr/>
        </p:nvSpPr>
        <p:spPr>
          <a:xfrm rot="5951696">
            <a:off x="4066495" y="3339052"/>
            <a:ext cx="2156087" cy="2161662"/>
          </a:xfrm>
          <a:prstGeom prst="arc">
            <a:avLst>
              <a:gd name="adj1" fmla="val 15552946"/>
              <a:gd name="adj2" fmla="val 21367990"/>
            </a:avLst>
          </a:prstGeom>
          <a:ln w="127000">
            <a:solidFill>
              <a:schemeClr val="tx2"/>
            </a:solidFill>
            <a:headEnd type="none" w="lg"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5" name="Arc 16">
            <a:extLst>
              <a:ext uri="{FF2B5EF4-FFF2-40B4-BE49-F238E27FC236}">
                <a16:creationId xmlns:a16="http://schemas.microsoft.com/office/drawing/2014/main" id="{6CB966DC-FFF1-D85F-FDD6-12349D1548A4}"/>
              </a:ext>
            </a:extLst>
          </p:cNvPr>
          <p:cNvSpPr/>
          <p:nvPr/>
        </p:nvSpPr>
        <p:spPr>
          <a:xfrm rot="5951696">
            <a:off x="4536297" y="2285413"/>
            <a:ext cx="1303785" cy="1255220"/>
          </a:xfrm>
          <a:prstGeom prst="arc">
            <a:avLst>
              <a:gd name="adj1" fmla="val 21227817"/>
              <a:gd name="adj2" fmla="val 8299264"/>
            </a:avLst>
          </a:prstGeom>
          <a:ln w="127000">
            <a:solidFill>
              <a:schemeClr val="tx2"/>
            </a:solidFill>
            <a:headEnd type="none" w="lg" len="med"/>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6" name="Arc 17">
            <a:extLst>
              <a:ext uri="{FF2B5EF4-FFF2-40B4-BE49-F238E27FC236}">
                <a16:creationId xmlns:a16="http://schemas.microsoft.com/office/drawing/2014/main" id="{D66B3BCB-E1B4-EB8B-EAFA-0A0449AB3D78}"/>
              </a:ext>
            </a:extLst>
          </p:cNvPr>
          <p:cNvSpPr/>
          <p:nvPr/>
        </p:nvSpPr>
        <p:spPr>
          <a:xfrm rot="10625084">
            <a:off x="6818927" y="2825913"/>
            <a:ext cx="1303785" cy="1255220"/>
          </a:xfrm>
          <a:prstGeom prst="arc">
            <a:avLst>
              <a:gd name="adj1" fmla="val 21227817"/>
              <a:gd name="adj2" fmla="val 8299264"/>
            </a:avLst>
          </a:prstGeom>
          <a:noFill/>
          <a:ln w="127000">
            <a:solidFill>
              <a:schemeClr val="tx2"/>
            </a:solidFill>
            <a:headEnd type="none" w="lg" len="med"/>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7" name="Arc 18">
            <a:extLst>
              <a:ext uri="{FF2B5EF4-FFF2-40B4-BE49-F238E27FC236}">
                <a16:creationId xmlns:a16="http://schemas.microsoft.com/office/drawing/2014/main" id="{2789DE28-78A8-2748-D4CB-73FAE49C80F5}"/>
              </a:ext>
            </a:extLst>
          </p:cNvPr>
          <p:cNvSpPr/>
          <p:nvPr/>
        </p:nvSpPr>
        <p:spPr>
          <a:xfrm rot="5951696">
            <a:off x="4523968" y="2285413"/>
            <a:ext cx="1303785" cy="1255220"/>
          </a:xfrm>
          <a:prstGeom prst="arc">
            <a:avLst>
              <a:gd name="adj1" fmla="val 21227817"/>
              <a:gd name="adj2" fmla="val 4416477"/>
            </a:avLst>
          </a:prstGeom>
          <a:noFill/>
          <a:ln w="127000">
            <a:solidFill>
              <a:schemeClr val="tx2"/>
            </a:solidFill>
            <a:headEnd type="none" w="lg"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8" name="Arc 19">
            <a:extLst>
              <a:ext uri="{FF2B5EF4-FFF2-40B4-BE49-F238E27FC236}">
                <a16:creationId xmlns:a16="http://schemas.microsoft.com/office/drawing/2014/main" id="{C18F7808-4515-4C17-2451-A528F65F2388}"/>
              </a:ext>
            </a:extLst>
          </p:cNvPr>
          <p:cNvSpPr/>
          <p:nvPr/>
        </p:nvSpPr>
        <p:spPr>
          <a:xfrm rot="5951696">
            <a:off x="4057640" y="3347465"/>
            <a:ext cx="2156087" cy="2161662"/>
          </a:xfrm>
          <a:prstGeom prst="arc">
            <a:avLst>
              <a:gd name="adj1" fmla="val 15552946"/>
              <a:gd name="adj2" fmla="val 1224191"/>
            </a:avLst>
          </a:prstGeom>
          <a:noFill/>
          <a:ln w="127000">
            <a:solidFill>
              <a:schemeClr val="tx2"/>
            </a:solidFill>
            <a:headEnd type="none" w="lg" len="med"/>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9" name="Arc 20">
            <a:extLst>
              <a:ext uri="{FF2B5EF4-FFF2-40B4-BE49-F238E27FC236}">
                <a16:creationId xmlns:a16="http://schemas.microsoft.com/office/drawing/2014/main" id="{E530BBC7-DCD4-8193-89CB-B1798B4DAF8F}"/>
              </a:ext>
            </a:extLst>
          </p:cNvPr>
          <p:cNvSpPr/>
          <p:nvPr/>
        </p:nvSpPr>
        <p:spPr>
          <a:xfrm rot="10625084">
            <a:off x="6810322" y="2825912"/>
            <a:ext cx="1303785" cy="1255220"/>
          </a:xfrm>
          <a:prstGeom prst="arc">
            <a:avLst>
              <a:gd name="adj1" fmla="val 21227817"/>
              <a:gd name="adj2" fmla="val 3994709"/>
            </a:avLst>
          </a:prstGeom>
          <a:ln w="127000">
            <a:solidFill>
              <a:schemeClr val="tx2"/>
            </a:solidFill>
            <a:headEnd type="none" w="lg"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21" name="Rectangle 3">
            <a:extLst>
              <a:ext uri="{FF2B5EF4-FFF2-40B4-BE49-F238E27FC236}">
                <a16:creationId xmlns:a16="http://schemas.microsoft.com/office/drawing/2014/main" id="{0816B9DD-91BF-5A26-1F4F-7841D4E46664}"/>
              </a:ext>
            </a:extLst>
          </p:cNvPr>
          <p:cNvSpPr/>
          <p:nvPr/>
        </p:nvSpPr>
        <p:spPr>
          <a:xfrm>
            <a:off x="5085300" y="1630571"/>
            <a:ext cx="1854757" cy="107988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t>Enzymes</a:t>
            </a:r>
          </a:p>
        </p:txBody>
      </p:sp>
      <p:sp>
        <p:nvSpPr>
          <p:cNvPr id="22" name="Rectangle 4">
            <a:extLst>
              <a:ext uri="{FF2B5EF4-FFF2-40B4-BE49-F238E27FC236}">
                <a16:creationId xmlns:a16="http://schemas.microsoft.com/office/drawing/2014/main" id="{DB16C4CB-C0BA-9D0D-B6DA-1250A773B739}"/>
              </a:ext>
            </a:extLst>
          </p:cNvPr>
          <p:cNvSpPr/>
          <p:nvPr/>
        </p:nvSpPr>
        <p:spPr>
          <a:xfrm>
            <a:off x="2972979" y="3495142"/>
            <a:ext cx="1854757" cy="1079887"/>
          </a:xfrm>
          <a:prstGeom prst="rect">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t>Activity-based bio-prospecting </a:t>
            </a:r>
          </a:p>
        </p:txBody>
      </p:sp>
      <p:sp>
        <p:nvSpPr>
          <p:cNvPr id="24" name="TextBox 21">
            <a:extLst>
              <a:ext uri="{FF2B5EF4-FFF2-40B4-BE49-F238E27FC236}">
                <a16:creationId xmlns:a16="http://schemas.microsoft.com/office/drawing/2014/main" id="{8EFDCBD7-BAC7-C8F2-A0A0-D01A2002E275}"/>
              </a:ext>
            </a:extLst>
          </p:cNvPr>
          <p:cNvSpPr txBox="1"/>
          <p:nvPr/>
        </p:nvSpPr>
        <p:spPr>
          <a:xfrm>
            <a:off x="5228251" y="1630571"/>
            <a:ext cx="1651478" cy="369332"/>
          </a:xfrm>
          <a:prstGeom prst="rect">
            <a:avLst/>
          </a:prstGeom>
          <a:noFill/>
        </p:spPr>
        <p:txBody>
          <a:bodyPr wrap="none" rtlCol="0">
            <a:spAutoFit/>
          </a:bodyPr>
          <a:lstStyle/>
          <a:p>
            <a:r>
              <a:rPr lang="en-US" b="1" dirty="0">
                <a:solidFill>
                  <a:schemeClr val="bg1"/>
                </a:solidFill>
              </a:rPr>
              <a:t>WP4 (173 P/M)</a:t>
            </a:r>
          </a:p>
        </p:txBody>
      </p:sp>
      <p:sp>
        <p:nvSpPr>
          <p:cNvPr id="25" name="TextBox 22">
            <a:extLst>
              <a:ext uri="{FF2B5EF4-FFF2-40B4-BE49-F238E27FC236}">
                <a16:creationId xmlns:a16="http://schemas.microsoft.com/office/drawing/2014/main" id="{FA193FF5-3B71-7873-B384-74288D4DFBEB}"/>
              </a:ext>
            </a:extLst>
          </p:cNvPr>
          <p:cNvSpPr txBox="1"/>
          <p:nvPr/>
        </p:nvSpPr>
        <p:spPr>
          <a:xfrm>
            <a:off x="3152503" y="3495141"/>
            <a:ext cx="1534459" cy="369332"/>
          </a:xfrm>
          <a:prstGeom prst="rect">
            <a:avLst/>
          </a:prstGeom>
          <a:noFill/>
        </p:spPr>
        <p:txBody>
          <a:bodyPr wrap="none" rtlCol="0">
            <a:spAutoFit/>
          </a:bodyPr>
          <a:lstStyle/>
          <a:p>
            <a:r>
              <a:rPr lang="en-US" b="1" dirty="0">
                <a:solidFill>
                  <a:schemeClr val="bg1"/>
                </a:solidFill>
              </a:rPr>
              <a:t>WP3 (75 P/M)</a:t>
            </a:r>
          </a:p>
        </p:txBody>
      </p:sp>
      <p:grpSp>
        <p:nvGrpSpPr>
          <p:cNvPr id="27" name="Group 26">
            <a:extLst>
              <a:ext uri="{FF2B5EF4-FFF2-40B4-BE49-F238E27FC236}">
                <a16:creationId xmlns:a16="http://schemas.microsoft.com/office/drawing/2014/main" id="{81F79D0E-A2E4-1012-DFE0-812A1560839C}"/>
              </a:ext>
            </a:extLst>
          </p:cNvPr>
          <p:cNvGrpSpPr/>
          <p:nvPr/>
        </p:nvGrpSpPr>
        <p:grpSpPr>
          <a:xfrm>
            <a:off x="5048280" y="3487460"/>
            <a:ext cx="1854758" cy="1080918"/>
            <a:chOff x="-965861" y="1811845"/>
            <a:chExt cx="2322652" cy="1353600"/>
          </a:xfrm>
        </p:grpSpPr>
        <p:sp>
          <p:nvSpPr>
            <p:cNvPr id="28" name="Rectangle 6">
              <a:extLst>
                <a:ext uri="{FF2B5EF4-FFF2-40B4-BE49-F238E27FC236}">
                  <a16:creationId xmlns:a16="http://schemas.microsoft.com/office/drawing/2014/main" id="{7FCC7A43-00AE-86EC-51F1-409D2EDE3138}"/>
                </a:ext>
              </a:extLst>
            </p:cNvPr>
            <p:cNvSpPr/>
            <p:nvPr/>
          </p:nvSpPr>
          <p:spPr>
            <a:xfrm>
              <a:off x="-965861" y="1811845"/>
              <a:ext cx="2322652" cy="1353600"/>
            </a:xfrm>
            <a:prstGeom prst="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t>Machine learning bio-prospecting </a:t>
              </a:r>
            </a:p>
          </p:txBody>
        </p:sp>
        <p:sp>
          <p:nvSpPr>
            <p:cNvPr id="29" name="TextBox 24">
              <a:extLst>
                <a:ext uri="{FF2B5EF4-FFF2-40B4-BE49-F238E27FC236}">
                  <a16:creationId xmlns:a16="http://schemas.microsoft.com/office/drawing/2014/main" id="{24EA135C-0F9B-0E66-2097-84BA708B6643}"/>
                </a:ext>
              </a:extLst>
            </p:cNvPr>
            <p:cNvSpPr txBox="1"/>
            <p:nvPr/>
          </p:nvSpPr>
          <p:spPr>
            <a:xfrm>
              <a:off x="-737225" y="1837972"/>
              <a:ext cx="1921552" cy="462503"/>
            </a:xfrm>
            <a:prstGeom prst="rect">
              <a:avLst/>
            </a:prstGeom>
            <a:noFill/>
          </p:spPr>
          <p:txBody>
            <a:bodyPr wrap="none" rtlCol="0">
              <a:spAutoFit/>
            </a:bodyPr>
            <a:lstStyle/>
            <a:p>
              <a:r>
                <a:rPr lang="en-US" b="1" dirty="0">
                  <a:solidFill>
                    <a:schemeClr val="bg1"/>
                  </a:solidFill>
                </a:rPr>
                <a:t>WP2 (51 P/M)</a:t>
              </a:r>
            </a:p>
          </p:txBody>
        </p:sp>
      </p:grpSp>
      <p:sp>
        <p:nvSpPr>
          <p:cNvPr id="30" name="Arc 33">
            <a:extLst>
              <a:ext uri="{FF2B5EF4-FFF2-40B4-BE49-F238E27FC236}">
                <a16:creationId xmlns:a16="http://schemas.microsoft.com/office/drawing/2014/main" id="{A9E61CBD-9283-255C-D638-22470752254A}"/>
              </a:ext>
            </a:extLst>
          </p:cNvPr>
          <p:cNvSpPr/>
          <p:nvPr/>
        </p:nvSpPr>
        <p:spPr>
          <a:xfrm>
            <a:off x="4008330" y="1965834"/>
            <a:ext cx="4271928" cy="3892456"/>
          </a:xfrm>
          <a:prstGeom prst="arc">
            <a:avLst>
              <a:gd name="adj1" fmla="val 13146729"/>
              <a:gd name="adj2" fmla="val 14262188"/>
            </a:avLst>
          </a:prstGeom>
          <a:noFill/>
          <a:ln w="127000">
            <a:solidFill>
              <a:schemeClr val="tx2"/>
            </a:solidFill>
            <a:headEnd type="none" w="lg"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39" name="TextBox 23">
            <a:extLst>
              <a:ext uri="{FF2B5EF4-FFF2-40B4-BE49-F238E27FC236}">
                <a16:creationId xmlns:a16="http://schemas.microsoft.com/office/drawing/2014/main" id="{0FE6F77C-36D1-4857-74D7-D48D1D53466C}"/>
              </a:ext>
            </a:extLst>
          </p:cNvPr>
          <p:cNvSpPr txBox="1"/>
          <p:nvPr/>
        </p:nvSpPr>
        <p:spPr>
          <a:xfrm>
            <a:off x="8964398" y="-115662"/>
            <a:ext cx="639919" cy="369332"/>
          </a:xfrm>
          <a:prstGeom prst="rect">
            <a:avLst/>
          </a:prstGeom>
          <a:noFill/>
        </p:spPr>
        <p:txBody>
          <a:bodyPr wrap="none" rtlCol="0">
            <a:spAutoFit/>
          </a:bodyPr>
          <a:lstStyle/>
          <a:p>
            <a:r>
              <a:rPr lang="en-US" b="1" dirty="0">
                <a:solidFill>
                  <a:schemeClr val="bg1"/>
                </a:solidFill>
              </a:rPr>
              <a:t>WP4</a:t>
            </a:r>
          </a:p>
        </p:txBody>
      </p:sp>
      <p:sp>
        <p:nvSpPr>
          <p:cNvPr id="36" name="Arc 9">
            <a:extLst>
              <a:ext uri="{FF2B5EF4-FFF2-40B4-BE49-F238E27FC236}">
                <a16:creationId xmlns:a16="http://schemas.microsoft.com/office/drawing/2014/main" id="{6111CDC1-6416-CF2A-359B-034BD553902C}"/>
              </a:ext>
            </a:extLst>
          </p:cNvPr>
          <p:cNvSpPr/>
          <p:nvPr/>
        </p:nvSpPr>
        <p:spPr>
          <a:xfrm rot="17105061" flipH="1">
            <a:off x="4287501" y="3704501"/>
            <a:ext cx="1379287" cy="2161662"/>
          </a:xfrm>
          <a:prstGeom prst="arc">
            <a:avLst>
              <a:gd name="adj1" fmla="val 20166104"/>
              <a:gd name="adj2" fmla="val 21367990"/>
            </a:avLst>
          </a:prstGeom>
          <a:ln w="127000">
            <a:solidFill>
              <a:schemeClr val="tx2"/>
            </a:solidFill>
            <a:headEnd type="none" w="lg"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23" name="Rectangle 5">
            <a:extLst>
              <a:ext uri="{FF2B5EF4-FFF2-40B4-BE49-F238E27FC236}">
                <a16:creationId xmlns:a16="http://schemas.microsoft.com/office/drawing/2014/main" id="{12537AA2-A719-2589-7A16-013FF3A3FFEF}"/>
              </a:ext>
            </a:extLst>
          </p:cNvPr>
          <p:cNvSpPr/>
          <p:nvPr/>
        </p:nvSpPr>
        <p:spPr>
          <a:xfrm>
            <a:off x="7449015" y="1879622"/>
            <a:ext cx="1854757" cy="10798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t>Enzyme engineering</a:t>
            </a:r>
          </a:p>
        </p:txBody>
      </p:sp>
      <p:sp>
        <p:nvSpPr>
          <p:cNvPr id="26" name="TextBox 23">
            <a:extLst>
              <a:ext uri="{FF2B5EF4-FFF2-40B4-BE49-F238E27FC236}">
                <a16:creationId xmlns:a16="http://schemas.microsoft.com/office/drawing/2014/main" id="{0FE6F77C-36D1-4857-74D7-D48D1D53466C}"/>
              </a:ext>
            </a:extLst>
          </p:cNvPr>
          <p:cNvSpPr txBox="1"/>
          <p:nvPr/>
        </p:nvSpPr>
        <p:spPr>
          <a:xfrm>
            <a:off x="7628037" y="1879622"/>
            <a:ext cx="1534459" cy="369332"/>
          </a:xfrm>
          <a:prstGeom prst="rect">
            <a:avLst/>
          </a:prstGeom>
          <a:noFill/>
        </p:spPr>
        <p:txBody>
          <a:bodyPr wrap="none" rtlCol="0">
            <a:spAutoFit/>
          </a:bodyPr>
          <a:lstStyle/>
          <a:p>
            <a:r>
              <a:rPr lang="en-US" b="1" dirty="0">
                <a:solidFill>
                  <a:schemeClr val="bg1"/>
                </a:solidFill>
              </a:rPr>
              <a:t>WP5 (96 P/M)</a:t>
            </a:r>
          </a:p>
        </p:txBody>
      </p:sp>
      <p:sp>
        <p:nvSpPr>
          <p:cNvPr id="43" name="Arc 34">
            <a:extLst>
              <a:ext uri="{FF2B5EF4-FFF2-40B4-BE49-F238E27FC236}">
                <a16:creationId xmlns:a16="http://schemas.microsoft.com/office/drawing/2014/main" id="{AFFD0B7F-4BCA-48B2-8DD6-486EE93FB404}"/>
              </a:ext>
            </a:extLst>
          </p:cNvPr>
          <p:cNvSpPr/>
          <p:nvPr/>
        </p:nvSpPr>
        <p:spPr>
          <a:xfrm rot="18576620" flipV="1">
            <a:off x="3986000" y="2126493"/>
            <a:ext cx="4271928" cy="3892456"/>
          </a:xfrm>
          <a:prstGeom prst="arc">
            <a:avLst>
              <a:gd name="adj1" fmla="val 20143774"/>
              <a:gd name="adj2" fmla="val 20475626"/>
            </a:avLst>
          </a:prstGeom>
          <a:ln w="127000">
            <a:solidFill>
              <a:schemeClr val="tx2"/>
            </a:solidFill>
            <a:headEnd type="none" w="lg"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44" name="Arc 34">
            <a:extLst>
              <a:ext uri="{FF2B5EF4-FFF2-40B4-BE49-F238E27FC236}">
                <a16:creationId xmlns:a16="http://schemas.microsoft.com/office/drawing/2014/main" id="{AFFD0B7F-4BCA-48B2-8DD6-486EE93FB404}"/>
              </a:ext>
            </a:extLst>
          </p:cNvPr>
          <p:cNvSpPr/>
          <p:nvPr/>
        </p:nvSpPr>
        <p:spPr>
          <a:xfrm rot="107260">
            <a:off x="3981194" y="2122868"/>
            <a:ext cx="4271928" cy="3892456"/>
          </a:xfrm>
          <a:prstGeom prst="arc">
            <a:avLst>
              <a:gd name="adj1" fmla="val 20119400"/>
              <a:gd name="adj2" fmla="val 20475626"/>
            </a:avLst>
          </a:prstGeom>
          <a:ln w="127000">
            <a:solidFill>
              <a:schemeClr val="tx2"/>
            </a:solidFill>
            <a:headEnd type="none" w="lg"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46" name="Rectangle 28">
            <a:extLst>
              <a:ext uri="{FF2B5EF4-FFF2-40B4-BE49-F238E27FC236}">
                <a16:creationId xmlns:a16="http://schemas.microsoft.com/office/drawing/2014/main" id="{ECFAA3C3-5261-500E-0D62-7CDAC26D93B0}"/>
              </a:ext>
            </a:extLst>
          </p:cNvPr>
          <p:cNvSpPr/>
          <p:nvPr/>
        </p:nvSpPr>
        <p:spPr>
          <a:xfrm>
            <a:off x="8387762" y="1153636"/>
            <a:ext cx="1367490" cy="369332"/>
          </a:xfrm>
          <a:prstGeom prst="rect">
            <a:avLst/>
          </a:prstGeom>
        </p:spPr>
        <p:txBody>
          <a:bodyPr wrap="none">
            <a:spAutoFit/>
          </a:bodyPr>
          <a:lstStyle/>
          <a:p>
            <a:r>
              <a:rPr lang="de-DE" b="1" dirty="0">
                <a:solidFill>
                  <a:schemeClr val="tx2"/>
                </a:solidFill>
              </a:rPr>
              <a:t>WP9 - Ethics</a:t>
            </a:r>
          </a:p>
        </p:txBody>
      </p:sp>
      <p:sp>
        <p:nvSpPr>
          <p:cNvPr id="35" name="Rectangle 4">
            <a:extLst>
              <a:ext uri="{FF2B5EF4-FFF2-40B4-BE49-F238E27FC236}">
                <a16:creationId xmlns:a16="http://schemas.microsoft.com/office/drawing/2014/main" id="{DB16C4CB-C0BA-9D0D-B6DA-1250A773B739}"/>
              </a:ext>
            </a:extLst>
          </p:cNvPr>
          <p:cNvSpPr/>
          <p:nvPr/>
        </p:nvSpPr>
        <p:spPr>
          <a:xfrm>
            <a:off x="6225252" y="4984171"/>
            <a:ext cx="1854757" cy="1079887"/>
          </a:xfrm>
          <a:prstGeom prst="rect">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t>Greener products</a:t>
            </a:r>
          </a:p>
        </p:txBody>
      </p:sp>
      <p:sp>
        <p:nvSpPr>
          <p:cNvPr id="38" name="TextBox 22">
            <a:extLst>
              <a:ext uri="{FF2B5EF4-FFF2-40B4-BE49-F238E27FC236}">
                <a16:creationId xmlns:a16="http://schemas.microsoft.com/office/drawing/2014/main" id="{FA193FF5-3B71-7873-B384-74288D4DFBEB}"/>
              </a:ext>
            </a:extLst>
          </p:cNvPr>
          <p:cNvSpPr txBox="1"/>
          <p:nvPr/>
        </p:nvSpPr>
        <p:spPr>
          <a:xfrm>
            <a:off x="6349912" y="4984170"/>
            <a:ext cx="1534459" cy="369332"/>
          </a:xfrm>
          <a:prstGeom prst="rect">
            <a:avLst/>
          </a:prstGeom>
          <a:noFill/>
        </p:spPr>
        <p:txBody>
          <a:bodyPr wrap="none" rtlCol="0">
            <a:spAutoFit/>
          </a:bodyPr>
          <a:lstStyle/>
          <a:p>
            <a:r>
              <a:rPr lang="en-US" b="1" dirty="0">
                <a:solidFill>
                  <a:schemeClr val="bg1"/>
                </a:solidFill>
              </a:rPr>
              <a:t>WP7 (83 P/M)</a:t>
            </a:r>
          </a:p>
        </p:txBody>
      </p:sp>
      <p:sp>
        <p:nvSpPr>
          <p:cNvPr id="34" name="Rectangle 3">
            <a:extLst>
              <a:ext uri="{FF2B5EF4-FFF2-40B4-BE49-F238E27FC236}">
                <a16:creationId xmlns:a16="http://schemas.microsoft.com/office/drawing/2014/main" id="{0816B9DD-91BF-5A26-1F4F-7841D4E46664}"/>
              </a:ext>
            </a:extLst>
          </p:cNvPr>
          <p:cNvSpPr/>
          <p:nvPr/>
        </p:nvSpPr>
        <p:spPr>
          <a:xfrm>
            <a:off x="7361484" y="3490807"/>
            <a:ext cx="1854757" cy="107988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t>Supply best enzymes</a:t>
            </a:r>
          </a:p>
        </p:txBody>
      </p:sp>
      <p:sp>
        <p:nvSpPr>
          <p:cNvPr id="37" name="TextBox 21">
            <a:extLst>
              <a:ext uri="{FF2B5EF4-FFF2-40B4-BE49-F238E27FC236}">
                <a16:creationId xmlns:a16="http://schemas.microsoft.com/office/drawing/2014/main" id="{8EFDCBD7-BAC7-C8F2-A0A0-D01A2002E275}"/>
              </a:ext>
            </a:extLst>
          </p:cNvPr>
          <p:cNvSpPr txBox="1"/>
          <p:nvPr/>
        </p:nvSpPr>
        <p:spPr>
          <a:xfrm>
            <a:off x="7559299" y="3490807"/>
            <a:ext cx="1710789" cy="369332"/>
          </a:xfrm>
          <a:prstGeom prst="rect">
            <a:avLst/>
          </a:prstGeom>
          <a:noFill/>
        </p:spPr>
        <p:txBody>
          <a:bodyPr wrap="none" rtlCol="0">
            <a:spAutoFit/>
          </a:bodyPr>
          <a:lstStyle/>
          <a:p>
            <a:r>
              <a:rPr lang="en-US" b="1" dirty="0">
                <a:solidFill>
                  <a:schemeClr val="bg1"/>
                </a:solidFill>
              </a:rPr>
              <a:t>WP6 (97.9 P/M)</a:t>
            </a:r>
          </a:p>
        </p:txBody>
      </p:sp>
      <p:sp>
        <p:nvSpPr>
          <p:cNvPr id="103" name="Arc 34">
            <a:extLst>
              <a:ext uri="{FF2B5EF4-FFF2-40B4-BE49-F238E27FC236}">
                <a16:creationId xmlns:a16="http://schemas.microsoft.com/office/drawing/2014/main" id="{AFFD0B7F-4BCA-48B2-8DD6-486EE93FB404}"/>
              </a:ext>
            </a:extLst>
          </p:cNvPr>
          <p:cNvSpPr/>
          <p:nvPr/>
        </p:nvSpPr>
        <p:spPr>
          <a:xfrm rot="221200" flipV="1">
            <a:off x="4072351" y="1769451"/>
            <a:ext cx="4271928" cy="3892456"/>
          </a:xfrm>
          <a:prstGeom prst="arc">
            <a:avLst>
              <a:gd name="adj1" fmla="val 20143774"/>
              <a:gd name="adj2" fmla="val 20475626"/>
            </a:avLst>
          </a:prstGeom>
          <a:ln w="127000">
            <a:solidFill>
              <a:schemeClr val="tx2"/>
            </a:solidFill>
            <a:headEnd type="none" w="lg"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04" name="Arc 34">
            <a:extLst>
              <a:ext uri="{FF2B5EF4-FFF2-40B4-BE49-F238E27FC236}">
                <a16:creationId xmlns:a16="http://schemas.microsoft.com/office/drawing/2014/main" id="{AFFD0B7F-4BCA-48B2-8DD6-486EE93FB404}"/>
              </a:ext>
            </a:extLst>
          </p:cNvPr>
          <p:cNvSpPr/>
          <p:nvPr/>
        </p:nvSpPr>
        <p:spPr>
          <a:xfrm rot="11143269" flipV="1">
            <a:off x="7606814" y="4006586"/>
            <a:ext cx="4271928" cy="3892456"/>
          </a:xfrm>
          <a:prstGeom prst="arc">
            <a:avLst>
              <a:gd name="adj1" fmla="val 20143774"/>
              <a:gd name="adj2" fmla="val 20475626"/>
            </a:avLst>
          </a:prstGeom>
          <a:ln w="127000">
            <a:solidFill>
              <a:schemeClr val="tx2"/>
            </a:solidFill>
            <a:headEnd type="none" w="lg"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Tree>
    <p:extLst>
      <p:ext uri="{BB962C8B-B14F-4D97-AF65-F5344CB8AC3E}">
        <p14:creationId xmlns:p14="http://schemas.microsoft.com/office/powerpoint/2010/main" val="12949169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WP6 – Future actions</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Future actions (six months ahead)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Secreted expression of selected enzymes candidates in </a:t>
            </a: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Pichia pastoris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Bacillus subtilis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and/or </a:t>
            </a: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Corynebacterium glutamicum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will be performed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Expression of first selected enzyme candidates in native hosts will be performed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First samples of enzymes prepared for industrial application tests and/or immobilization tests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Expected results for next months: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734"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Secreted expression of lead enzyme candidates established</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734"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Stability tests started</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734"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Samples supplied to WP7 partners, feedback on performance in application tests  </a:t>
            </a:r>
          </a:p>
          <a:p>
            <a:pPr marL="355165" marR="0" lvl="1" indent="0"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043708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WP6 – Deviations</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Deviations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 deviations found in the activities planned in the GA, and no mitigation actions are required.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Milestone MS20 slightly delayed (1-2 months) due to delay in selection of enzyme candidates.</a:t>
            </a:r>
          </a:p>
        </p:txBody>
      </p:sp>
    </p:spTree>
    <p:extLst>
      <p:ext uri="{BB962C8B-B14F-4D97-AF65-F5344CB8AC3E}">
        <p14:creationId xmlns:p14="http://schemas.microsoft.com/office/powerpoint/2010/main" val="30669320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64370A6C-7606-4DD4-962C-08D09E111CAB}"/>
              </a:ext>
            </a:extLst>
          </p:cNvPr>
          <p:cNvPicPr>
            <a:picLocks noChangeAspect="1"/>
          </p:cNvPicPr>
          <p:nvPr/>
        </p:nvPicPr>
        <p:blipFill>
          <a:blip r:embed="rId2">
            <a:extLst>
              <a:ext uri="{28A0092B-C50C-407E-A947-70E740481C1C}">
                <a14:useLocalDpi xmlns:a14="http://schemas.microsoft.com/office/drawing/2010/main" val="0"/>
              </a:ext>
            </a:extLst>
          </a:blip>
          <a:srcRect l="14434" r="14434"/>
          <a:stretch/>
        </p:blipFill>
        <p:spPr>
          <a:xfrm>
            <a:off x="3523488" y="10"/>
            <a:ext cx="8668512" cy="6857990"/>
          </a:xfrm>
          <a:prstGeom prst="rect">
            <a:avLst/>
          </a:prstGeom>
        </p:spPr>
      </p:pic>
      <p:sp>
        <p:nvSpPr>
          <p:cNvPr id="48" name="Rectangle 4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 name="Titolo 1">
            <a:extLst>
              <a:ext uri="{FF2B5EF4-FFF2-40B4-BE49-F238E27FC236}">
                <a16:creationId xmlns:a16="http://schemas.microsoft.com/office/drawing/2014/main" id="{08A19AFB-4CAF-462F-9BDC-9B1157B34B25}"/>
              </a:ext>
            </a:extLst>
          </p:cNvPr>
          <p:cNvSpPr>
            <a:spLocks noGrp="1"/>
          </p:cNvSpPr>
          <p:nvPr>
            <p:ph type="ctrTitle"/>
          </p:nvPr>
        </p:nvSpPr>
        <p:spPr>
          <a:xfrm>
            <a:off x="477981" y="1122363"/>
            <a:ext cx="4023360" cy="3204134"/>
          </a:xfrm>
        </p:spPr>
        <p:txBody>
          <a:bodyPr anchor="b">
            <a:noAutofit/>
          </a:bodyPr>
          <a:lstStyle/>
          <a:p>
            <a:pPr algn="l"/>
            <a:r>
              <a:rPr lang="en-US" sz="3200" b="1" dirty="0"/>
              <a:t>FuturEnzyme</a:t>
            </a:r>
            <a:br>
              <a:rPr lang="en-US" sz="3200" dirty="0"/>
            </a:br>
            <a:r>
              <a:rPr lang="en-US" sz="3200" dirty="0"/>
              <a:t>Technologies of the </a:t>
            </a:r>
            <a:r>
              <a:rPr lang="en-US" sz="3200" dirty="0" err="1"/>
              <a:t>FUTURe</a:t>
            </a:r>
            <a:r>
              <a:rPr lang="en-US" sz="3200" dirty="0"/>
              <a:t> for low-cost ENZYMEs for environment-friendly products</a:t>
            </a:r>
            <a:endParaRPr lang="it-IT" sz="3200" dirty="0"/>
          </a:p>
        </p:txBody>
      </p:sp>
      <p:sp>
        <p:nvSpPr>
          <p:cNvPr id="50" name="Rectangle 4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Immagine 40">
            <a:extLst>
              <a:ext uri="{FF2B5EF4-FFF2-40B4-BE49-F238E27FC236}">
                <a16:creationId xmlns:a16="http://schemas.microsoft.com/office/drawing/2014/main" id="{AFEF338D-583D-4C03-9B60-8394D8EBB38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58669" y="2086542"/>
            <a:ext cx="1630608" cy="2306521"/>
          </a:xfrm>
          <a:prstGeom prst="rect">
            <a:avLst/>
          </a:prstGeom>
        </p:spPr>
      </p:pic>
      <p:sp>
        <p:nvSpPr>
          <p:cNvPr id="19" name="CasellaDiTesto 18">
            <a:extLst>
              <a:ext uri="{FF2B5EF4-FFF2-40B4-BE49-F238E27FC236}">
                <a16:creationId xmlns:a16="http://schemas.microsoft.com/office/drawing/2014/main" id="{FDCB5BFE-5B03-4CC7-800A-65BD7FEE71B6}"/>
              </a:ext>
            </a:extLst>
          </p:cNvPr>
          <p:cNvSpPr txBox="1"/>
          <p:nvPr/>
        </p:nvSpPr>
        <p:spPr>
          <a:xfrm>
            <a:off x="1195515" y="6254557"/>
            <a:ext cx="60382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Project funded by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Research and Innovation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Programme</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under grant agreement No [101000327]</a:t>
            </a:r>
            <a:endParaRPr kumimoji="0" lang="it-IT"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12" name="Picture 10" descr="Icon&#10;&#10;Description automatically generated with medium confidence">
            <a:extLst>
              <a:ext uri="{FF2B5EF4-FFF2-40B4-BE49-F238E27FC236}">
                <a16:creationId xmlns:a16="http://schemas.microsoft.com/office/drawing/2014/main" id="{6543B18D-16D2-4B55-A317-DCA925D53BF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0779" y="6273820"/>
            <a:ext cx="684736" cy="436713"/>
          </a:xfrm>
          <a:prstGeom prst="rect">
            <a:avLst/>
          </a:prstGeom>
        </p:spPr>
      </p:pic>
      <p:sp>
        <p:nvSpPr>
          <p:cNvPr id="13" name="Sottotitolo 2">
            <a:extLst>
              <a:ext uri="{FF2B5EF4-FFF2-40B4-BE49-F238E27FC236}">
                <a16:creationId xmlns:a16="http://schemas.microsoft.com/office/drawing/2014/main" id="{E3E7B67E-B383-4BDF-959B-C5A1BFBD7433}"/>
              </a:ext>
            </a:extLst>
          </p:cNvPr>
          <p:cNvSpPr txBox="1">
            <a:spLocks/>
          </p:cNvSpPr>
          <p:nvPr/>
        </p:nvSpPr>
        <p:spPr>
          <a:xfrm>
            <a:off x="1195516" y="555655"/>
            <a:ext cx="5879988" cy="4266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glow rad="63500">
                    <a:prstClr val="white">
                      <a:alpha val="40000"/>
                    </a:prstClr>
                  </a:glow>
                </a:effectLst>
                <a:uLnTx/>
                <a:uFillTx/>
                <a:latin typeface="Franklin Gothic Book" panose="020B0503020102020204"/>
                <a:ea typeface="+mn-ea"/>
                <a:cs typeface="+mn-cs"/>
              </a:rPr>
              <a:t>WP7 – Formulation and manufacturing of consumer products: sustainability and environmental assessments</a:t>
            </a:r>
          </a:p>
        </p:txBody>
      </p:sp>
      <p:sp>
        <p:nvSpPr>
          <p:cNvPr id="14" name="Rectángulo 13"/>
          <p:cNvSpPr/>
          <p:nvPr/>
        </p:nvSpPr>
        <p:spPr>
          <a:xfrm>
            <a:off x="303434" y="4555502"/>
            <a:ext cx="6096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FuturEnzyme: First Reporting Period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Start date: 1 June 2021 - End date: 31 May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Proposal number: 101000327 - Consortium: 16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Requested EU Contribution:  5,995,035.13 €</a:t>
            </a:r>
            <a:endParaRPr kumimoji="0" lang="es-E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6914647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17"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Validation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enzyme performance and stability under industrially relevant conditions</a:t>
            </a: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Upscaling of appropriately dimensioned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trials for the application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enzymes to 3 project’s sectors (detergents, textiles, cosmetics)</a:t>
            </a: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Life cycle assessment (LCA)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of newly developed enzyme-containing processes / products in comparison to conventional benchmark processes / products </a:t>
            </a: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rPr>
              <a:t>TASKS</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Pre-industrial validations: formulation of real-life and solution-oriented detergents (M20 – M48) (TASK 7.1)  </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Pre-industrial validations: formulation of real-life and solution-oriented textiles (M20 – M48) (TASK 7.2)</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Pre-industrial validations: formulation of real-life and solution-oriented cosmetics (M20 – M48) (TASK 7.3) </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LCA assessments: detergent, textile and cosmetic products (M1 - M48) (TASK 7.4)</a:t>
            </a:r>
          </a:p>
          <a:p>
            <a:pPr marL="720900" marR="0" lvl="2" indent="0"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None/>
              <a:tabLst/>
              <a:defRPr/>
            </a:pPr>
            <a:endParaRPr kumimoji="0" lang="en-GB" sz="15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4">
            <a:extLst>
              <a:ext uri="{FF2B5EF4-FFF2-40B4-BE49-F238E27FC236}">
                <a16:creationId xmlns:a16="http://schemas.microsoft.com/office/drawing/2014/main" id="{98830EE4-50CC-801E-9F07-28CEF54A4E90}"/>
              </a:ext>
            </a:extLst>
          </p:cNvPr>
          <p:cNvSpPr txBox="1"/>
          <p:nvPr/>
        </p:nvSpPr>
        <p:spPr>
          <a:xfrm>
            <a:off x="701901" y="291292"/>
            <a:ext cx="106518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WP7 - Formulation and manufacturing of consumer products: sustainability and environmental assessments</a:t>
            </a:r>
            <a:endParaRPr kumimoji="0" lang="en-GB" sz="3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 name="Freccia destra 21">
            <a:extLst>
              <a:ext uri="{FF2B5EF4-FFF2-40B4-BE49-F238E27FC236}">
                <a16:creationId xmlns:a16="http://schemas.microsoft.com/office/drawing/2014/main" id="{33257A9D-B2ED-9E64-A49A-D440283995A6}"/>
              </a:ext>
            </a:extLst>
          </p:cNvPr>
          <p:cNvSpPr/>
          <p:nvPr/>
        </p:nvSpPr>
        <p:spPr>
          <a:xfrm>
            <a:off x="478289" y="4955149"/>
            <a:ext cx="10379374"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Connettore 1 23">
            <a:extLst>
              <a:ext uri="{FF2B5EF4-FFF2-40B4-BE49-F238E27FC236}">
                <a16:creationId xmlns:a16="http://schemas.microsoft.com/office/drawing/2014/main" id="{064B4C95-A8B6-C546-6C36-714FD0BB294A}"/>
              </a:ext>
            </a:extLst>
          </p:cNvPr>
          <p:cNvCxnSpPr>
            <a:cxnSpLocks/>
          </p:cNvCxnSpPr>
          <p:nvPr/>
        </p:nvCxnSpPr>
        <p:spPr>
          <a:xfrm>
            <a:off x="3073421"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9" name="Connettore 1 24">
            <a:extLst>
              <a:ext uri="{FF2B5EF4-FFF2-40B4-BE49-F238E27FC236}">
                <a16:creationId xmlns:a16="http://schemas.microsoft.com/office/drawing/2014/main" id="{7597E77E-BDE5-FECE-5A45-45ED2C5F5596}"/>
              </a:ext>
            </a:extLst>
          </p:cNvPr>
          <p:cNvCxnSpPr>
            <a:cxnSpLocks/>
          </p:cNvCxnSpPr>
          <p:nvPr/>
        </p:nvCxnSpPr>
        <p:spPr>
          <a:xfrm>
            <a:off x="1759353"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1" name="Connettore 1 25">
            <a:extLst>
              <a:ext uri="{FF2B5EF4-FFF2-40B4-BE49-F238E27FC236}">
                <a16:creationId xmlns:a16="http://schemas.microsoft.com/office/drawing/2014/main" id="{98B52680-E148-C408-45A3-9C648E50169A}"/>
              </a:ext>
            </a:extLst>
          </p:cNvPr>
          <p:cNvCxnSpPr>
            <a:cxnSpLocks/>
          </p:cNvCxnSpPr>
          <p:nvPr/>
        </p:nvCxnSpPr>
        <p:spPr>
          <a:xfrm>
            <a:off x="8234563"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ttore 1 26">
            <a:extLst>
              <a:ext uri="{FF2B5EF4-FFF2-40B4-BE49-F238E27FC236}">
                <a16:creationId xmlns:a16="http://schemas.microsoft.com/office/drawing/2014/main" id="{B7AADD38-0587-5CC6-12A1-25402C6E9FC1}"/>
              </a:ext>
            </a:extLst>
          </p:cNvPr>
          <p:cNvCxnSpPr>
            <a:cxnSpLocks/>
          </p:cNvCxnSpPr>
          <p:nvPr/>
        </p:nvCxnSpPr>
        <p:spPr>
          <a:xfrm>
            <a:off x="10876946" y="5189149"/>
            <a:ext cx="0" cy="432000"/>
          </a:xfrm>
          <a:prstGeom prst="line">
            <a:avLst/>
          </a:prstGeom>
          <a:ln w="5715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13" name="Connettore 1 27">
            <a:extLst>
              <a:ext uri="{FF2B5EF4-FFF2-40B4-BE49-F238E27FC236}">
                <a16:creationId xmlns:a16="http://schemas.microsoft.com/office/drawing/2014/main" id="{6883F9AE-544D-48B8-62F7-FE7A2798B425}"/>
              </a:ext>
            </a:extLst>
          </p:cNvPr>
          <p:cNvCxnSpPr>
            <a:cxnSpLocks/>
          </p:cNvCxnSpPr>
          <p:nvPr/>
        </p:nvCxnSpPr>
        <p:spPr>
          <a:xfrm>
            <a:off x="5655003"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CasellaDiTesto 15">
            <a:extLst>
              <a:ext uri="{FF2B5EF4-FFF2-40B4-BE49-F238E27FC236}">
                <a16:creationId xmlns:a16="http://schemas.microsoft.com/office/drawing/2014/main" id="{AF23C1CE-5F9A-0966-1D1F-A8D43527A59F}"/>
              </a:ext>
            </a:extLst>
          </p:cNvPr>
          <p:cNvSpPr txBox="1"/>
          <p:nvPr/>
        </p:nvSpPr>
        <p:spPr>
          <a:xfrm>
            <a:off x="377901" y="5251261"/>
            <a:ext cx="64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M1</a:t>
            </a:r>
          </a:p>
        </p:txBody>
      </p:sp>
      <p:sp>
        <p:nvSpPr>
          <p:cNvPr id="15" name="CasellaDiTesto 16">
            <a:extLst>
              <a:ext uri="{FF2B5EF4-FFF2-40B4-BE49-F238E27FC236}">
                <a16:creationId xmlns:a16="http://schemas.microsoft.com/office/drawing/2014/main" id="{C97EF1CD-8BAA-7433-E44E-01732527A7E1}"/>
              </a:ext>
            </a:extLst>
          </p:cNvPr>
          <p:cNvSpPr txBox="1"/>
          <p:nvPr/>
        </p:nvSpPr>
        <p:spPr>
          <a:xfrm>
            <a:off x="1682034"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M6</a:t>
            </a:r>
          </a:p>
        </p:txBody>
      </p:sp>
      <p:sp>
        <p:nvSpPr>
          <p:cNvPr id="16" name="CasellaDiTesto 17">
            <a:extLst>
              <a:ext uri="{FF2B5EF4-FFF2-40B4-BE49-F238E27FC236}">
                <a16:creationId xmlns:a16="http://schemas.microsoft.com/office/drawing/2014/main" id="{396DD88F-D4A6-62A0-121D-55D90ADC62CE}"/>
              </a:ext>
            </a:extLst>
          </p:cNvPr>
          <p:cNvSpPr txBox="1"/>
          <p:nvPr/>
        </p:nvSpPr>
        <p:spPr>
          <a:xfrm>
            <a:off x="3053423"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M12</a:t>
            </a:r>
          </a:p>
        </p:txBody>
      </p:sp>
      <p:sp>
        <p:nvSpPr>
          <p:cNvPr id="18" name="CasellaDiTesto 18">
            <a:extLst>
              <a:ext uri="{FF2B5EF4-FFF2-40B4-BE49-F238E27FC236}">
                <a16:creationId xmlns:a16="http://schemas.microsoft.com/office/drawing/2014/main" id="{A4D5936A-2F89-7EAD-60AA-2A9B93864F3F}"/>
              </a:ext>
            </a:extLst>
          </p:cNvPr>
          <p:cNvSpPr txBox="1"/>
          <p:nvPr/>
        </p:nvSpPr>
        <p:spPr>
          <a:xfrm>
            <a:off x="5610577"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M24</a:t>
            </a:r>
          </a:p>
        </p:txBody>
      </p:sp>
      <p:sp>
        <p:nvSpPr>
          <p:cNvPr id="19" name="CasellaDiTesto 19">
            <a:extLst>
              <a:ext uri="{FF2B5EF4-FFF2-40B4-BE49-F238E27FC236}">
                <a16:creationId xmlns:a16="http://schemas.microsoft.com/office/drawing/2014/main" id="{3AB8C753-D1DD-5EF7-2D6F-B936B79FA6FF}"/>
              </a:ext>
            </a:extLst>
          </p:cNvPr>
          <p:cNvSpPr txBox="1"/>
          <p:nvPr/>
        </p:nvSpPr>
        <p:spPr>
          <a:xfrm>
            <a:off x="8204511"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M36</a:t>
            </a:r>
          </a:p>
        </p:txBody>
      </p:sp>
      <p:sp>
        <p:nvSpPr>
          <p:cNvPr id="20" name="CasellaDiTesto 20">
            <a:extLst>
              <a:ext uri="{FF2B5EF4-FFF2-40B4-BE49-F238E27FC236}">
                <a16:creationId xmlns:a16="http://schemas.microsoft.com/office/drawing/2014/main" id="{8211805F-388A-997D-8D30-91F0AAAD9BD4}"/>
              </a:ext>
            </a:extLst>
          </p:cNvPr>
          <p:cNvSpPr txBox="1"/>
          <p:nvPr/>
        </p:nvSpPr>
        <p:spPr>
          <a:xfrm>
            <a:off x="10211797"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M48</a:t>
            </a:r>
          </a:p>
        </p:txBody>
      </p:sp>
      <p:sp>
        <p:nvSpPr>
          <p:cNvPr id="21" name="CasellaDiTesto 8">
            <a:extLst>
              <a:ext uri="{FF2B5EF4-FFF2-40B4-BE49-F238E27FC236}">
                <a16:creationId xmlns:a16="http://schemas.microsoft.com/office/drawing/2014/main" id="{21877AE1-13E7-9760-FBD1-A49D733F7B63}"/>
              </a:ext>
            </a:extLst>
          </p:cNvPr>
          <p:cNvSpPr txBox="1"/>
          <p:nvPr/>
        </p:nvSpPr>
        <p:spPr>
          <a:xfrm>
            <a:off x="4348822"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M18</a:t>
            </a:r>
          </a:p>
        </p:txBody>
      </p:sp>
      <p:cxnSp>
        <p:nvCxnSpPr>
          <p:cNvPr id="22" name="Connettore 1 9">
            <a:extLst>
              <a:ext uri="{FF2B5EF4-FFF2-40B4-BE49-F238E27FC236}">
                <a16:creationId xmlns:a16="http://schemas.microsoft.com/office/drawing/2014/main" id="{A26FDF19-3E33-B085-C364-D1697AFDB1C4}"/>
              </a:ext>
            </a:extLst>
          </p:cNvPr>
          <p:cNvCxnSpPr>
            <a:cxnSpLocks/>
          </p:cNvCxnSpPr>
          <p:nvPr/>
        </p:nvCxnSpPr>
        <p:spPr>
          <a:xfrm>
            <a:off x="4372886"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3" name="Connettore 1 10">
            <a:extLst>
              <a:ext uri="{FF2B5EF4-FFF2-40B4-BE49-F238E27FC236}">
                <a16:creationId xmlns:a16="http://schemas.microsoft.com/office/drawing/2014/main" id="{030381F8-8AF3-8DE7-FF4B-BAE868ED4BBD}"/>
              </a:ext>
            </a:extLst>
          </p:cNvPr>
          <p:cNvCxnSpPr>
            <a:cxnSpLocks/>
          </p:cNvCxnSpPr>
          <p:nvPr/>
        </p:nvCxnSpPr>
        <p:spPr>
          <a:xfrm>
            <a:off x="6951600"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4" name="CasellaDiTesto 11">
            <a:extLst>
              <a:ext uri="{FF2B5EF4-FFF2-40B4-BE49-F238E27FC236}">
                <a16:creationId xmlns:a16="http://schemas.microsoft.com/office/drawing/2014/main" id="{420730C0-B41A-E9B9-C81F-4FAF88938E30}"/>
              </a:ext>
            </a:extLst>
          </p:cNvPr>
          <p:cNvSpPr txBox="1"/>
          <p:nvPr/>
        </p:nvSpPr>
        <p:spPr>
          <a:xfrm>
            <a:off x="6922126"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M30</a:t>
            </a:r>
          </a:p>
        </p:txBody>
      </p:sp>
      <p:cxnSp>
        <p:nvCxnSpPr>
          <p:cNvPr id="25" name="Connettore 1 12">
            <a:extLst>
              <a:ext uri="{FF2B5EF4-FFF2-40B4-BE49-F238E27FC236}">
                <a16:creationId xmlns:a16="http://schemas.microsoft.com/office/drawing/2014/main" id="{C19FC8BE-F125-2A5C-9E32-CB5C79F20FF5}"/>
              </a:ext>
            </a:extLst>
          </p:cNvPr>
          <p:cNvCxnSpPr>
            <a:cxnSpLocks/>
          </p:cNvCxnSpPr>
          <p:nvPr/>
        </p:nvCxnSpPr>
        <p:spPr>
          <a:xfrm>
            <a:off x="9477767"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6" name="CasellaDiTesto 13">
            <a:extLst>
              <a:ext uri="{FF2B5EF4-FFF2-40B4-BE49-F238E27FC236}">
                <a16:creationId xmlns:a16="http://schemas.microsoft.com/office/drawing/2014/main" id="{89ACDC76-6DB3-70A3-11C7-CCADBFED1C50}"/>
              </a:ext>
            </a:extLst>
          </p:cNvPr>
          <p:cNvSpPr txBox="1"/>
          <p:nvPr/>
        </p:nvSpPr>
        <p:spPr>
          <a:xfrm>
            <a:off x="9445370"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M42</a:t>
            </a:r>
          </a:p>
        </p:txBody>
      </p:sp>
      <p:sp>
        <p:nvSpPr>
          <p:cNvPr id="36" name="CasellaDiTesto 15">
            <a:extLst>
              <a:ext uri="{FF2B5EF4-FFF2-40B4-BE49-F238E27FC236}">
                <a16:creationId xmlns:a16="http://schemas.microsoft.com/office/drawing/2014/main" id="{AF23C1CE-5F9A-0966-1D1F-A8D43527A59F}"/>
              </a:ext>
            </a:extLst>
          </p:cNvPr>
          <p:cNvSpPr txBox="1"/>
          <p:nvPr/>
        </p:nvSpPr>
        <p:spPr>
          <a:xfrm rot="16200000">
            <a:off x="10331960" y="5622429"/>
            <a:ext cx="106893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Task 7.1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Task 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Task 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Task 7.4</a:t>
            </a:r>
          </a:p>
        </p:txBody>
      </p:sp>
      <p:sp>
        <p:nvSpPr>
          <p:cNvPr id="27" name="Pfeil: nach unten 1">
            <a:extLst>
              <a:ext uri="{FF2B5EF4-FFF2-40B4-BE49-F238E27FC236}">
                <a16:creationId xmlns:a16="http://schemas.microsoft.com/office/drawing/2014/main" id="{71B575B7-3C69-4EA6-B09E-C6AA6EAEFD01}"/>
              </a:ext>
            </a:extLst>
          </p:cNvPr>
          <p:cNvSpPr/>
          <p:nvPr/>
        </p:nvSpPr>
        <p:spPr>
          <a:xfrm rot="16200000">
            <a:off x="2467904" y="2999886"/>
            <a:ext cx="132308" cy="4112369"/>
          </a:xfrm>
          <a:prstGeom prst="downArrow">
            <a:avLst/>
          </a:prstGeom>
          <a:solidFill>
            <a:srgbClr val="44546A"/>
          </a:solidFill>
          <a:ln>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5009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17"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81334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60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WORK DONE</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rPr>
              <a:t>Task 7.1-7.3: Pre-industrial validations: formulation of real-life and solution-oriented detergents, textiles, cosmetics:</a:t>
            </a:r>
          </a:p>
          <a:p>
            <a:pPr marL="1076064" marR="0" lvl="2" indent="-355164" algn="l" defTabSz="1217706" rtl="0" eaLnBrk="1" fontAlgn="auto" latinLnBrk="0" hangingPunct="1">
              <a:lnSpc>
                <a:spcPct val="100000"/>
              </a:lnSpc>
              <a:spcBef>
                <a:spcPts val="0"/>
              </a:spcBef>
              <a:spcAft>
                <a:spcPts val="0"/>
              </a:spcAft>
              <a:buClr>
                <a:srgbClr val="70AD47"/>
              </a:buClr>
              <a:buSzTx/>
              <a:buFont typeface="+mj-lt"/>
              <a:buAutoNum type="arabicParen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Completion, collection and sharing of inventory for detergent / textile / cosmetic benchmark</a:t>
            </a:r>
          </a:p>
          <a:p>
            <a:pPr marL="1076064" marR="0" lvl="2" indent="-355164" algn="l" defTabSz="1217706" rtl="0" eaLnBrk="1" fontAlgn="auto" latinLnBrk="0" hangingPunct="1">
              <a:lnSpc>
                <a:spcPct val="100000"/>
              </a:lnSpc>
              <a:spcBef>
                <a:spcPts val="0"/>
              </a:spcBef>
              <a:spcAft>
                <a:spcPts val="0"/>
              </a:spcAft>
              <a:buClr>
                <a:srgbClr val="70AD47"/>
              </a:buClr>
              <a:buSzTx/>
              <a:buFont typeface="+mj-lt"/>
              <a:buAutoNum type="arabicParen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Initial Industry meetings to define and exchange the experimental requirements between WP partners</a:t>
            </a:r>
          </a:p>
          <a:p>
            <a:pPr marL="1076064" marR="0" lvl="2" indent="-355164" algn="l" defTabSz="1217706" rtl="0" eaLnBrk="1" fontAlgn="auto" latinLnBrk="0" hangingPunct="1">
              <a:lnSpc>
                <a:spcPct val="100000"/>
              </a:lnSpc>
              <a:spcBef>
                <a:spcPts val="0"/>
              </a:spcBef>
              <a:spcAft>
                <a:spcPts val="0"/>
              </a:spcAft>
              <a:buClr>
                <a:srgbClr val="70AD47"/>
              </a:buClr>
              <a:buSzTx/>
              <a:buFont typeface="+mj-lt"/>
              <a:buAutoNum type="arabicParenR"/>
              <a:tabLst/>
              <a:defRPr/>
            </a:pPr>
            <a:r>
              <a:rPr kumimoji="0" lang="de-DE" sz="1598" b="0" i="0" u="none" strike="noStrike" kern="1200" cap="none" spc="0" normalizeH="0" baseline="0" noProof="0" dirty="0">
                <a:ln>
                  <a:noFill/>
                </a:ln>
                <a:solidFill>
                  <a:prstClr val="black"/>
                </a:solidFill>
                <a:effectLst/>
                <a:uLnTx/>
                <a:uFillTx/>
                <a:latin typeface="Calibri" panose="020F0502020204030204"/>
                <a:ea typeface="+mn-ea"/>
                <a:cs typeface="+mn-cs"/>
              </a:rPr>
              <a:t>Set-</a:t>
            </a:r>
            <a:r>
              <a:rPr kumimoji="0" lang="de-DE" sz="1598" b="0" i="0" u="none" strike="noStrike" kern="1200" cap="none" spc="0" normalizeH="0" baseline="0" noProof="0" dirty="0" err="1">
                <a:ln>
                  <a:noFill/>
                </a:ln>
                <a:solidFill>
                  <a:prstClr val="black"/>
                </a:solidFill>
                <a:effectLst/>
                <a:uLnTx/>
                <a:uFillTx/>
                <a:latin typeface="Calibri" panose="020F0502020204030204"/>
                <a:ea typeface="+mn-ea"/>
                <a:cs typeface="+mn-cs"/>
              </a:rPr>
              <a:t>up</a:t>
            </a:r>
            <a:r>
              <a:rPr kumimoji="0" lang="de-DE" sz="1598"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598"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de-DE" sz="1598" b="0" i="0" u="none" strike="noStrike" kern="1200" cap="none" spc="0" normalizeH="0" baseline="0" noProof="0" dirty="0">
                <a:ln>
                  <a:noFill/>
                </a:ln>
                <a:solidFill>
                  <a:prstClr val="black"/>
                </a:solidFill>
                <a:effectLst/>
                <a:uLnTx/>
                <a:uFillTx/>
                <a:latin typeface="Calibri" panose="020F0502020204030204"/>
                <a:ea typeface="+mn-ea"/>
                <a:cs typeface="+mn-cs"/>
              </a:rPr>
              <a:t> an individual </a:t>
            </a:r>
            <a:r>
              <a:rPr kumimoji="0" lang="de-DE" sz="1598" b="0" i="0" u="none" strike="noStrike" kern="1200" cap="none" spc="0" normalizeH="0" baseline="0" noProof="0" dirty="0" err="1">
                <a:ln>
                  <a:noFill/>
                </a:ln>
                <a:solidFill>
                  <a:prstClr val="black"/>
                </a:solidFill>
                <a:effectLst/>
                <a:uLnTx/>
                <a:uFillTx/>
                <a:latin typeface="Calibri" panose="020F0502020204030204"/>
                <a:ea typeface="+mn-ea"/>
                <a:cs typeface="+mn-cs"/>
              </a:rPr>
              <a:t>working</a:t>
            </a:r>
            <a:r>
              <a:rPr kumimoji="0" lang="de-DE" sz="1598"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598" b="0" i="0" u="none" strike="noStrike" kern="1200" cap="none" spc="0" normalizeH="0" baseline="0" noProof="0" dirty="0" err="1">
                <a:ln>
                  <a:noFill/>
                </a:ln>
                <a:solidFill>
                  <a:prstClr val="black"/>
                </a:solidFill>
                <a:effectLst/>
                <a:uLnTx/>
                <a:uFillTx/>
                <a:latin typeface="Calibri" panose="020F0502020204030204"/>
                <a:ea typeface="+mn-ea"/>
                <a:cs typeface="+mn-cs"/>
              </a:rPr>
              <a:t>scheme</a:t>
            </a:r>
            <a:r>
              <a:rPr kumimoji="0" lang="de-DE" sz="1598" b="0" i="0" u="none" strike="noStrike" kern="1200" cap="none" spc="0" normalizeH="0" baseline="0" noProof="0" dirty="0">
                <a:ln>
                  <a:noFill/>
                </a:ln>
                <a:solidFill>
                  <a:prstClr val="black"/>
                </a:solidFill>
                <a:effectLst/>
                <a:uLnTx/>
                <a:uFillTx/>
                <a:latin typeface="Calibri" panose="020F0502020204030204"/>
                <a:ea typeface="+mn-ea"/>
                <a:cs typeface="+mn-cs"/>
              </a:rPr>
              <a:t> per </a:t>
            </a:r>
            <a:r>
              <a:rPr kumimoji="0" lang="de-DE" sz="1598" b="0" i="0" u="none" strike="noStrike" kern="1200" cap="none" spc="0" normalizeH="0" baseline="0" noProof="0" dirty="0" err="1">
                <a:ln>
                  <a:noFill/>
                </a:ln>
                <a:solidFill>
                  <a:prstClr val="black"/>
                </a:solidFill>
                <a:effectLst/>
                <a:uLnTx/>
                <a:uFillTx/>
                <a:latin typeface="Calibri" panose="020F0502020204030204"/>
                <a:ea typeface="+mn-ea"/>
                <a:cs typeface="+mn-cs"/>
              </a:rPr>
              <a:t>project‘s</a:t>
            </a:r>
            <a:r>
              <a:rPr kumimoji="0" lang="de-DE" sz="1598"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598" b="0" i="0" u="none" strike="noStrike" kern="1200" cap="none" spc="0" normalizeH="0" baseline="0" noProof="0" dirty="0" err="1">
                <a:ln>
                  <a:noFill/>
                </a:ln>
                <a:solidFill>
                  <a:prstClr val="black"/>
                </a:solidFill>
                <a:effectLst/>
                <a:uLnTx/>
                <a:uFillTx/>
                <a:latin typeface="Calibri" panose="020F0502020204030204"/>
                <a:ea typeface="+mn-ea"/>
                <a:cs typeface="+mn-cs"/>
              </a:rPr>
              <a:t>sector</a:t>
            </a:r>
            <a:r>
              <a:rPr kumimoji="0" lang="de-DE" sz="1598"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598"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de-DE" sz="1598"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598" b="0" i="0" u="none" strike="noStrike" kern="1200" cap="none" spc="0" normalizeH="0" baseline="0" noProof="0" dirty="0" err="1">
                <a:ln>
                  <a:noFill/>
                </a:ln>
                <a:solidFill>
                  <a:prstClr val="black"/>
                </a:solidFill>
                <a:effectLst/>
                <a:uLnTx/>
                <a:uFillTx/>
                <a:latin typeface="Calibri" panose="020F0502020204030204"/>
                <a:ea typeface="+mn-ea"/>
                <a:cs typeface="+mn-cs"/>
              </a:rPr>
              <a:t>efficient</a:t>
            </a:r>
            <a:r>
              <a:rPr kumimoji="0" lang="de-DE" sz="1598"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598" b="0" i="0" u="none" strike="noStrike" kern="1200" cap="none" spc="0" normalizeH="0" baseline="0" noProof="0" dirty="0" err="1">
                <a:ln>
                  <a:noFill/>
                </a:ln>
                <a:solidFill>
                  <a:prstClr val="black"/>
                </a:solidFill>
                <a:effectLst/>
                <a:uLnTx/>
                <a:uFillTx/>
                <a:latin typeface="Calibri" panose="020F0502020204030204"/>
                <a:ea typeface="+mn-ea"/>
                <a:cs typeface="+mn-cs"/>
              </a:rPr>
              <a:t>collaboration</a:t>
            </a:r>
            <a:r>
              <a:rPr kumimoji="0" lang="de-DE" sz="1598"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598" b="0" i="0" u="none" strike="noStrike" kern="1200" cap="none" spc="0" normalizeH="0" baseline="0" noProof="0" dirty="0" err="1">
                <a:ln>
                  <a:noFill/>
                </a:ln>
                <a:solidFill>
                  <a:prstClr val="black"/>
                </a:solidFill>
                <a:effectLst/>
                <a:uLnTx/>
                <a:uFillTx/>
                <a:latin typeface="Calibri" panose="020F0502020204030204"/>
                <a:ea typeface="+mn-ea"/>
                <a:cs typeface="+mn-cs"/>
              </a:rPr>
              <a:t>between</a:t>
            </a:r>
            <a:r>
              <a:rPr kumimoji="0" lang="de-DE" sz="1598"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598" b="0" i="0" u="none" strike="noStrike" kern="1200" cap="none" spc="0" normalizeH="0" baseline="0" noProof="0" dirty="0" err="1">
                <a:ln>
                  <a:noFill/>
                </a:ln>
                <a:solidFill>
                  <a:prstClr val="black"/>
                </a:solidFill>
                <a:effectLst/>
                <a:uLnTx/>
                <a:uFillTx/>
                <a:latin typeface="Calibri" panose="020F0502020204030204"/>
                <a:ea typeface="+mn-ea"/>
                <a:cs typeface="+mn-cs"/>
              </a:rPr>
              <a:t>project</a:t>
            </a:r>
            <a:r>
              <a:rPr kumimoji="0" lang="de-DE" sz="1598"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598" b="0" i="0" u="none" strike="noStrike" kern="1200" cap="none" spc="0" normalizeH="0" baseline="0" noProof="0" dirty="0" err="1">
                <a:ln>
                  <a:noFill/>
                </a:ln>
                <a:solidFill>
                  <a:prstClr val="black"/>
                </a:solidFill>
                <a:effectLst/>
                <a:uLnTx/>
                <a:uFillTx/>
                <a:latin typeface="Calibri" panose="020F0502020204030204"/>
                <a:ea typeface="+mn-ea"/>
                <a:cs typeface="+mn-cs"/>
              </a:rPr>
              <a:t>partners</a:t>
            </a:r>
            <a:endParaRPr kumimoji="0" lang="es-ES" sz="173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endPar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rPr>
              <a:t>Task 7.4: LCA assessments: detergent, textile and cosmetic products:</a:t>
            </a:r>
          </a:p>
          <a:p>
            <a:pPr marL="1076064" marR="0" lvl="2" indent="-355164" algn="l" defTabSz="1217706" rtl="0" eaLnBrk="1" fontAlgn="auto" latinLnBrk="0" hangingPunct="1">
              <a:lnSpc>
                <a:spcPct val="100000"/>
              </a:lnSpc>
              <a:spcBef>
                <a:spcPts val="0"/>
              </a:spcBef>
              <a:spcAft>
                <a:spcPts val="0"/>
              </a:spcAft>
              <a:buClr>
                <a:srgbClr val="70AD47"/>
              </a:buClr>
              <a:buSzTx/>
              <a:buFont typeface="+mj-lt"/>
              <a:buAutoNum type="arabicParen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Completion, collection and sharing of inventory for detergent / textile / cosmetic benchmark</a:t>
            </a:r>
          </a:p>
          <a:p>
            <a:pPr marL="1076064" marR="0" lvl="2" indent="-355164" algn="l" defTabSz="1217706" rtl="0" eaLnBrk="1" fontAlgn="auto" latinLnBrk="0" hangingPunct="1">
              <a:lnSpc>
                <a:spcPct val="100000"/>
              </a:lnSpc>
              <a:spcBef>
                <a:spcPts val="0"/>
              </a:spcBef>
              <a:spcAft>
                <a:spcPts val="0"/>
              </a:spcAft>
              <a:buClr>
                <a:srgbClr val="70AD47"/>
              </a:buClr>
              <a:buSzTx/>
              <a:buFont typeface="+mj-lt"/>
              <a:buAutoNum type="arabicParen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Definition of system boundaries for LCA</a:t>
            </a:r>
          </a:p>
          <a:p>
            <a:pPr marL="1076064" marR="0" lvl="2" indent="-355164" algn="l" defTabSz="1217706" rtl="0" eaLnBrk="1" fontAlgn="auto" latinLnBrk="0" hangingPunct="1">
              <a:lnSpc>
                <a:spcPct val="100000"/>
              </a:lnSpc>
              <a:spcBef>
                <a:spcPts val="0"/>
              </a:spcBef>
              <a:spcAft>
                <a:spcPts val="0"/>
              </a:spcAft>
              <a:buClr>
                <a:srgbClr val="70AD47"/>
              </a:buClr>
              <a:buSzTx/>
              <a:buFont typeface="+mj-lt"/>
              <a:buAutoNum type="arabicParen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Exchange of data for the LCA between industrial partners and ITB</a:t>
            </a:r>
          </a:p>
          <a:p>
            <a:pPr marL="1076064" marR="0" lvl="2" indent="-355164" algn="l" defTabSz="1217706" rtl="0" eaLnBrk="1" fontAlgn="auto" latinLnBrk="0" hangingPunct="1">
              <a:lnSpc>
                <a:spcPct val="100000"/>
              </a:lnSpc>
              <a:spcBef>
                <a:spcPts val="0"/>
              </a:spcBef>
              <a:spcAft>
                <a:spcPts val="0"/>
              </a:spcAft>
              <a:buClr>
                <a:srgbClr val="70AD47"/>
              </a:buClr>
              <a:buSzTx/>
              <a:buFont typeface="+mj-lt"/>
              <a:buAutoNum type="arabicParenR"/>
              <a:tabLst/>
              <a:defRPr/>
            </a:pPr>
            <a:endParaRPr kumimoji="0" lang="en-US" sz="160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A70D0B83-8AE7-B3CC-0404-941D3BA6DDCD}"/>
              </a:ext>
            </a:extLst>
          </p:cNvPr>
          <p:cNvSpPr txBox="1"/>
          <p:nvPr/>
        </p:nvSpPr>
        <p:spPr>
          <a:xfrm>
            <a:off x="701901" y="291292"/>
            <a:ext cx="106518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WP7 - Formulation and manufacturing of consumer products: sustainability and environmental assessments</a:t>
            </a:r>
            <a:endParaRPr kumimoji="0" lang="en-GB" sz="3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5354087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6"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WP7 - Partners involved</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8" name="CasellaDiTesto 3">
            <a:extLst>
              <a:ext uri="{FF2B5EF4-FFF2-40B4-BE49-F238E27FC236}">
                <a16:creationId xmlns:a16="http://schemas.microsoft.com/office/drawing/2014/main" id="{DB2C5216-923C-4138-9DB6-08F3A06FC325}"/>
              </a:ext>
            </a:extLst>
          </p:cNvPr>
          <p:cNvSpPr txBox="1"/>
          <p:nvPr/>
        </p:nvSpPr>
        <p:spPr>
          <a:xfrm>
            <a:off x="1318322" y="3447758"/>
            <a:ext cx="3240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CSIC, </a:t>
            </a:r>
            <a:r>
              <a:rPr kumimoji="0" lang="es-ES" sz="1600" b="0" i="0" u="none" strike="noStrike" kern="1200" cap="none" spc="0" normalizeH="0" baseline="0" noProof="0" dirty="0">
                <a:ln>
                  <a:noFill/>
                </a:ln>
                <a:solidFill>
                  <a:prstClr val="black"/>
                </a:solidFill>
                <a:effectLst/>
                <a:uLnTx/>
                <a:uFillTx/>
                <a:latin typeface="Calibri Light" panose="020F0302020204030204"/>
                <a:ea typeface="+mn-ea"/>
                <a:cs typeface="+mn-cs"/>
              </a:rPr>
              <a:t>Agencia Estatal Consejo Superior de Investigaciones Científicas</a:t>
            </a:r>
            <a:endParaRPr kumimoji="0" lang="it-IT" sz="1600" b="0"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pic>
        <p:nvPicPr>
          <p:cNvPr id="19" name="Picture 2" descr="File:Logotipo del CSIC.svg - Wikipedia">
            <a:extLst>
              <a:ext uri="{FF2B5EF4-FFF2-40B4-BE49-F238E27FC236}">
                <a16:creationId xmlns:a16="http://schemas.microsoft.com/office/drawing/2014/main" id="{529CDE92-E78A-47EA-949A-EF2DDBB8C42D}"/>
              </a:ext>
            </a:extLst>
          </p:cNvPr>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r="82083" b="18745"/>
          <a:stretch/>
        </p:blipFill>
        <p:spPr bwMode="auto">
          <a:xfrm>
            <a:off x="4637262" y="3563890"/>
            <a:ext cx="540000" cy="598732"/>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20" name="Immagine 12">
            <a:extLst>
              <a:ext uri="{FF2B5EF4-FFF2-40B4-BE49-F238E27FC236}">
                <a16:creationId xmlns:a16="http://schemas.microsoft.com/office/drawing/2014/main" id="{10360862-A577-485E-8602-EBC6F2EC6B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424" y="3683256"/>
            <a:ext cx="540983" cy="360000"/>
          </a:xfrm>
          <a:prstGeom prst="rect">
            <a:avLst/>
          </a:prstGeom>
          <a:ln>
            <a:solidFill>
              <a:schemeClr val="tx1"/>
            </a:solidFill>
          </a:ln>
          <a:effectLst>
            <a:outerShdw blurRad="50800" dist="38100" dir="2700000" algn="tl" rotWithShape="0">
              <a:prstClr val="black">
                <a:alpha val="40000"/>
              </a:prstClr>
            </a:outerShdw>
          </a:effectLst>
        </p:spPr>
      </p:pic>
      <p:grpSp>
        <p:nvGrpSpPr>
          <p:cNvPr id="61" name="Gruppieren 60">
            <a:extLst>
              <a:ext uri="{FF2B5EF4-FFF2-40B4-BE49-F238E27FC236}">
                <a16:creationId xmlns:a16="http://schemas.microsoft.com/office/drawing/2014/main" id="{A2EEEE6F-8B29-97A0-CF0B-903FB6DAF887}"/>
              </a:ext>
            </a:extLst>
          </p:cNvPr>
          <p:cNvGrpSpPr/>
          <p:nvPr/>
        </p:nvGrpSpPr>
        <p:grpSpPr>
          <a:xfrm>
            <a:off x="6686083" y="4719741"/>
            <a:ext cx="4749130" cy="552082"/>
            <a:chOff x="6686083" y="4547852"/>
            <a:chExt cx="4749130" cy="552082"/>
          </a:xfrm>
        </p:grpSpPr>
        <p:pic>
          <p:nvPicPr>
            <p:cNvPr id="13" name="Imagen 12">
              <a:extLst>
                <a:ext uri="{FF2B5EF4-FFF2-40B4-BE49-F238E27FC236}">
                  <a16:creationId xmlns:a16="http://schemas.microsoft.com/office/drawing/2014/main" id="{0F7332B1-68A4-4AAB-996E-E73F463E97F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05921" y="4547852"/>
              <a:ext cx="829292" cy="552082"/>
            </a:xfrm>
            <a:prstGeom prst="rect">
              <a:avLst/>
            </a:prstGeom>
            <a:ln w="3175">
              <a:noFill/>
            </a:ln>
          </p:spPr>
        </p:pic>
        <p:pic>
          <p:nvPicPr>
            <p:cNvPr id="25" name="Immagine 11">
              <a:extLst>
                <a:ext uri="{FF2B5EF4-FFF2-40B4-BE49-F238E27FC236}">
                  <a16:creationId xmlns:a16="http://schemas.microsoft.com/office/drawing/2014/main" id="{E1BF63A0-F0EA-462D-8E6A-9C2AF1462E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6083" y="4643893"/>
              <a:ext cx="546303" cy="360000"/>
            </a:xfrm>
            <a:prstGeom prst="rect">
              <a:avLst/>
            </a:prstGeom>
            <a:ln>
              <a:solidFill>
                <a:schemeClr val="tx1"/>
              </a:solidFill>
            </a:ln>
            <a:effectLst>
              <a:outerShdw blurRad="50800" dist="38100" dir="2700000" algn="tl" rotWithShape="0">
                <a:prstClr val="black">
                  <a:alpha val="40000"/>
                </a:prstClr>
              </a:outerShdw>
            </a:effectLst>
          </p:spPr>
        </p:pic>
        <p:sp>
          <p:nvSpPr>
            <p:cNvPr id="29" name="CasellaDiTesto 8">
              <a:extLst>
                <a:ext uri="{FF2B5EF4-FFF2-40B4-BE49-F238E27FC236}">
                  <a16:creationId xmlns:a16="http://schemas.microsoft.com/office/drawing/2014/main" id="{497B0D7E-E0CA-48CC-88C7-7F50A9835FE0}"/>
                </a:ext>
              </a:extLst>
            </p:cNvPr>
            <p:cNvSpPr txBox="1"/>
            <p:nvPr/>
          </p:nvSpPr>
          <p:spPr>
            <a:xfrm>
              <a:off x="7286981" y="4654616"/>
              <a:ext cx="32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HENKEL, </a:t>
              </a: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Henkel AG &amp; Co </a:t>
              </a:r>
              <a:r>
                <a:rPr kumimoji="0" lang="it-IT"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KGaA</a:t>
              </a:r>
              <a:endParaRPr kumimoji="0" lang="it-IT" sz="1600" b="0"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grpSp>
      <p:grpSp>
        <p:nvGrpSpPr>
          <p:cNvPr id="62" name="Gruppieren 61">
            <a:extLst>
              <a:ext uri="{FF2B5EF4-FFF2-40B4-BE49-F238E27FC236}">
                <a16:creationId xmlns:a16="http://schemas.microsoft.com/office/drawing/2014/main" id="{374405A2-D910-8B8C-1D06-EC888533C808}"/>
              </a:ext>
            </a:extLst>
          </p:cNvPr>
          <p:cNvGrpSpPr/>
          <p:nvPr/>
        </p:nvGrpSpPr>
        <p:grpSpPr>
          <a:xfrm>
            <a:off x="6686083" y="4159362"/>
            <a:ext cx="4998685" cy="360000"/>
            <a:chOff x="6686083" y="3910784"/>
            <a:chExt cx="4998685" cy="360000"/>
          </a:xfrm>
        </p:grpSpPr>
        <p:pic>
          <p:nvPicPr>
            <p:cNvPr id="16" name="Imagen 15">
              <a:extLst>
                <a:ext uri="{FF2B5EF4-FFF2-40B4-BE49-F238E27FC236}">
                  <a16:creationId xmlns:a16="http://schemas.microsoft.com/office/drawing/2014/main" id="{9B94D122-628F-498F-943C-FB9D0A54EF6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605921" y="3951826"/>
              <a:ext cx="1078847" cy="277916"/>
            </a:xfrm>
            <a:prstGeom prst="rect">
              <a:avLst/>
            </a:prstGeom>
            <a:ln w="3175">
              <a:noFill/>
            </a:ln>
          </p:spPr>
        </p:pic>
        <p:pic>
          <p:nvPicPr>
            <p:cNvPr id="24" name="Immagine 11">
              <a:extLst>
                <a:ext uri="{FF2B5EF4-FFF2-40B4-BE49-F238E27FC236}">
                  <a16:creationId xmlns:a16="http://schemas.microsoft.com/office/drawing/2014/main" id="{E1BF63A0-F0EA-462D-8E6A-9C2AF1462E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6083" y="3910784"/>
              <a:ext cx="546303" cy="360000"/>
            </a:xfrm>
            <a:prstGeom prst="rect">
              <a:avLst/>
            </a:prstGeom>
            <a:ln>
              <a:solidFill>
                <a:schemeClr val="tx1"/>
              </a:solidFill>
            </a:ln>
            <a:effectLst>
              <a:outerShdw blurRad="50800" dist="38100" dir="2700000" algn="tl" rotWithShape="0">
                <a:prstClr val="black">
                  <a:alpha val="40000"/>
                </a:prstClr>
              </a:outerShdw>
            </a:effectLst>
          </p:spPr>
        </p:pic>
        <p:sp>
          <p:nvSpPr>
            <p:cNvPr id="30" name="CasellaDiTesto 8">
              <a:extLst>
                <a:ext uri="{FF2B5EF4-FFF2-40B4-BE49-F238E27FC236}">
                  <a16:creationId xmlns:a16="http://schemas.microsoft.com/office/drawing/2014/main" id="{497B0D7E-E0CA-48CC-88C7-7F50A9835FE0}"/>
                </a:ext>
              </a:extLst>
            </p:cNvPr>
            <p:cNvSpPr txBox="1"/>
            <p:nvPr/>
          </p:nvSpPr>
          <p:spPr>
            <a:xfrm>
              <a:off x="7286981" y="3921507"/>
              <a:ext cx="32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EVO, Evonik Operations GMBH </a:t>
              </a:r>
            </a:p>
          </p:txBody>
        </p:sp>
      </p:grpSp>
      <p:grpSp>
        <p:nvGrpSpPr>
          <p:cNvPr id="60" name="Gruppieren 59">
            <a:extLst>
              <a:ext uri="{FF2B5EF4-FFF2-40B4-BE49-F238E27FC236}">
                <a16:creationId xmlns:a16="http://schemas.microsoft.com/office/drawing/2014/main" id="{BFEFF291-7ACF-32E0-7A81-5270CB8B25B8}"/>
              </a:ext>
            </a:extLst>
          </p:cNvPr>
          <p:cNvGrpSpPr/>
          <p:nvPr/>
        </p:nvGrpSpPr>
        <p:grpSpPr>
          <a:xfrm>
            <a:off x="6686083" y="5458034"/>
            <a:ext cx="4664665" cy="540000"/>
            <a:chOff x="6686083" y="5458034"/>
            <a:chExt cx="4664665" cy="540000"/>
          </a:xfrm>
        </p:grpSpPr>
        <p:pic>
          <p:nvPicPr>
            <p:cNvPr id="14" name="Imagen 13">
              <a:extLst>
                <a:ext uri="{FF2B5EF4-FFF2-40B4-BE49-F238E27FC236}">
                  <a16:creationId xmlns:a16="http://schemas.microsoft.com/office/drawing/2014/main" id="{3944AD86-4074-4390-BE9D-BDFDB41907AA}"/>
                </a:ext>
              </a:extLst>
            </p:cNvPr>
            <p:cNvPicPr>
              <a:picLocks noChangeAspect="1"/>
            </p:cNvPicPr>
            <p:nvPr/>
          </p:nvPicPr>
          <p:blipFill>
            <a:blip r:embed="rId7"/>
            <a:stretch>
              <a:fillRect/>
            </a:stretch>
          </p:blipFill>
          <p:spPr>
            <a:xfrm>
              <a:off x="10605921" y="5548034"/>
              <a:ext cx="744827" cy="360000"/>
            </a:xfrm>
            <a:prstGeom prst="rect">
              <a:avLst/>
            </a:prstGeom>
            <a:ln w="3175">
              <a:noFill/>
            </a:ln>
          </p:spPr>
        </p:pic>
        <p:sp>
          <p:nvSpPr>
            <p:cNvPr id="28" name="CasellaDiTesto 8">
              <a:extLst>
                <a:ext uri="{FF2B5EF4-FFF2-40B4-BE49-F238E27FC236}">
                  <a16:creationId xmlns:a16="http://schemas.microsoft.com/office/drawing/2014/main" id="{497B0D7E-E0CA-48CC-88C7-7F50A9835FE0}"/>
                </a:ext>
              </a:extLst>
            </p:cNvPr>
            <p:cNvSpPr txBox="1"/>
            <p:nvPr/>
          </p:nvSpPr>
          <p:spPr>
            <a:xfrm>
              <a:off x="7286981" y="5558757"/>
              <a:ext cx="32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SCHOELLER</a:t>
              </a: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Schoeller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Textil</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AG</a:t>
              </a:r>
              <a:endParaRPr kumimoji="0" lang="it-IT" sz="1600" b="0"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pic>
          <p:nvPicPr>
            <p:cNvPr id="32" name="Immagine 10">
              <a:extLst>
                <a:ext uri="{FF2B5EF4-FFF2-40B4-BE49-F238E27FC236}">
                  <a16:creationId xmlns:a16="http://schemas.microsoft.com/office/drawing/2014/main" id="{A1BA40FC-9657-4B43-9DB2-258C60E05A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86083" y="5458034"/>
              <a:ext cx="540000" cy="540000"/>
            </a:xfrm>
            <a:prstGeom prst="rect">
              <a:avLst/>
            </a:prstGeom>
            <a:ln w="3175">
              <a:solidFill>
                <a:schemeClr val="bg1">
                  <a:lumMod val="50000"/>
                </a:schemeClr>
              </a:solidFill>
            </a:ln>
            <a:effectLst>
              <a:outerShdw blurRad="50800" dist="38100" dir="2700000" algn="tl" rotWithShape="0">
                <a:prstClr val="black">
                  <a:alpha val="40000"/>
                </a:prstClr>
              </a:outerShdw>
            </a:effectLst>
          </p:spPr>
        </p:pic>
      </p:grpSp>
      <p:grpSp>
        <p:nvGrpSpPr>
          <p:cNvPr id="64" name="Gruppieren 63">
            <a:extLst>
              <a:ext uri="{FF2B5EF4-FFF2-40B4-BE49-F238E27FC236}">
                <a16:creationId xmlns:a16="http://schemas.microsoft.com/office/drawing/2014/main" id="{7532EC4A-88CF-0718-DF81-B74EBCADEC37}"/>
              </a:ext>
            </a:extLst>
          </p:cNvPr>
          <p:cNvGrpSpPr/>
          <p:nvPr/>
        </p:nvGrpSpPr>
        <p:grpSpPr>
          <a:xfrm>
            <a:off x="685937" y="1782728"/>
            <a:ext cx="4442182" cy="584775"/>
            <a:chOff x="735080" y="4791483"/>
            <a:chExt cx="4442182" cy="584775"/>
          </a:xfrm>
        </p:grpSpPr>
        <p:pic>
          <p:nvPicPr>
            <p:cNvPr id="3" name="Imagen 71">
              <a:extLst>
                <a:ext uri="{FF2B5EF4-FFF2-40B4-BE49-F238E27FC236}">
                  <a16:creationId xmlns:a16="http://schemas.microsoft.com/office/drawing/2014/main" id="{F866A9A0-EE29-0E68-2B8C-58C97FB21D0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37262" y="4844503"/>
              <a:ext cx="540000" cy="478734"/>
            </a:xfrm>
            <a:prstGeom prst="rect">
              <a:avLst/>
            </a:prstGeom>
            <a:ln w="3175">
              <a:noFill/>
            </a:ln>
          </p:spPr>
        </p:pic>
        <p:pic>
          <p:nvPicPr>
            <p:cNvPr id="35" name="Immagine 11">
              <a:extLst>
                <a:ext uri="{FF2B5EF4-FFF2-40B4-BE49-F238E27FC236}">
                  <a16:creationId xmlns:a16="http://schemas.microsoft.com/office/drawing/2014/main" id="{208008AF-84B1-143D-3CE9-3046F9F950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5080" y="4905947"/>
              <a:ext cx="540000" cy="355846"/>
            </a:xfrm>
            <a:prstGeom prst="rect">
              <a:avLst/>
            </a:prstGeom>
            <a:ln>
              <a:solidFill>
                <a:schemeClr val="tx1"/>
              </a:solidFill>
            </a:ln>
            <a:effectLst>
              <a:outerShdw blurRad="50800" dist="38100" dir="2700000" algn="tl" rotWithShape="0">
                <a:prstClr val="black">
                  <a:alpha val="40000"/>
                </a:prstClr>
              </a:outerShdw>
            </a:effectLst>
          </p:spPr>
        </p:pic>
        <p:sp>
          <p:nvSpPr>
            <p:cNvPr id="36" name="CasellaDiTesto 8">
              <a:extLst>
                <a:ext uri="{FF2B5EF4-FFF2-40B4-BE49-F238E27FC236}">
                  <a16:creationId xmlns:a16="http://schemas.microsoft.com/office/drawing/2014/main" id="{22632702-E473-4CD0-0370-1D667F288ACA}"/>
                </a:ext>
              </a:extLst>
            </p:cNvPr>
            <p:cNvSpPr txBox="1"/>
            <p:nvPr/>
          </p:nvSpPr>
          <p:spPr>
            <a:xfrm>
              <a:off x="1318323" y="4791483"/>
              <a:ext cx="3240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CLIB,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Cluster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Industrielle</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Biotechnologie</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e.V.</a:t>
              </a:r>
              <a:endParaRPr kumimoji="0" lang="it-IT" sz="1600" b="0"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grpSp>
      <p:pic>
        <p:nvPicPr>
          <p:cNvPr id="39" name="Imagen 78">
            <a:extLst>
              <a:ext uri="{FF2B5EF4-FFF2-40B4-BE49-F238E27FC236}">
                <a16:creationId xmlns:a16="http://schemas.microsoft.com/office/drawing/2014/main" id="{45C01892-1089-5E9C-EDD8-43E65FFAC22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605921" y="3487587"/>
            <a:ext cx="901386" cy="360000"/>
          </a:xfrm>
          <a:prstGeom prst="rect">
            <a:avLst/>
          </a:prstGeom>
          <a:ln w="3175">
            <a:noFill/>
          </a:ln>
        </p:spPr>
      </p:pic>
      <p:pic>
        <p:nvPicPr>
          <p:cNvPr id="40" name="Immagine 7">
            <a:extLst>
              <a:ext uri="{FF2B5EF4-FFF2-40B4-BE49-F238E27FC236}">
                <a16:creationId xmlns:a16="http://schemas.microsoft.com/office/drawing/2014/main" id="{42080FFB-06CD-EFD6-94B6-57DB67B2AF8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86083" y="3487587"/>
            <a:ext cx="540000" cy="360000"/>
          </a:xfrm>
          <a:prstGeom prst="rect">
            <a:avLst/>
          </a:prstGeom>
          <a:ln>
            <a:solidFill>
              <a:schemeClr val="tx1"/>
            </a:solidFill>
          </a:ln>
          <a:effectLst>
            <a:outerShdw blurRad="50800" dist="38100" dir="2700000" algn="tl" rotWithShape="0">
              <a:prstClr val="black">
                <a:alpha val="40000"/>
              </a:prstClr>
            </a:outerShdw>
          </a:effectLst>
        </p:spPr>
      </p:pic>
      <p:sp>
        <p:nvSpPr>
          <p:cNvPr id="41" name="CasellaDiTesto 8">
            <a:extLst>
              <a:ext uri="{FF2B5EF4-FFF2-40B4-BE49-F238E27FC236}">
                <a16:creationId xmlns:a16="http://schemas.microsoft.com/office/drawing/2014/main" id="{B599E326-18A5-3176-1782-0ED9B19DF01F}"/>
              </a:ext>
            </a:extLst>
          </p:cNvPr>
          <p:cNvSpPr txBox="1"/>
          <p:nvPr/>
        </p:nvSpPr>
        <p:spPr>
          <a:xfrm>
            <a:off x="7286981" y="3498310"/>
            <a:ext cx="32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Bio_Ch,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Bio-Chem Solutions SRL</a:t>
            </a:r>
            <a:endParaRPr kumimoji="0" lang="it-IT" sz="1600" b="0"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pic>
        <p:nvPicPr>
          <p:cNvPr id="42" name="Imagen 77">
            <a:extLst>
              <a:ext uri="{FF2B5EF4-FFF2-40B4-BE49-F238E27FC236}">
                <a16:creationId xmlns:a16="http://schemas.microsoft.com/office/drawing/2014/main" id="{42F2FF87-63A6-FD81-0069-6B9715CDEE3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37262" y="4618153"/>
            <a:ext cx="1011546" cy="360000"/>
          </a:xfrm>
          <a:prstGeom prst="rect">
            <a:avLst/>
          </a:prstGeom>
          <a:ln w="3175">
            <a:noFill/>
          </a:ln>
        </p:spPr>
      </p:pic>
      <p:pic>
        <p:nvPicPr>
          <p:cNvPr id="43" name="Imagen 1">
            <a:extLst>
              <a:ext uri="{FF2B5EF4-FFF2-40B4-BE49-F238E27FC236}">
                <a16:creationId xmlns:a16="http://schemas.microsoft.com/office/drawing/2014/main" id="{95397816-1AEA-CFDC-066B-4BE5939FF692}"/>
              </a:ext>
            </a:extLst>
          </p:cNvPr>
          <p:cNvPicPr>
            <a:picLocks noChangeAspect="1"/>
          </p:cNvPicPr>
          <p:nvPr/>
        </p:nvPicPr>
        <p:blipFill rotWithShape="1">
          <a:blip r:embed="rId13"/>
          <a:srcRect l="36563" t="42168" r="35618" b="41835"/>
          <a:stretch/>
        </p:blipFill>
        <p:spPr>
          <a:xfrm>
            <a:off x="717424" y="4590825"/>
            <a:ext cx="557656" cy="352397"/>
          </a:xfrm>
          <a:prstGeom prst="rect">
            <a:avLst/>
          </a:prstGeom>
          <a:ln>
            <a:solidFill>
              <a:schemeClr val="tx1"/>
            </a:solidFill>
          </a:ln>
          <a:effectLst>
            <a:outerShdw blurRad="50800" dist="38100" dir="2700000" algn="tl" rotWithShape="0">
              <a:prstClr val="black">
                <a:alpha val="40000"/>
              </a:prstClr>
            </a:outerShdw>
          </a:effectLst>
        </p:spPr>
      </p:pic>
      <p:sp>
        <p:nvSpPr>
          <p:cNvPr id="44" name="CasellaDiTesto 8">
            <a:extLst>
              <a:ext uri="{FF2B5EF4-FFF2-40B4-BE49-F238E27FC236}">
                <a16:creationId xmlns:a16="http://schemas.microsoft.com/office/drawing/2014/main" id="{B00B3D53-B17B-B813-BEAC-0A3D2788A7FB}"/>
              </a:ext>
            </a:extLst>
          </p:cNvPr>
          <p:cNvSpPr txBox="1"/>
          <p:nvPr/>
        </p:nvSpPr>
        <p:spPr>
          <a:xfrm>
            <a:off x="1318323" y="4384696"/>
            <a:ext cx="3240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IST-ID,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The Association of Instituto Superior Técnico For Research and Development</a:t>
            </a:r>
            <a:endParaRPr kumimoji="0" lang="it-IT" sz="1600" b="0"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grpSp>
        <p:nvGrpSpPr>
          <p:cNvPr id="63" name="Gruppieren 62">
            <a:extLst>
              <a:ext uri="{FF2B5EF4-FFF2-40B4-BE49-F238E27FC236}">
                <a16:creationId xmlns:a16="http://schemas.microsoft.com/office/drawing/2014/main" id="{C9E779B8-C2C8-3CCC-9A07-F67AD6779DF5}"/>
              </a:ext>
            </a:extLst>
          </p:cNvPr>
          <p:cNvGrpSpPr/>
          <p:nvPr/>
        </p:nvGrpSpPr>
        <p:grpSpPr>
          <a:xfrm>
            <a:off x="735080" y="5474783"/>
            <a:ext cx="4442182" cy="564840"/>
            <a:chOff x="735080" y="5474783"/>
            <a:chExt cx="4442182" cy="564840"/>
          </a:xfrm>
        </p:grpSpPr>
        <p:pic>
          <p:nvPicPr>
            <p:cNvPr id="4" name="Imagen 94">
              <a:extLst>
                <a:ext uri="{FF2B5EF4-FFF2-40B4-BE49-F238E27FC236}">
                  <a16:creationId xmlns:a16="http://schemas.microsoft.com/office/drawing/2014/main" id="{5FB82FAC-A286-E1C8-454A-8A335289E363}"/>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637262" y="5474783"/>
              <a:ext cx="540000" cy="564840"/>
            </a:xfrm>
            <a:prstGeom prst="rect">
              <a:avLst/>
            </a:prstGeom>
            <a:ln w="3175">
              <a:noFill/>
            </a:ln>
          </p:spPr>
        </p:pic>
        <p:pic>
          <p:nvPicPr>
            <p:cNvPr id="17" name="Immagine 7">
              <a:extLst>
                <a:ext uri="{FF2B5EF4-FFF2-40B4-BE49-F238E27FC236}">
                  <a16:creationId xmlns:a16="http://schemas.microsoft.com/office/drawing/2014/main" id="{5F2B9333-5DBE-8035-6F60-0D981970955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5080" y="5604635"/>
              <a:ext cx="540000" cy="360000"/>
            </a:xfrm>
            <a:prstGeom prst="rect">
              <a:avLst/>
            </a:prstGeom>
            <a:ln>
              <a:solidFill>
                <a:schemeClr val="tx1"/>
              </a:solidFill>
            </a:ln>
            <a:effectLst>
              <a:outerShdw blurRad="50800" dist="38100" dir="2700000" algn="tl" rotWithShape="0">
                <a:prstClr val="black">
                  <a:alpha val="40000"/>
                </a:prstClr>
              </a:outerShdw>
            </a:effectLst>
          </p:spPr>
        </p:pic>
        <p:sp>
          <p:nvSpPr>
            <p:cNvPr id="37" name="CasellaDiTesto 8">
              <a:extLst>
                <a:ext uri="{FF2B5EF4-FFF2-40B4-BE49-F238E27FC236}">
                  <a16:creationId xmlns:a16="http://schemas.microsoft.com/office/drawing/2014/main" id="{E98A2BF9-3501-7675-DDDF-DC60A68DA89E}"/>
                </a:ext>
              </a:extLst>
            </p:cNvPr>
            <p:cNvSpPr txBox="1"/>
            <p:nvPr/>
          </p:nvSpPr>
          <p:spPr>
            <a:xfrm>
              <a:off x="1318323" y="5587926"/>
              <a:ext cx="32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ITB,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Consorzio</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Italbiotec</a:t>
              </a:r>
              <a:endParaRPr kumimoji="0" lang="it-IT" sz="1600" b="0"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grpSp>
      <p:sp>
        <p:nvSpPr>
          <p:cNvPr id="45" name="TextBox 1">
            <a:extLst>
              <a:ext uri="{FF2B5EF4-FFF2-40B4-BE49-F238E27FC236}">
                <a16:creationId xmlns:a16="http://schemas.microsoft.com/office/drawing/2014/main" id="{1B041489-FA9A-4C09-BB47-53588C721B21}"/>
              </a:ext>
            </a:extLst>
          </p:cNvPr>
          <p:cNvSpPr txBox="1"/>
          <p:nvPr/>
        </p:nvSpPr>
        <p:spPr>
          <a:xfrm>
            <a:off x="545140" y="1285165"/>
            <a:ext cx="68484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WP6 lead</a:t>
            </a: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TextBox 2">
            <a:extLst>
              <a:ext uri="{FF2B5EF4-FFF2-40B4-BE49-F238E27FC236}">
                <a16:creationId xmlns:a16="http://schemas.microsoft.com/office/drawing/2014/main" id="{E66AAC67-1BB6-46AB-9EE5-F6FD73A0BDC1}"/>
              </a:ext>
            </a:extLst>
          </p:cNvPr>
          <p:cNvSpPr txBox="1"/>
          <p:nvPr/>
        </p:nvSpPr>
        <p:spPr>
          <a:xfrm>
            <a:off x="552350" y="2854336"/>
            <a:ext cx="4305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WP6 contributing partners</a:t>
            </a: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46946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6"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WP7 - Interactions</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44" name="CasellaDiTesto 6">
            <a:extLst>
              <a:ext uri="{FF2B5EF4-FFF2-40B4-BE49-F238E27FC236}">
                <a16:creationId xmlns:a16="http://schemas.microsoft.com/office/drawing/2014/main" id="{E740DE23-E6FB-4DA1-A8B0-6BEBE21951D8}"/>
              </a:ext>
            </a:extLst>
          </p:cNvPr>
          <p:cNvSpPr txBox="1"/>
          <p:nvPr/>
        </p:nvSpPr>
        <p:spPr>
          <a:xfrm>
            <a:off x="2632015" y="1765388"/>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WP2</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CasellaDiTesto 7">
            <a:extLst>
              <a:ext uri="{FF2B5EF4-FFF2-40B4-BE49-F238E27FC236}">
                <a16:creationId xmlns:a16="http://schemas.microsoft.com/office/drawing/2014/main" id="{E52B8BF5-2A73-494C-9241-D56FA7A84376}"/>
              </a:ext>
            </a:extLst>
          </p:cNvPr>
          <p:cNvSpPr txBox="1"/>
          <p:nvPr/>
        </p:nvSpPr>
        <p:spPr>
          <a:xfrm>
            <a:off x="500950" y="4299481"/>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WP3</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CasellaDiTesto 8">
            <a:extLst>
              <a:ext uri="{FF2B5EF4-FFF2-40B4-BE49-F238E27FC236}">
                <a16:creationId xmlns:a16="http://schemas.microsoft.com/office/drawing/2014/main" id="{901219A7-8942-4FA3-B2C0-339D3B575446}"/>
              </a:ext>
            </a:extLst>
          </p:cNvPr>
          <p:cNvSpPr txBox="1"/>
          <p:nvPr/>
        </p:nvSpPr>
        <p:spPr>
          <a:xfrm>
            <a:off x="3078333" y="5115304"/>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WP4</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CasellaDiTesto 9">
            <a:extLst>
              <a:ext uri="{FF2B5EF4-FFF2-40B4-BE49-F238E27FC236}">
                <a16:creationId xmlns:a16="http://schemas.microsoft.com/office/drawing/2014/main" id="{FD893619-C8B6-40D5-8528-A93CF5CDB992}"/>
              </a:ext>
            </a:extLst>
          </p:cNvPr>
          <p:cNvSpPr txBox="1"/>
          <p:nvPr/>
        </p:nvSpPr>
        <p:spPr>
          <a:xfrm>
            <a:off x="5498768" y="4299481"/>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WP5</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4" name="Immagine 15">
            <a:extLst>
              <a:ext uri="{FF2B5EF4-FFF2-40B4-BE49-F238E27FC236}">
                <a16:creationId xmlns:a16="http://schemas.microsoft.com/office/drawing/2014/main" id="{BDB9A890-83D2-4A8D-B6D5-899975527957}"/>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761798" y="1029334"/>
            <a:ext cx="731431" cy="731431"/>
          </a:xfrm>
          <a:prstGeom prst="rect">
            <a:avLst/>
          </a:prstGeom>
        </p:spPr>
      </p:pic>
      <p:cxnSp>
        <p:nvCxnSpPr>
          <p:cNvPr id="66" name="Connettore a gomito 17">
            <a:extLst>
              <a:ext uri="{FF2B5EF4-FFF2-40B4-BE49-F238E27FC236}">
                <a16:creationId xmlns:a16="http://schemas.microsoft.com/office/drawing/2014/main" id="{DB0F2F12-06CE-4716-BF2C-845473F27E7B}"/>
              </a:ext>
            </a:extLst>
          </p:cNvPr>
          <p:cNvCxnSpPr>
            <a:cxnSpLocks/>
            <a:stCxn id="44" idx="1"/>
            <a:endCxn id="60" idx="0"/>
          </p:cNvCxnSpPr>
          <p:nvPr/>
        </p:nvCxnSpPr>
        <p:spPr>
          <a:xfrm rot="10800000" flipV="1">
            <a:off x="1378137" y="2026997"/>
            <a:ext cx="1253879" cy="2272483"/>
          </a:xfrm>
          <a:prstGeom prst="bentConnector2">
            <a:avLst/>
          </a:prstGeom>
          <a:ln w="57150" cap="flat" cmpd="sng" algn="ctr">
            <a:solidFill>
              <a:schemeClr val="accent6"/>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cxnSp>
        <p:nvCxnSpPr>
          <p:cNvPr id="67" name="Connettore a gomito 20">
            <a:extLst>
              <a:ext uri="{FF2B5EF4-FFF2-40B4-BE49-F238E27FC236}">
                <a16:creationId xmlns:a16="http://schemas.microsoft.com/office/drawing/2014/main" id="{1D3D22B0-FE20-442D-B21D-30588B37C647}"/>
              </a:ext>
            </a:extLst>
          </p:cNvPr>
          <p:cNvCxnSpPr>
            <a:cxnSpLocks/>
            <a:stCxn id="60" idx="3"/>
            <a:endCxn id="44" idx="2"/>
          </p:cNvCxnSpPr>
          <p:nvPr/>
        </p:nvCxnSpPr>
        <p:spPr>
          <a:xfrm flipV="1">
            <a:off x="2255322" y="2288608"/>
            <a:ext cx="1253879" cy="2272483"/>
          </a:xfrm>
          <a:prstGeom prst="bentConnector2">
            <a:avLst/>
          </a:prstGeom>
          <a:ln w="571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9" name="Connettore a gomito 28">
            <a:extLst>
              <a:ext uri="{FF2B5EF4-FFF2-40B4-BE49-F238E27FC236}">
                <a16:creationId xmlns:a16="http://schemas.microsoft.com/office/drawing/2014/main" id="{0B3B8964-1652-4A6D-856B-15E2D481F180}"/>
              </a:ext>
            </a:extLst>
          </p:cNvPr>
          <p:cNvCxnSpPr>
            <a:cxnSpLocks/>
            <a:stCxn id="60" idx="3"/>
            <a:endCxn id="61" idx="0"/>
          </p:cNvCxnSpPr>
          <p:nvPr/>
        </p:nvCxnSpPr>
        <p:spPr>
          <a:xfrm>
            <a:off x="2255322" y="4561091"/>
            <a:ext cx="1700197" cy="554213"/>
          </a:xfrm>
          <a:prstGeom prst="bentConnector2">
            <a:avLst/>
          </a:prstGeom>
          <a:ln w="57150" cap="flat" cmpd="sng" algn="ctr">
            <a:solidFill>
              <a:schemeClr val="accent6"/>
            </a:solidFill>
            <a:prstDash val="solid"/>
            <a:round/>
            <a:headEnd type="triangle" w="med" len="med"/>
            <a:tailEnd type="arrow" w="med" len="med"/>
          </a:ln>
        </p:spPr>
        <p:style>
          <a:lnRef idx="0">
            <a:scrgbClr r="0" g="0" b="0"/>
          </a:lnRef>
          <a:fillRef idx="0">
            <a:scrgbClr r="0" g="0" b="0"/>
          </a:fillRef>
          <a:effectRef idx="0">
            <a:scrgbClr r="0" g="0" b="0"/>
          </a:effectRef>
          <a:fontRef idx="minor">
            <a:schemeClr val="tx1"/>
          </a:fontRef>
        </p:style>
      </p:cxnSp>
      <p:cxnSp>
        <p:nvCxnSpPr>
          <p:cNvPr id="70" name="Connettore a gomito 31">
            <a:extLst>
              <a:ext uri="{FF2B5EF4-FFF2-40B4-BE49-F238E27FC236}">
                <a16:creationId xmlns:a16="http://schemas.microsoft.com/office/drawing/2014/main" id="{A2A88E10-9E63-4C0C-BABE-81BC7F2D8DA8}"/>
              </a:ext>
            </a:extLst>
          </p:cNvPr>
          <p:cNvCxnSpPr>
            <a:cxnSpLocks/>
            <a:stCxn id="44" idx="3"/>
          </p:cNvCxnSpPr>
          <p:nvPr/>
        </p:nvCxnSpPr>
        <p:spPr>
          <a:xfrm>
            <a:off x="4386387" y="2026998"/>
            <a:ext cx="1853566" cy="2300622"/>
          </a:xfrm>
          <a:prstGeom prst="bentConnector2">
            <a:avLst/>
          </a:prstGeom>
          <a:ln w="571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72" name="Immagine 41">
            <a:extLst>
              <a:ext uri="{FF2B5EF4-FFF2-40B4-BE49-F238E27FC236}">
                <a16:creationId xmlns:a16="http://schemas.microsoft.com/office/drawing/2014/main" id="{B487D037-3D7A-480A-AE13-219D85805E0A}"/>
              </a:ext>
            </a:extLst>
          </p:cNvPr>
          <p:cNvPicPr>
            <a:picLocks noChangeAspect="1"/>
          </p:cNvPicPr>
          <p:nvPr/>
        </p:nvPicPr>
        <p:blipFill>
          <a:blip r:embed="rId3">
            <a:duotone>
              <a:schemeClr val="accent3">
                <a:shade val="45000"/>
                <a:satMod val="135000"/>
              </a:schemeClr>
              <a:prstClr val="white"/>
            </a:duotone>
          </a:blip>
          <a:stretch>
            <a:fillRect/>
          </a:stretch>
        </p:blipFill>
        <p:spPr>
          <a:xfrm>
            <a:off x="2552740" y="5125205"/>
            <a:ext cx="499494" cy="532070"/>
          </a:xfrm>
          <a:prstGeom prst="rect">
            <a:avLst/>
          </a:prstGeom>
        </p:spPr>
      </p:pic>
      <p:pic>
        <p:nvPicPr>
          <p:cNvPr id="73" name="Immagine 43">
            <a:extLst>
              <a:ext uri="{FF2B5EF4-FFF2-40B4-BE49-F238E27FC236}">
                <a16:creationId xmlns:a16="http://schemas.microsoft.com/office/drawing/2014/main" id="{C21C5F65-E72A-432F-82CC-D53544691827}"/>
              </a:ext>
            </a:extLst>
          </p:cNvPr>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470426" y="2278163"/>
            <a:ext cx="946803" cy="946803"/>
          </a:xfrm>
          <a:prstGeom prst="rect">
            <a:avLst/>
          </a:prstGeom>
        </p:spPr>
      </p:pic>
      <p:cxnSp>
        <p:nvCxnSpPr>
          <p:cNvPr id="74" name="Connettore a gomito 31">
            <a:extLst>
              <a:ext uri="{FF2B5EF4-FFF2-40B4-BE49-F238E27FC236}">
                <a16:creationId xmlns:a16="http://schemas.microsoft.com/office/drawing/2014/main" id="{67B96937-819C-4C0F-AE4F-8F30E1EB7792}"/>
              </a:ext>
            </a:extLst>
          </p:cNvPr>
          <p:cNvCxnSpPr>
            <a:cxnSpLocks/>
          </p:cNvCxnSpPr>
          <p:nvPr/>
        </p:nvCxnSpPr>
        <p:spPr>
          <a:xfrm rot="16200000" flipH="1">
            <a:off x="4250865" y="2059252"/>
            <a:ext cx="2419297" cy="2061157"/>
          </a:xfrm>
          <a:prstGeom prst="bentConnector3">
            <a:avLst>
              <a:gd name="adj1" fmla="val 55"/>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75" name="Segnaposto contenuto 5">
            <a:extLst>
              <a:ext uri="{FF2B5EF4-FFF2-40B4-BE49-F238E27FC236}">
                <a16:creationId xmlns:a16="http://schemas.microsoft.com/office/drawing/2014/main" id="{3979E23F-EBFD-4F01-81F2-F5ACA0667584}"/>
              </a:ext>
            </a:extLst>
          </p:cNvPr>
          <p:cNvSpPr txBox="1">
            <a:spLocks/>
          </p:cNvSpPr>
          <p:nvPr/>
        </p:nvSpPr>
        <p:spPr>
          <a:xfrm>
            <a:off x="3559031" y="5735071"/>
            <a:ext cx="1339957" cy="2935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it-IT" sz="1600" b="0" i="0" u="none" strike="noStrike" kern="1200" cap="none" spc="0" normalizeH="0" baseline="0" noProof="0" dirty="0">
                <a:ln>
                  <a:noFill/>
                </a:ln>
                <a:solidFill>
                  <a:srgbClr val="44546A"/>
                </a:solidFill>
                <a:effectLst/>
                <a:uLnTx/>
                <a:uFillTx/>
                <a:latin typeface="Calibri" panose="020F0502020204030204"/>
                <a:ea typeface="+mn-ea"/>
                <a:cs typeface="+mn-cs"/>
              </a:rPr>
              <a:t>Enzymes</a:t>
            </a:r>
          </a:p>
        </p:txBody>
      </p:sp>
      <p:pic>
        <p:nvPicPr>
          <p:cNvPr id="76" name="Immagine 10">
            <a:extLst>
              <a:ext uri="{FF2B5EF4-FFF2-40B4-BE49-F238E27FC236}">
                <a16:creationId xmlns:a16="http://schemas.microsoft.com/office/drawing/2014/main" id="{F8AFA4AE-4261-43B0-AB67-6F0D15B624DF}"/>
              </a:ext>
            </a:extLst>
          </p:cNvPr>
          <p:cNvPicPr>
            <a:picLocks noChangeAspect="1"/>
          </p:cNvPicPr>
          <p:nvPr/>
        </p:nvPicPr>
        <p:blipFill>
          <a:blip r:embed="rId5">
            <a:duotone>
              <a:schemeClr val="accent3">
                <a:shade val="45000"/>
                <a:satMod val="135000"/>
              </a:schemeClr>
              <a:prstClr val="white"/>
            </a:duotone>
          </a:blip>
          <a:stretch>
            <a:fillRect/>
          </a:stretch>
        </p:blipFill>
        <p:spPr>
          <a:xfrm>
            <a:off x="5263573" y="3247834"/>
            <a:ext cx="728200" cy="834864"/>
          </a:xfrm>
          <a:prstGeom prst="rect">
            <a:avLst/>
          </a:prstGeom>
        </p:spPr>
      </p:pic>
      <p:sp>
        <p:nvSpPr>
          <p:cNvPr id="77" name="Segnaposto contenuto 5">
            <a:extLst>
              <a:ext uri="{FF2B5EF4-FFF2-40B4-BE49-F238E27FC236}">
                <a16:creationId xmlns:a16="http://schemas.microsoft.com/office/drawing/2014/main" id="{DD83C61E-F920-4EE8-9CD5-349F93E1AD52}"/>
              </a:ext>
            </a:extLst>
          </p:cNvPr>
          <p:cNvSpPr txBox="1">
            <a:spLocks/>
          </p:cNvSpPr>
          <p:nvPr/>
        </p:nvSpPr>
        <p:spPr>
          <a:xfrm>
            <a:off x="183579" y="3550450"/>
            <a:ext cx="1085912" cy="741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Activity-based bio-prospecting </a:t>
            </a:r>
          </a:p>
        </p:txBody>
      </p:sp>
      <p:cxnSp>
        <p:nvCxnSpPr>
          <p:cNvPr id="78" name="Conector angular 77"/>
          <p:cNvCxnSpPr>
            <a:stCxn id="61" idx="3"/>
            <a:endCxn id="63" idx="2"/>
          </p:cNvCxnSpPr>
          <p:nvPr/>
        </p:nvCxnSpPr>
        <p:spPr>
          <a:xfrm flipV="1">
            <a:off x="4832705" y="4822701"/>
            <a:ext cx="1543249" cy="554213"/>
          </a:xfrm>
          <a:prstGeom prst="bentConnector2">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987" y="2667220"/>
            <a:ext cx="1541463" cy="161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0" name="Segnaposto contenuto 5">
            <a:extLst>
              <a:ext uri="{FF2B5EF4-FFF2-40B4-BE49-F238E27FC236}">
                <a16:creationId xmlns:a16="http://schemas.microsoft.com/office/drawing/2014/main" id="{DD83C61E-F920-4EE8-9CD5-349F93E1AD52}"/>
              </a:ext>
            </a:extLst>
          </p:cNvPr>
          <p:cNvSpPr txBox="1">
            <a:spLocks/>
          </p:cNvSpPr>
          <p:nvPr/>
        </p:nvSpPr>
        <p:spPr>
          <a:xfrm>
            <a:off x="2843027" y="1083919"/>
            <a:ext cx="1085912" cy="74173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Machine learning bio-prospecting </a:t>
            </a:r>
          </a:p>
        </p:txBody>
      </p:sp>
      <p:sp>
        <p:nvSpPr>
          <p:cNvPr id="81" name="Segnaposto contenuto 5">
            <a:extLst>
              <a:ext uri="{FF2B5EF4-FFF2-40B4-BE49-F238E27FC236}">
                <a16:creationId xmlns:a16="http://schemas.microsoft.com/office/drawing/2014/main" id="{DD83C61E-F920-4EE8-9CD5-349F93E1AD52}"/>
              </a:ext>
            </a:extLst>
          </p:cNvPr>
          <p:cNvSpPr txBox="1">
            <a:spLocks/>
          </p:cNvSpPr>
          <p:nvPr/>
        </p:nvSpPr>
        <p:spPr>
          <a:xfrm>
            <a:off x="7864879" y="1350065"/>
            <a:ext cx="2389226"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Fermentation</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DSP, </a:t>
            </a: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Formulation</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Development</a:t>
            </a:r>
          </a:p>
        </p:txBody>
      </p:sp>
      <p:sp>
        <p:nvSpPr>
          <p:cNvPr id="82" name="CasellaDiTesto 9">
            <a:extLst>
              <a:ext uri="{FF2B5EF4-FFF2-40B4-BE49-F238E27FC236}">
                <a16:creationId xmlns:a16="http://schemas.microsoft.com/office/drawing/2014/main" id="{DBFAE3A0-5DA0-A207-47C1-2251B7D492D8}"/>
              </a:ext>
            </a:extLst>
          </p:cNvPr>
          <p:cNvSpPr txBox="1"/>
          <p:nvPr/>
        </p:nvSpPr>
        <p:spPr>
          <a:xfrm>
            <a:off x="8182306" y="1923725"/>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WP6</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CasellaDiTesto 9">
            <a:extLst>
              <a:ext uri="{FF2B5EF4-FFF2-40B4-BE49-F238E27FC236}">
                <a16:creationId xmlns:a16="http://schemas.microsoft.com/office/drawing/2014/main" id="{A32A834F-6290-02E1-CC5F-33AE01A4AFF7}"/>
              </a:ext>
            </a:extLst>
          </p:cNvPr>
          <p:cNvSpPr txBox="1"/>
          <p:nvPr/>
        </p:nvSpPr>
        <p:spPr>
          <a:xfrm>
            <a:off x="9711540" y="4299481"/>
            <a:ext cx="1754372" cy="523220"/>
          </a:xfrm>
          <a:prstGeom prst="rect">
            <a:avLst/>
          </a:prstGeom>
          <a:solidFill>
            <a:srgbClr val="006873"/>
          </a:solidFill>
          <a:ln w="50800">
            <a:solidFill>
              <a:srgbClr val="FF0000"/>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WP7</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Segnaposto contenuto 5">
            <a:extLst>
              <a:ext uri="{FF2B5EF4-FFF2-40B4-BE49-F238E27FC236}">
                <a16:creationId xmlns:a16="http://schemas.microsoft.com/office/drawing/2014/main" id="{62171CB8-DAB8-9C93-C670-2FAD21649BD5}"/>
              </a:ext>
            </a:extLst>
          </p:cNvPr>
          <p:cNvSpPr txBox="1">
            <a:spLocks/>
          </p:cNvSpPr>
          <p:nvPr/>
        </p:nvSpPr>
        <p:spPr>
          <a:xfrm>
            <a:off x="6360534" y="4847615"/>
            <a:ext cx="1085912" cy="532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Enzyme</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engineering</a:t>
            </a:r>
          </a:p>
        </p:txBody>
      </p:sp>
      <p:cxnSp>
        <p:nvCxnSpPr>
          <p:cNvPr id="85" name="Connettore a gomito 31">
            <a:extLst>
              <a:ext uri="{FF2B5EF4-FFF2-40B4-BE49-F238E27FC236}">
                <a16:creationId xmlns:a16="http://schemas.microsoft.com/office/drawing/2014/main" id="{AAFEAA7B-ADC5-13A3-FD1C-625CFBCA074E}"/>
              </a:ext>
            </a:extLst>
          </p:cNvPr>
          <p:cNvCxnSpPr>
            <a:cxnSpLocks/>
          </p:cNvCxnSpPr>
          <p:nvPr/>
        </p:nvCxnSpPr>
        <p:spPr>
          <a:xfrm rot="5400000">
            <a:off x="6450445" y="2567618"/>
            <a:ext cx="2242154" cy="1221569"/>
          </a:xfrm>
          <a:prstGeom prst="bentConnector3">
            <a:avLst>
              <a:gd name="adj1" fmla="val -7"/>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86" name="Connettore a gomito 31">
            <a:extLst>
              <a:ext uri="{FF2B5EF4-FFF2-40B4-BE49-F238E27FC236}">
                <a16:creationId xmlns:a16="http://schemas.microsoft.com/office/drawing/2014/main" id="{356F7031-B6B3-FF6F-52B3-573F7277DBEC}"/>
              </a:ext>
            </a:extLst>
          </p:cNvPr>
          <p:cNvCxnSpPr>
            <a:cxnSpLocks/>
          </p:cNvCxnSpPr>
          <p:nvPr/>
        </p:nvCxnSpPr>
        <p:spPr>
          <a:xfrm rot="10800000" flipV="1">
            <a:off x="4898989" y="2361569"/>
            <a:ext cx="3297655" cy="3172016"/>
          </a:xfrm>
          <a:prstGeom prst="bentConnector3">
            <a:avLst>
              <a:gd name="adj1" fmla="val 14019"/>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87" name="Segnaposto contenuto 5">
            <a:extLst>
              <a:ext uri="{FF2B5EF4-FFF2-40B4-BE49-F238E27FC236}">
                <a16:creationId xmlns:a16="http://schemas.microsoft.com/office/drawing/2014/main" id="{03AE6DBB-739C-F14E-2DA0-EFB9E5DE7174}"/>
              </a:ext>
            </a:extLst>
          </p:cNvPr>
          <p:cNvSpPr txBox="1">
            <a:spLocks/>
          </p:cNvSpPr>
          <p:nvPr/>
        </p:nvSpPr>
        <p:spPr>
          <a:xfrm>
            <a:off x="9824055" y="4871900"/>
            <a:ext cx="1420142" cy="794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Industrial Application </a:t>
            </a: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Tests</a:t>
            </a:r>
            <a:endPar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88" name="Bogen 46">
            <a:extLst>
              <a:ext uri="{FF2B5EF4-FFF2-40B4-BE49-F238E27FC236}">
                <a16:creationId xmlns:a16="http://schemas.microsoft.com/office/drawing/2014/main" id="{4D4810CE-1FF4-6F0B-95EE-07D14758A414}"/>
              </a:ext>
            </a:extLst>
          </p:cNvPr>
          <p:cNvSpPr/>
          <p:nvPr/>
        </p:nvSpPr>
        <p:spPr>
          <a:xfrm>
            <a:off x="9115165" y="2278163"/>
            <a:ext cx="1914421" cy="3098751"/>
          </a:xfrm>
          <a:prstGeom prst="arc">
            <a:avLst>
              <a:gd name="adj1" fmla="val 16020445"/>
              <a:gd name="adj2" fmla="val 1512186"/>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Bogen 47">
            <a:extLst>
              <a:ext uri="{FF2B5EF4-FFF2-40B4-BE49-F238E27FC236}">
                <a16:creationId xmlns:a16="http://schemas.microsoft.com/office/drawing/2014/main" id="{AEBA328B-AEFB-6616-55C6-3F68FF66F174}"/>
              </a:ext>
            </a:extLst>
          </p:cNvPr>
          <p:cNvSpPr/>
          <p:nvPr/>
        </p:nvSpPr>
        <p:spPr>
          <a:xfrm rot="10800000">
            <a:off x="9602457" y="1428056"/>
            <a:ext cx="1914421" cy="3098751"/>
          </a:xfrm>
          <a:prstGeom prst="arc">
            <a:avLst>
              <a:gd name="adj1" fmla="val 17716297"/>
              <a:gd name="adj2" fmla="val 1512186"/>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0" name="Grafik 49">
            <a:extLst>
              <a:ext uri="{FF2B5EF4-FFF2-40B4-BE49-F238E27FC236}">
                <a16:creationId xmlns:a16="http://schemas.microsoft.com/office/drawing/2014/main" id="{91D7A328-0176-E4E8-9368-F6533AB18DDD}"/>
              </a:ext>
            </a:extLst>
          </p:cNvPr>
          <p:cNvPicPr>
            <a:picLocks noChangeAspect="1"/>
          </p:cNvPicPr>
          <p:nvPr/>
        </p:nvPicPr>
        <p:blipFill rotWithShape="1">
          <a:blip r:embed="rId7"/>
          <a:srcRect l="25406" t="26037" r="26612"/>
          <a:stretch/>
        </p:blipFill>
        <p:spPr>
          <a:xfrm>
            <a:off x="8143520" y="2527305"/>
            <a:ext cx="1335064" cy="1673961"/>
          </a:xfrm>
          <a:prstGeom prst="rect">
            <a:avLst/>
          </a:prstGeom>
        </p:spPr>
      </p:pic>
      <p:pic>
        <p:nvPicPr>
          <p:cNvPr id="91" name="Grafik 51" descr="Waschmaschine Silhouette">
            <a:extLst>
              <a:ext uri="{FF2B5EF4-FFF2-40B4-BE49-F238E27FC236}">
                <a16:creationId xmlns:a16="http://schemas.microsoft.com/office/drawing/2014/main" id="{C15AAF1B-AD75-4565-C305-0C0FF3452A0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49351" y="5355823"/>
            <a:ext cx="914400" cy="914400"/>
          </a:xfrm>
          <a:prstGeom prst="rect">
            <a:avLst/>
          </a:prstGeom>
        </p:spPr>
      </p:pic>
      <p:pic>
        <p:nvPicPr>
          <p:cNvPr id="92" name="Grafik 53" descr="Lächelnde Gesichtskontur mit einfarbiger Füllung">
            <a:extLst>
              <a:ext uri="{FF2B5EF4-FFF2-40B4-BE49-F238E27FC236}">
                <a16:creationId xmlns:a16="http://schemas.microsoft.com/office/drawing/2014/main" id="{5AB7259A-2D98-C0F1-D4C7-B0B5D3716A4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19506" y="5459397"/>
            <a:ext cx="677404" cy="677404"/>
          </a:xfrm>
          <a:prstGeom prst="rect">
            <a:avLst/>
          </a:prstGeom>
        </p:spPr>
      </p:pic>
      <p:pic>
        <p:nvPicPr>
          <p:cNvPr id="93" name="Grafik 59" descr="Hässlicher Pullover Silhouette">
            <a:extLst>
              <a:ext uri="{FF2B5EF4-FFF2-40B4-BE49-F238E27FC236}">
                <a16:creationId xmlns:a16="http://schemas.microsoft.com/office/drawing/2014/main" id="{F6F10186-085D-D0A6-4ACB-0A78FD95950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79749" y="5344937"/>
            <a:ext cx="914400" cy="914400"/>
          </a:xfrm>
          <a:prstGeom prst="rect">
            <a:avLst/>
          </a:prstGeom>
        </p:spPr>
      </p:pic>
      <p:cxnSp>
        <p:nvCxnSpPr>
          <p:cNvPr id="94" name="Connettore a gomito 31">
            <a:extLst>
              <a:ext uri="{FF2B5EF4-FFF2-40B4-BE49-F238E27FC236}">
                <a16:creationId xmlns:a16="http://schemas.microsoft.com/office/drawing/2014/main" id="{41DF86EF-B19E-C51A-DCB9-831E60EEDDD0}"/>
              </a:ext>
            </a:extLst>
          </p:cNvPr>
          <p:cNvCxnSpPr>
            <a:cxnSpLocks/>
            <a:endCxn id="82" idx="1"/>
          </p:cNvCxnSpPr>
          <p:nvPr/>
        </p:nvCxnSpPr>
        <p:spPr>
          <a:xfrm rot="5400000" flipH="1" flipV="1">
            <a:off x="6584501" y="2717973"/>
            <a:ext cx="2130442" cy="1065167"/>
          </a:xfrm>
          <a:prstGeom prst="bentConnector2">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95" name="Connettore a gomito 31">
            <a:extLst>
              <a:ext uri="{FF2B5EF4-FFF2-40B4-BE49-F238E27FC236}">
                <a16:creationId xmlns:a16="http://schemas.microsoft.com/office/drawing/2014/main" id="{77BF306D-D01A-829E-10BE-057866BC3448}"/>
              </a:ext>
            </a:extLst>
          </p:cNvPr>
          <p:cNvCxnSpPr>
            <a:cxnSpLocks/>
            <a:stCxn id="83" idx="1"/>
          </p:cNvCxnSpPr>
          <p:nvPr/>
        </p:nvCxnSpPr>
        <p:spPr>
          <a:xfrm rot="10800000" flipV="1">
            <a:off x="4898990" y="4561091"/>
            <a:ext cx="4812550" cy="1184498"/>
          </a:xfrm>
          <a:prstGeom prst="bentConnector3">
            <a:avLst>
              <a:gd name="adj1" fmla="val 11321"/>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96" name="Segnaposto contenuto 5">
            <a:extLst>
              <a:ext uri="{FF2B5EF4-FFF2-40B4-BE49-F238E27FC236}">
                <a16:creationId xmlns:a16="http://schemas.microsoft.com/office/drawing/2014/main" id="{FD83761F-E28D-4713-00EB-08E5A57EC69C}"/>
              </a:ext>
            </a:extLst>
          </p:cNvPr>
          <p:cNvSpPr txBox="1">
            <a:spLocks/>
          </p:cNvSpPr>
          <p:nvPr/>
        </p:nvSpPr>
        <p:spPr>
          <a:xfrm>
            <a:off x="5618784" y="5778898"/>
            <a:ext cx="3183700" cy="3579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Enzymes for small scale application tests</a:t>
            </a:r>
          </a:p>
        </p:txBody>
      </p:sp>
      <p:sp>
        <p:nvSpPr>
          <p:cNvPr id="97" name="Segnaposto contenuto 5">
            <a:extLst>
              <a:ext uri="{FF2B5EF4-FFF2-40B4-BE49-F238E27FC236}">
                <a16:creationId xmlns:a16="http://schemas.microsoft.com/office/drawing/2014/main" id="{BC0EE601-18E6-E6F1-0254-32FA799E1CB6}"/>
              </a:ext>
            </a:extLst>
          </p:cNvPr>
          <p:cNvSpPr txBox="1">
            <a:spLocks/>
          </p:cNvSpPr>
          <p:nvPr/>
        </p:nvSpPr>
        <p:spPr>
          <a:xfrm>
            <a:off x="10644789" y="2316913"/>
            <a:ext cx="1359381" cy="883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Larger</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scale and </a:t>
            </a: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formulated</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enzymes</a:t>
            </a:r>
            <a:endPar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98" name="Segnaposto contenuto 5">
            <a:extLst>
              <a:ext uri="{FF2B5EF4-FFF2-40B4-BE49-F238E27FC236}">
                <a16:creationId xmlns:a16="http://schemas.microsoft.com/office/drawing/2014/main" id="{D410924C-DD3F-9B45-DDE1-BFCCF90C7AC8}"/>
              </a:ext>
            </a:extLst>
          </p:cNvPr>
          <p:cNvSpPr txBox="1">
            <a:spLocks/>
          </p:cNvSpPr>
          <p:nvPr/>
        </p:nvSpPr>
        <p:spPr>
          <a:xfrm>
            <a:off x="9549351" y="3403326"/>
            <a:ext cx="1160255" cy="4958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Feedback</a:t>
            </a:r>
          </a:p>
        </p:txBody>
      </p:sp>
      <p:pic>
        <p:nvPicPr>
          <p:cNvPr id="99" name="Grafik 34">
            <a:extLst>
              <a:ext uri="{FF2B5EF4-FFF2-40B4-BE49-F238E27FC236}">
                <a16:creationId xmlns:a16="http://schemas.microsoft.com/office/drawing/2014/main" id="{1AB1B758-34DD-7051-0CB9-1ED1F145BFE6}"/>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46752" y="4171776"/>
            <a:ext cx="1176632" cy="786857"/>
          </a:xfrm>
          <a:prstGeom prst="rect">
            <a:avLst/>
          </a:prstGeom>
        </p:spPr>
      </p:pic>
    </p:spTree>
    <p:extLst>
      <p:ext uri="{BB962C8B-B14F-4D97-AF65-F5344CB8AC3E}">
        <p14:creationId xmlns:p14="http://schemas.microsoft.com/office/powerpoint/2010/main" val="27667539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6" name="TextBox 4">
            <a:extLst>
              <a:ext uri="{FF2B5EF4-FFF2-40B4-BE49-F238E27FC236}">
                <a16:creationId xmlns:a16="http://schemas.microsoft.com/office/drawing/2014/main" id="{98830EE4-50CC-801E-9F07-28CEF54A4E90}"/>
              </a:ext>
            </a:extLst>
          </p:cNvPr>
          <p:cNvSpPr txBox="1"/>
          <p:nvPr/>
        </p:nvSpPr>
        <p:spPr>
          <a:xfrm>
            <a:off x="662609" y="269431"/>
            <a:ext cx="10299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7.1-7.3: How to achieve objectives, and work done</a:t>
            </a:r>
          </a:p>
        </p:txBody>
      </p:sp>
      <p:sp>
        <p:nvSpPr>
          <p:cNvPr id="2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Establishment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of reliable methods to measure enzyme performance under industrially relevant (real-life) conditions</a:t>
            </a: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Validation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of enzyme performance and stability under industrially relevant conditions</a:t>
            </a: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Upscaling of appropriately dimensioned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trials for the application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of enzymes to 3 project’s sectors (detergents, textiles, cosmetics)</a:t>
            </a:r>
          </a:p>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Specification</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on priority enzyme functionalities for different project’s sectors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Detergents: Removing specific fatty oil stains and related fatty-oils, multi-functional </a:t>
            </a:r>
            <a:r>
              <a:rPr kumimoji="0" lang="en-US" sz="1598" b="0" i="0" u="none" strike="noStrike" kern="1200" cap="none" spc="0" normalizeH="0" baseline="0" noProof="0" dirty="0" err="1">
                <a:ln>
                  <a:noFill/>
                </a:ln>
                <a:solidFill>
                  <a:prstClr val="black"/>
                </a:solidFill>
                <a:effectLst/>
                <a:uLnTx/>
                <a:uFillTx/>
                <a:latin typeface="Calibri" panose="020F0502020204030204"/>
                <a:ea typeface="+mn-ea"/>
                <a:cs typeface="+mn-cs"/>
              </a:rPr>
              <a:t>PluriZymes</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 supporting such activities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Textiles: Removing residual spinning oils, supporting decolorization of dyes, degrading polyester for recycling of textiles, multi-functional </a:t>
            </a:r>
            <a:r>
              <a:rPr kumimoji="0" lang="en-US" sz="1598" b="0" i="0" u="none" strike="noStrike" kern="1200" cap="none" spc="0" normalizeH="0" baseline="0" noProof="0" dirty="0" err="1">
                <a:ln>
                  <a:noFill/>
                </a:ln>
                <a:solidFill>
                  <a:prstClr val="black"/>
                </a:solidFill>
                <a:effectLst/>
                <a:uLnTx/>
                <a:uFillTx/>
                <a:latin typeface="Calibri" panose="020F0502020204030204"/>
                <a:ea typeface="+mn-ea"/>
                <a:cs typeface="+mn-cs"/>
              </a:rPr>
              <a:t>PluriZymes</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 supporting such activities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Cosmetics: Degrading hyaluronic acid to products of defined size to be integrated into cosmetics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Material transfer </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from Henkel, Evonik and </a:t>
            </a:r>
            <a:r>
              <a:rPr kumimoji="0" lang="en-US" sz="1864" b="0" i="0" u="none" strike="noStrike" kern="1200" cap="none" spc="0" normalizeH="0" baseline="0" noProof="0" dirty="0" err="1">
                <a:ln>
                  <a:noFill/>
                </a:ln>
                <a:solidFill>
                  <a:prstClr val="black"/>
                </a:solidFill>
                <a:effectLst/>
                <a:uLnTx/>
                <a:uFillTx/>
                <a:latin typeface="Calibri" panose="020F0502020204030204"/>
                <a:ea typeface="+mn-ea"/>
                <a:cs typeface="+mn-cs"/>
              </a:rPr>
              <a:t>Schoeller</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to academic partners: real-life products (benchmarks) and test substrates (stains, dye, textiles, hyaluronic acid, etc.)</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Decision on distribution of PRE-LEAD enzyme candidates among SME partners for establishment of fermentation (WP6)</a:t>
            </a:r>
          </a:p>
        </p:txBody>
      </p:sp>
    </p:spTree>
    <p:extLst>
      <p:ext uri="{BB962C8B-B14F-4D97-AF65-F5344CB8AC3E}">
        <p14:creationId xmlns:p14="http://schemas.microsoft.com/office/powerpoint/2010/main" val="33532773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evaluate the environmental impact of the new products compared to the initial products and the benchmark ones already on the market </a:t>
            </a: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LCA activities on three benchmark products (face cream cosmetic, liquid detergent, PES textile)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LCA-Step 1: Goal and scope definition</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LCA-Step 2: Life cycle inventory</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Individual meetings with technology / product providers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Patent and literature search</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4">
            <a:extLst>
              <a:ext uri="{FF2B5EF4-FFF2-40B4-BE49-F238E27FC236}">
                <a16:creationId xmlns:a16="http://schemas.microsoft.com/office/drawing/2014/main" id="{1595A9F0-597F-45BB-B3A5-EB81F8D05770}"/>
              </a:ext>
            </a:extLst>
          </p:cNvPr>
          <p:cNvSpPr txBox="1"/>
          <p:nvPr/>
        </p:nvSpPr>
        <p:spPr>
          <a:xfrm>
            <a:off x="662609" y="269431"/>
            <a:ext cx="10299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7.4: How to achieve objectives, and work done</a:t>
            </a:r>
          </a:p>
        </p:txBody>
      </p:sp>
    </p:spTree>
    <p:extLst>
      <p:ext uri="{BB962C8B-B14F-4D97-AF65-F5344CB8AC3E}">
        <p14:creationId xmlns:p14="http://schemas.microsoft.com/office/powerpoint/2010/main" val="12117533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Connettore 1 49">
            <a:extLst>
              <a:ext uri="{FF2B5EF4-FFF2-40B4-BE49-F238E27FC236}">
                <a16:creationId xmlns:a16="http://schemas.microsoft.com/office/drawing/2014/main" id="{8FCFAE8E-DE03-23C8-D703-B8BF865952D3}"/>
              </a:ext>
            </a:extLst>
          </p:cNvPr>
          <p:cNvCxnSpPr>
            <a:cxnSpLocks/>
          </p:cNvCxnSpPr>
          <p:nvPr/>
        </p:nvCxnSpPr>
        <p:spPr>
          <a:xfrm>
            <a:off x="8990459" y="4013642"/>
            <a:ext cx="0" cy="1116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Connettore 1 49">
            <a:extLst>
              <a:ext uri="{FF2B5EF4-FFF2-40B4-BE49-F238E27FC236}">
                <a16:creationId xmlns:a16="http://schemas.microsoft.com/office/drawing/2014/main" id="{61255EDB-157F-A8F4-CC91-E657DCEFD2EE}"/>
              </a:ext>
            </a:extLst>
          </p:cNvPr>
          <p:cNvCxnSpPr>
            <a:cxnSpLocks/>
          </p:cNvCxnSpPr>
          <p:nvPr/>
        </p:nvCxnSpPr>
        <p:spPr>
          <a:xfrm>
            <a:off x="7769388" y="3431430"/>
            <a:ext cx="0" cy="1728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Connettore 1 49">
            <a:extLst>
              <a:ext uri="{FF2B5EF4-FFF2-40B4-BE49-F238E27FC236}">
                <a16:creationId xmlns:a16="http://schemas.microsoft.com/office/drawing/2014/main" id="{A4CC5BC1-E82F-0222-71F2-FB6594E82812}"/>
              </a:ext>
            </a:extLst>
          </p:cNvPr>
          <p:cNvCxnSpPr>
            <a:cxnSpLocks/>
          </p:cNvCxnSpPr>
          <p:nvPr/>
        </p:nvCxnSpPr>
        <p:spPr>
          <a:xfrm>
            <a:off x="6864082" y="2870914"/>
            <a:ext cx="0" cy="2196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Connettore 1 49">
            <a:extLst>
              <a:ext uri="{FF2B5EF4-FFF2-40B4-BE49-F238E27FC236}">
                <a16:creationId xmlns:a16="http://schemas.microsoft.com/office/drawing/2014/main" id="{2352D014-8658-B288-30D0-1A0368436E78}"/>
              </a:ext>
            </a:extLst>
          </p:cNvPr>
          <p:cNvCxnSpPr>
            <a:cxnSpLocks/>
          </p:cNvCxnSpPr>
          <p:nvPr/>
        </p:nvCxnSpPr>
        <p:spPr>
          <a:xfrm>
            <a:off x="6387016" y="2301238"/>
            <a:ext cx="0" cy="273069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Connettore 1 49">
            <a:extLst>
              <a:ext uri="{FF2B5EF4-FFF2-40B4-BE49-F238E27FC236}">
                <a16:creationId xmlns:a16="http://schemas.microsoft.com/office/drawing/2014/main" id="{078F6A0C-17BF-C42E-D7BB-9392D15623DE}"/>
              </a:ext>
            </a:extLst>
          </p:cNvPr>
          <p:cNvCxnSpPr>
            <a:cxnSpLocks/>
          </p:cNvCxnSpPr>
          <p:nvPr/>
        </p:nvCxnSpPr>
        <p:spPr>
          <a:xfrm flipH="1">
            <a:off x="5979265" y="1809160"/>
            <a:ext cx="8352" cy="3276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Connettore 1 49">
            <a:extLst>
              <a:ext uri="{FF2B5EF4-FFF2-40B4-BE49-F238E27FC236}">
                <a16:creationId xmlns:a16="http://schemas.microsoft.com/office/drawing/2014/main" id="{708215DB-4F73-0825-D60C-7E448B0F071E}"/>
              </a:ext>
            </a:extLst>
          </p:cNvPr>
          <p:cNvCxnSpPr>
            <a:cxnSpLocks/>
          </p:cNvCxnSpPr>
          <p:nvPr/>
        </p:nvCxnSpPr>
        <p:spPr>
          <a:xfrm>
            <a:off x="10210161" y="2452014"/>
            <a:ext cx="0" cy="268794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Connettore 1 49">
            <a:extLst>
              <a:ext uri="{FF2B5EF4-FFF2-40B4-BE49-F238E27FC236}">
                <a16:creationId xmlns:a16="http://schemas.microsoft.com/office/drawing/2014/main" id="{DDA7E4D3-2DE9-46B7-A82E-F4F46ABE8E3C}"/>
              </a:ext>
            </a:extLst>
          </p:cNvPr>
          <p:cNvCxnSpPr>
            <a:cxnSpLocks/>
          </p:cNvCxnSpPr>
          <p:nvPr/>
        </p:nvCxnSpPr>
        <p:spPr>
          <a:xfrm flipH="1">
            <a:off x="7769388" y="4815929"/>
            <a:ext cx="0" cy="216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reccia destra 21">
            <a:extLst>
              <a:ext uri="{FF2B5EF4-FFF2-40B4-BE49-F238E27FC236}">
                <a16:creationId xmlns:a16="http://schemas.microsoft.com/office/drawing/2014/main" id="{ACB422EA-3199-41A6-8B81-408AA6442299}"/>
              </a:ext>
            </a:extLst>
          </p:cNvPr>
          <p:cNvSpPr/>
          <p:nvPr/>
        </p:nvSpPr>
        <p:spPr>
          <a:xfrm>
            <a:off x="385371" y="4773551"/>
            <a:ext cx="10379374"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Connettore 1 23">
            <a:extLst>
              <a:ext uri="{FF2B5EF4-FFF2-40B4-BE49-F238E27FC236}">
                <a16:creationId xmlns:a16="http://schemas.microsoft.com/office/drawing/2014/main" id="{2D88D4C8-7E6B-4CEA-8D45-FFCA79E964CE}"/>
              </a:ext>
            </a:extLst>
          </p:cNvPr>
          <p:cNvCxnSpPr>
            <a:cxnSpLocks/>
          </p:cNvCxnSpPr>
          <p:nvPr/>
        </p:nvCxnSpPr>
        <p:spPr>
          <a:xfrm>
            <a:off x="2990335"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6" name="Connettore 1 24">
            <a:extLst>
              <a:ext uri="{FF2B5EF4-FFF2-40B4-BE49-F238E27FC236}">
                <a16:creationId xmlns:a16="http://schemas.microsoft.com/office/drawing/2014/main" id="{F7453AC9-1800-44B0-8C2A-8303F461CC9E}"/>
              </a:ext>
            </a:extLst>
          </p:cNvPr>
          <p:cNvCxnSpPr>
            <a:cxnSpLocks/>
          </p:cNvCxnSpPr>
          <p:nvPr/>
        </p:nvCxnSpPr>
        <p:spPr>
          <a:xfrm>
            <a:off x="167626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7" name="Connettore 1 25">
            <a:extLst>
              <a:ext uri="{FF2B5EF4-FFF2-40B4-BE49-F238E27FC236}">
                <a16:creationId xmlns:a16="http://schemas.microsoft.com/office/drawing/2014/main" id="{E45601FF-C8E2-4B7F-9742-733B106AE57F}"/>
              </a:ext>
            </a:extLst>
          </p:cNvPr>
          <p:cNvCxnSpPr>
            <a:cxnSpLocks/>
          </p:cNvCxnSpPr>
          <p:nvPr/>
        </p:nvCxnSpPr>
        <p:spPr>
          <a:xfrm>
            <a:off x="815147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8" name="Connettore 1 26">
            <a:extLst>
              <a:ext uri="{FF2B5EF4-FFF2-40B4-BE49-F238E27FC236}">
                <a16:creationId xmlns:a16="http://schemas.microsoft.com/office/drawing/2014/main" id="{290B6F41-8D89-41ED-A23B-4889041C420B}"/>
              </a:ext>
            </a:extLst>
          </p:cNvPr>
          <p:cNvCxnSpPr>
            <a:cxnSpLocks/>
          </p:cNvCxnSpPr>
          <p:nvPr/>
        </p:nvCxnSpPr>
        <p:spPr>
          <a:xfrm>
            <a:off x="10776926" y="5009078"/>
            <a:ext cx="0" cy="432000"/>
          </a:xfrm>
          <a:prstGeom prst="line">
            <a:avLst/>
          </a:prstGeom>
          <a:ln w="5715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9" name="Connettore 1 27">
            <a:extLst>
              <a:ext uri="{FF2B5EF4-FFF2-40B4-BE49-F238E27FC236}">
                <a16:creationId xmlns:a16="http://schemas.microsoft.com/office/drawing/2014/main" id="{25DEE162-3E22-4350-BD71-BDCBC3003545}"/>
              </a:ext>
            </a:extLst>
          </p:cNvPr>
          <p:cNvCxnSpPr>
            <a:cxnSpLocks/>
          </p:cNvCxnSpPr>
          <p:nvPr/>
        </p:nvCxnSpPr>
        <p:spPr>
          <a:xfrm>
            <a:off x="557191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0" name="CasellaDiTesto 15">
            <a:extLst>
              <a:ext uri="{FF2B5EF4-FFF2-40B4-BE49-F238E27FC236}">
                <a16:creationId xmlns:a16="http://schemas.microsoft.com/office/drawing/2014/main" id="{F2A22D5A-831E-40B3-8CBD-059713517C85}"/>
              </a:ext>
            </a:extLst>
          </p:cNvPr>
          <p:cNvSpPr txBox="1"/>
          <p:nvPr/>
        </p:nvSpPr>
        <p:spPr>
          <a:xfrm>
            <a:off x="294815" y="5040412"/>
            <a:ext cx="648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44546A"/>
                </a:solidFill>
                <a:effectLst/>
                <a:uLnTx/>
                <a:uFillTx/>
                <a:latin typeface="Calibri" panose="020F0502020204030204"/>
                <a:ea typeface="+mn-ea"/>
                <a:cs typeface="+mn-cs"/>
              </a:rPr>
              <a:t>M1</a:t>
            </a:r>
          </a:p>
        </p:txBody>
      </p:sp>
      <p:sp>
        <p:nvSpPr>
          <p:cNvPr id="11" name="CasellaDiTesto 16">
            <a:extLst>
              <a:ext uri="{FF2B5EF4-FFF2-40B4-BE49-F238E27FC236}">
                <a16:creationId xmlns:a16="http://schemas.microsoft.com/office/drawing/2014/main" id="{A2D2C0DE-CF6A-466C-8BB6-CD1327B1C4C8}"/>
              </a:ext>
            </a:extLst>
          </p:cNvPr>
          <p:cNvSpPr txBox="1"/>
          <p:nvPr/>
        </p:nvSpPr>
        <p:spPr>
          <a:xfrm>
            <a:off x="1549823"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M6</a:t>
            </a:r>
          </a:p>
        </p:txBody>
      </p:sp>
      <p:sp>
        <p:nvSpPr>
          <p:cNvPr id="12" name="CasellaDiTesto 17">
            <a:extLst>
              <a:ext uri="{FF2B5EF4-FFF2-40B4-BE49-F238E27FC236}">
                <a16:creationId xmlns:a16="http://schemas.microsoft.com/office/drawing/2014/main" id="{9D8D33D7-F0E9-409C-95B2-39396C82EF6B}"/>
              </a:ext>
            </a:extLst>
          </p:cNvPr>
          <p:cNvSpPr txBox="1"/>
          <p:nvPr/>
        </p:nvSpPr>
        <p:spPr>
          <a:xfrm>
            <a:off x="2921079"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M12</a:t>
            </a:r>
          </a:p>
        </p:txBody>
      </p:sp>
      <p:sp>
        <p:nvSpPr>
          <p:cNvPr id="13" name="CasellaDiTesto 18">
            <a:extLst>
              <a:ext uri="{FF2B5EF4-FFF2-40B4-BE49-F238E27FC236}">
                <a16:creationId xmlns:a16="http://schemas.microsoft.com/office/drawing/2014/main" id="{92F1CCF1-1969-4631-9AAA-750A78D6693F}"/>
              </a:ext>
            </a:extLst>
          </p:cNvPr>
          <p:cNvSpPr txBox="1"/>
          <p:nvPr/>
        </p:nvSpPr>
        <p:spPr>
          <a:xfrm>
            <a:off x="5497995"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M24</a:t>
            </a:r>
          </a:p>
        </p:txBody>
      </p:sp>
      <p:sp>
        <p:nvSpPr>
          <p:cNvPr id="14" name="CasellaDiTesto 19">
            <a:extLst>
              <a:ext uri="{FF2B5EF4-FFF2-40B4-BE49-F238E27FC236}">
                <a16:creationId xmlns:a16="http://schemas.microsoft.com/office/drawing/2014/main" id="{79B1F5E4-9079-4F9C-8AF6-8622162AC78F}"/>
              </a:ext>
            </a:extLst>
          </p:cNvPr>
          <p:cNvSpPr txBox="1"/>
          <p:nvPr/>
        </p:nvSpPr>
        <p:spPr>
          <a:xfrm>
            <a:off x="8082097"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44546A"/>
                </a:solidFill>
                <a:effectLst/>
                <a:uLnTx/>
                <a:uFillTx/>
                <a:latin typeface="Calibri" panose="020F0502020204030204"/>
                <a:ea typeface="+mn-ea"/>
                <a:cs typeface="+mn-cs"/>
              </a:rPr>
              <a:t>M36</a:t>
            </a:r>
          </a:p>
        </p:txBody>
      </p:sp>
      <p:sp>
        <p:nvSpPr>
          <p:cNvPr id="15" name="CasellaDiTesto 8">
            <a:extLst>
              <a:ext uri="{FF2B5EF4-FFF2-40B4-BE49-F238E27FC236}">
                <a16:creationId xmlns:a16="http://schemas.microsoft.com/office/drawing/2014/main" id="{0484A520-E1DA-4BA8-B6C9-BEC36DECCCB3}"/>
              </a:ext>
            </a:extLst>
          </p:cNvPr>
          <p:cNvSpPr txBox="1"/>
          <p:nvPr/>
        </p:nvSpPr>
        <p:spPr>
          <a:xfrm>
            <a:off x="4224285"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M18</a:t>
            </a:r>
          </a:p>
        </p:txBody>
      </p:sp>
      <p:cxnSp>
        <p:nvCxnSpPr>
          <p:cNvPr id="16" name="Connettore 1 9">
            <a:extLst>
              <a:ext uri="{FF2B5EF4-FFF2-40B4-BE49-F238E27FC236}">
                <a16:creationId xmlns:a16="http://schemas.microsoft.com/office/drawing/2014/main" id="{B5F85868-29A8-4E44-91DC-4AD6CE924045}"/>
              </a:ext>
            </a:extLst>
          </p:cNvPr>
          <p:cNvCxnSpPr>
            <a:cxnSpLocks/>
          </p:cNvCxnSpPr>
          <p:nvPr/>
        </p:nvCxnSpPr>
        <p:spPr>
          <a:xfrm>
            <a:off x="4289800"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 name="Connettore 1 10">
            <a:extLst>
              <a:ext uri="{FF2B5EF4-FFF2-40B4-BE49-F238E27FC236}">
                <a16:creationId xmlns:a16="http://schemas.microsoft.com/office/drawing/2014/main" id="{A0AB7256-F1D7-47BE-ADCC-E349C81CAD4B}"/>
              </a:ext>
            </a:extLst>
          </p:cNvPr>
          <p:cNvCxnSpPr>
            <a:cxnSpLocks/>
          </p:cNvCxnSpPr>
          <p:nvPr/>
        </p:nvCxnSpPr>
        <p:spPr>
          <a:xfrm>
            <a:off x="6868514"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CasellaDiTesto 11">
            <a:extLst>
              <a:ext uri="{FF2B5EF4-FFF2-40B4-BE49-F238E27FC236}">
                <a16:creationId xmlns:a16="http://schemas.microsoft.com/office/drawing/2014/main" id="{3A3C4CE6-B100-4A14-B83E-4D49104D844D}"/>
              </a:ext>
            </a:extLst>
          </p:cNvPr>
          <p:cNvSpPr txBox="1"/>
          <p:nvPr/>
        </p:nvSpPr>
        <p:spPr>
          <a:xfrm>
            <a:off x="6799712"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M30</a:t>
            </a:r>
          </a:p>
        </p:txBody>
      </p:sp>
      <p:cxnSp>
        <p:nvCxnSpPr>
          <p:cNvPr id="19" name="Connettore 1 12">
            <a:extLst>
              <a:ext uri="{FF2B5EF4-FFF2-40B4-BE49-F238E27FC236}">
                <a16:creationId xmlns:a16="http://schemas.microsoft.com/office/drawing/2014/main" id="{43FEB251-805A-4585-800B-532BACFD102E}"/>
              </a:ext>
            </a:extLst>
          </p:cNvPr>
          <p:cNvCxnSpPr>
            <a:cxnSpLocks/>
          </p:cNvCxnSpPr>
          <p:nvPr/>
        </p:nvCxnSpPr>
        <p:spPr>
          <a:xfrm>
            <a:off x="9394681"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CasellaDiTesto 13">
            <a:extLst>
              <a:ext uri="{FF2B5EF4-FFF2-40B4-BE49-F238E27FC236}">
                <a16:creationId xmlns:a16="http://schemas.microsoft.com/office/drawing/2014/main" id="{AE53670D-E728-4224-B208-9C506572FA6C}"/>
              </a:ext>
            </a:extLst>
          </p:cNvPr>
          <p:cNvSpPr txBox="1"/>
          <p:nvPr/>
        </p:nvSpPr>
        <p:spPr>
          <a:xfrm>
            <a:off x="9325316"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M42</a:t>
            </a:r>
          </a:p>
        </p:txBody>
      </p:sp>
      <p:sp>
        <p:nvSpPr>
          <p:cNvPr id="21" name="Pentagono 28">
            <a:extLst>
              <a:ext uri="{FF2B5EF4-FFF2-40B4-BE49-F238E27FC236}">
                <a16:creationId xmlns:a16="http://schemas.microsoft.com/office/drawing/2014/main" id="{B40DA00D-1C20-4E85-80D1-113DD6D1F7CD}"/>
              </a:ext>
            </a:extLst>
          </p:cNvPr>
          <p:cNvSpPr/>
          <p:nvPr/>
        </p:nvSpPr>
        <p:spPr>
          <a:xfrm>
            <a:off x="416267" y="5496204"/>
            <a:ext cx="1260000" cy="180000"/>
          </a:xfrm>
          <a:prstGeom prst="homePlate">
            <a:avLst/>
          </a:prstGeom>
          <a:solidFill>
            <a:schemeClr val="accent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Achieved in RP1</a:t>
            </a:r>
          </a:p>
        </p:txBody>
      </p:sp>
      <p:sp>
        <p:nvSpPr>
          <p:cNvPr id="22" name="Pentagono 29">
            <a:extLst>
              <a:ext uri="{FF2B5EF4-FFF2-40B4-BE49-F238E27FC236}">
                <a16:creationId xmlns:a16="http://schemas.microsoft.com/office/drawing/2014/main" id="{D24BC056-4E38-43F3-AC79-5E25EB0FDB9A}"/>
              </a:ext>
            </a:extLst>
          </p:cNvPr>
          <p:cNvSpPr/>
          <p:nvPr/>
        </p:nvSpPr>
        <p:spPr>
          <a:xfrm>
            <a:off x="416266" y="5716160"/>
            <a:ext cx="1260000" cy="180000"/>
          </a:xfrm>
          <a:prstGeom prst="homePlate">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For next RPs</a:t>
            </a:r>
          </a:p>
        </p:txBody>
      </p:sp>
      <p:sp>
        <p:nvSpPr>
          <p:cNvPr id="23" name="Pentagono 28">
            <a:extLst>
              <a:ext uri="{FF2B5EF4-FFF2-40B4-BE49-F238E27FC236}">
                <a16:creationId xmlns:a16="http://schemas.microsoft.com/office/drawing/2014/main" id="{FD521B6B-09E1-4363-9E25-AE5F58F48ADC}"/>
              </a:ext>
            </a:extLst>
          </p:cNvPr>
          <p:cNvSpPr/>
          <p:nvPr/>
        </p:nvSpPr>
        <p:spPr>
          <a:xfrm>
            <a:off x="416266" y="5951142"/>
            <a:ext cx="1260000" cy="180000"/>
          </a:xfrm>
          <a:prstGeom prst="homePlate">
            <a:avLst>
              <a:gd name="adj" fmla="val 44149"/>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Deliverable</a:t>
            </a:r>
          </a:p>
        </p:txBody>
      </p:sp>
      <p:sp>
        <p:nvSpPr>
          <p:cNvPr id="24" name="Pentagono 28">
            <a:extLst>
              <a:ext uri="{FF2B5EF4-FFF2-40B4-BE49-F238E27FC236}">
                <a16:creationId xmlns:a16="http://schemas.microsoft.com/office/drawing/2014/main" id="{65E4EE68-32B5-4EA7-9A80-85457AE8F799}"/>
              </a:ext>
            </a:extLst>
          </p:cNvPr>
          <p:cNvSpPr/>
          <p:nvPr/>
        </p:nvSpPr>
        <p:spPr>
          <a:xfrm>
            <a:off x="418354" y="6179641"/>
            <a:ext cx="1260000" cy="180000"/>
          </a:xfrm>
          <a:prstGeom prst="homePlate">
            <a:avLst>
              <a:gd name="adj" fmla="val 44149"/>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Milestone</a:t>
            </a:r>
          </a:p>
        </p:txBody>
      </p:sp>
      <p:sp>
        <p:nvSpPr>
          <p:cNvPr id="30" name="TextBox 4">
            <a:extLst>
              <a:ext uri="{FF2B5EF4-FFF2-40B4-BE49-F238E27FC236}">
                <a16:creationId xmlns:a16="http://schemas.microsoft.com/office/drawing/2014/main" id="{B0A62858-BBA2-4D41-967F-043BC4142BD5}"/>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WP7 – Deliverables and milestones</a:t>
            </a:r>
          </a:p>
        </p:txBody>
      </p:sp>
      <p:sp>
        <p:nvSpPr>
          <p:cNvPr id="42" name="Pentagono 28">
            <a:extLst>
              <a:ext uri="{FF2B5EF4-FFF2-40B4-BE49-F238E27FC236}">
                <a16:creationId xmlns:a16="http://schemas.microsoft.com/office/drawing/2014/main" id="{EE4E3179-71F9-4069-B577-5EF7BDF712CA}"/>
              </a:ext>
            </a:extLst>
          </p:cNvPr>
          <p:cNvSpPr/>
          <p:nvPr/>
        </p:nvSpPr>
        <p:spPr>
          <a:xfrm>
            <a:off x="6431491" y="4385777"/>
            <a:ext cx="3058253" cy="468430"/>
          </a:xfrm>
          <a:prstGeom prst="homePlate">
            <a:avLst>
              <a:gd name="adj" fmla="val 44149"/>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Report on small/ medium validation trials of 18 best pre-selected enzymes (D7.1)</a:t>
            </a:r>
          </a:p>
        </p:txBody>
      </p:sp>
      <p:sp>
        <p:nvSpPr>
          <p:cNvPr id="43" name="CasellaDiTesto 13">
            <a:extLst>
              <a:ext uri="{FF2B5EF4-FFF2-40B4-BE49-F238E27FC236}">
                <a16:creationId xmlns:a16="http://schemas.microsoft.com/office/drawing/2014/main" id="{7E97384D-CEAA-445E-809F-C95E70A08F62}"/>
              </a:ext>
            </a:extLst>
          </p:cNvPr>
          <p:cNvSpPr txBox="1"/>
          <p:nvPr/>
        </p:nvSpPr>
        <p:spPr>
          <a:xfrm>
            <a:off x="10718954"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M48</a:t>
            </a:r>
          </a:p>
        </p:txBody>
      </p:sp>
      <p:sp>
        <p:nvSpPr>
          <p:cNvPr id="45" name="Rectángulo 44">
            <a:extLst>
              <a:ext uri="{FF2B5EF4-FFF2-40B4-BE49-F238E27FC236}">
                <a16:creationId xmlns:a16="http://schemas.microsoft.com/office/drawing/2014/main" id="{8A6C050C-0A6E-4D89-BA92-F1D7D8B26DFC}"/>
              </a:ext>
            </a:extLst>
          </p:cNvPr>
          <p:cNvSpPr/>
          <p:nvPr/>
        </p:nvSpPr>
        <p:spPr>
          <a:xfrm>
            <a:off x="7723740" y="4793245"/>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 name="Connettore 1 49">
            <a:extLst>
              <a:ext uri="{FF2B5EF4-FFF2-40B4-BE49-F238E27FC236}">
                <a16:creationId xmlns:a16="http://schemas.microsoft.com/office/drawing/2014/main" id="{3E7C05F7-A7FB-41DB-A35B-17DF24C9BCFA}"/>
              </a:ext>
            </a:extLst>
          </p:cNvPr>
          <p:cNvCxnSpPr>
            <a:cxnSpLocks/>
          </p:cNvCxnSpPr>
          <p:nvPr/>
        </p:nvCxnSpPr>
        <p:spPr>
          <a:xfrm>
            <a:off x="10776926" y="4305362"/>
            <a:ext cx="0" cy="7583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Pentagono 28">
            <a:extLst>
              <a:ext uri="{FF2B5EF4-FFF2-40B4-BE49-F238E27FC236}">
                <a16:creationId xmlns:a16="http://schemas.microsoft.com/office/drawing/2014/main" id="{17C6A7A7-886E-D05E-83DB-04F2D444219A}"/>
              </a:ext>
            </a:extLst>
          </p:cNvPr>
          <p:cNvSpPr/>
          <p:nvPr/>
        </p:nvSpPr>
        <p:spPr>
          <a:xfrm>
            <a:off x="8913900" y="1074758"/>
            <a:ext cx="3250182" cy="1496821"/>
          </a:xfrm>
          <a:prstGeom prst="homePlate">
            <a:avLst>
              <a:gd name="adj" fmla="val 44149"/>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A leading liquid and a unit dose cap detergent product with new enzymes integrated (D7.2)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3-4 Enzymatically functionalized leading textiles in more than DIN A4 size (D7.3)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A leading cosmetic formulation with an enzyme-based HA-hydrolysis product integrated (D7.4)</a:t>
            </a:r>
          </a:p>
        </p:txBody>
      </p:sp>
      <p:sp>
        <p:nvSpPr>
          <p:cNvPr id="50" name="Rectángulo 48">
            <a:extLst>
              <a:ext uri="{FF2B5EF4-FFF2-40B4-BE49-F238E27FC236}">
                <a16:creationId xmlns:a16="http://schemas.microsoft.com/office/drawing/2014/main" id="{906E89C7-8742-5332-3F17-DFB98B127126}"/>
              </a:ext>
            </a:extLst>
          </p:cNvPr>
          <p:cNvSpPr/>
          <p:nvPr/>
        </p:nvSpPr>
        <p:spPr>
          <a:xfrm>
            <a:off x="10162536" y="2513836"/>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Pentagono 28">
            <a:extLst>
              <a:ext uri="{FF2B5EF4-FFF2-40B4-BE49-F238E27FC236}">
                <a16:creationId xmlns:a16="http://schemas.microsoft.com/office/drawing/2014/main" id="{8D9EE62E-E849-83B0-C8CB-EC607E2EABDE}"/>
              </a:ext>
            </a:extLst>
          </p:cNvPr>
          <p:cNvSpPr/>
          <p:nvPr/>
        </p:nvSpPr>
        <p:spPr>
          <a:xfrm>
            <a:off x="2854455" y="1132320"/>
            <a:ext cx="4115290" cy="685938"/>
          </a:xfrm>
          <a:prstGeom prst="homePlate">
            <a:avLst>
              <a:gd name="adj" fmla="val 44149"/>
            </a:avLst>
          </a:prstGeom>
          <a:solidFill>
            <a:schemeClr val="accent1">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First round of laundry tests completed (MS22)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First round of textile tests completed (MS23)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First tests for hydrolysis of hyaluronic acid (</a:t>
            </a:r>
            <a:r>
              <a:rPr kumimoji="0" lang="en-US" sz="1200" b="0" i="0" u="none" strike="noStrike" kern="1200" cap="none" spc="0" normalizeH="0" baseline="0" noProof="0" dirty="0" err="1">
                <a:ln>
                  <a:noFill/>
                </a:ln>
                <a:solidFill>
                  <a:srgbClr val="44546A"/>
                </a:solidFill>
                <a:effectLst/>
                <a:uLnTx/>
                <a:uFillTx/>
                <a:latin typeface="Calibri" panose="020F0502020204030204"/>
                <a:ea typeface="+mn-ea"/>
                <a:cs typeface="+mn-cs"/>
              </a:rPr>
              <a:t>HAh</a:t>
            </a: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(MS24)</a:t>
            </a:r>
          </a:p>
        </p:txBody>
      </p:sp>
      <p:sp>
        <p:nvSpPr>
          <p:cNvPr id="53" name="Rectángulo 44">
            <a:extLst>
              <a:ext uri="{FF2B5EF4-FFF2-40B4-BE49-F238E27FC236}">
                <a16:creationId xmlns:a16="http://schemas.microsoft.com/office/drawing/2014/main" id="{AC325139-6795-B9AA-5EF7-7B00C6C7EBC5}"/>
              </a:ext>
            </a:extLst>
          </p:cNvPr>
          <p:cNvSpPr/>
          <p:nvPr/>
        </p:nvSpPr>
        <p:spPr>
          <a:xfrm>
            <a:off x="5943142" y="1767975"/>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Pentagono 28">
            <a:extLst>
              <a:ext uri="{FF2B5EF4-FFF2-40B4-BE49-F238E27FC236}">
                <a16:creationId xmlns:a16="http://schemas.microsoft.com/office/drawing/2014/main" id="{5022B7B3-03A3-5CE2-1594-43C958C5F384}"/>
              </a:ext>
            </a:extLst>
          </p:cNvPr>
          <p:cNvSpPr/>
          <p:nvPr/>
        </p:nvSpPr>
        <p:spPr>
          <a:xfrm>
            <a:off x="6096000" y="1860632"/>
            <a:ext cx="2520000" cy="440606"/>
          </a:xfrm>
          <a:prstGeom prst="homePlate">
            <a:avLst>
              <a:gd name="adj" fmla="val 44149"/>
            </a:avLst>
          </a:prstGeom>
          <a:solidFill>
            <a:schemeClr val="accent1">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First tests for producing </a:t>
            </a:r>
            <a:r>
              <a:rPr kumimoji="0" lang="en-US" sz="1200" b="0" i="0" u="none" strike="noStrike" kern="1200" cap="none" spc="0" normalizeH="0" baseline="0" noProof="0" dirty="0" err="1">
                <a:ln>
                  <a:noFill/>
                </a:ln>
                <a:solidFill>
                  <a:srgbClr val="44546A"/>
                </a:solidFill>
                <a:effectLst/>
                <a:uLnTx/>
                <a:uFillTx/>
                <a:latin typeface="Calibri" panose="020F0502020204030204"/>
                <a:ea typeface="+mn-ea"/>
                <a:cs typeface="+mn-cs"/>
              </a:rPr>
              <a:t>HAh</a:t>
            </a: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at gram scale (MS25)</a:t>
            </a:r>
          </a:p>
        </p:txBody>
      </p:sp>
      <p:sp>
        <p:nvSpPr>
          <p:cNvPr id="56" name="Pentagono 28">
            <a:extLst>
              <a:ext uri="{FF2B5EF4-FFF2-40B4-BE49-F238E27FC236}">
                <a16:creationId xmlns:a16="http://schemas.microsoft.com/office/drawing/2014/main" id="{62059347-9455-50C4-D57B-9C008A8A2C0A}"/>
              </a:ext>
            </a:extLst>
          </p:cNvPr>
          <p:cNvSpPr/>
          <p:nvPr/>
        </p:nvSpPr>
        <p:spPr>
          <a:xfrm>
            <a:off x="6233937" y="2430308"/>
            <a:ext cx="2520000" cy="440606"/>
          </a:xfrm>
          <a:prstGeom prst="homePlate">
            <a:avLst>
              <a:gd name="adj" fmla="val 44149"/>
            </a:avLst>
          </a:prstGeom>
          <a:solidFill>
            <a:schemeClr val="accent1">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First trials for incorporating </a:t>
            </a:r>
            <a:r>
              <a:rPr kumimoji="0" lang="en-US" sz="1200" b="0" i="0" u="none" strike="noStrike" kern="1200" cap="none" spc="0" normalizeH="0" baseline="0" noProof="0" dirty="0" err="1">
                <a:ln>
                  <a:noFill/>
                </a:ln>
                <a:solidFill>
                  <a:srgbClr val="44546A"/>
                </a:solidFill>
                <a:effectLst/>
                <a:uLnTx/>
                <a:uFillTx/>
                <a:latin typeface="Calibri" panose="020F0502020204030204"/>
                <a:ea typeface="+mn-ea"/>
                <a:cs typeface="+mn-cs"/>
              </a:rPr>
              <a:t>HAh</a:t>
            </a: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into cosmetics (MS26)</a:t>
            </a:r>
          </a:p>
        </p:txBody>
      </p:sp>
      <p:sp>
        <p:nvSpPr>
          <p:cNvPr id="57" name="Pentagono 28">
            <a:extLst>
              <a:ext uri="{FF2B5EF4-FFF2-40B4-BE49-F238E27FC236}">
                <a16:creationId xmlns:a16="http://schemas.microsoft.com/office/drawing/2014/main" id="{0DE0538D-7EB7-4330-645D-7722D7A81181}"/>
              </a:ext>
            </a:extLst>
          </p:cNvPr>
          <p:cNvSpPr/>
          <p:nvPr/>
        </p:nvSpPr>
        <p:spPr>
          <a:xfrm>
            <a:off x="7035057" y="2999984"/>
            <a:ext cx="2520000" cy="440606"/>
          </a:xfrm>
          <a:prstGeom prst="homePlate">
            <a:avLst>
              <a:gd name="adj" fmla="val 44149"/>
            </a:avLst>
          </a:prstGeom>
          <a:solidFill>
            <a:schemeClr val="accent1">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First report on product characteristics (MS27)</a:t>
            </a:r>
          </a:p>
        </p:txBody>
      </p:sp>
      <p:sp>
        <p:nvSpPr>
          <p:cNvPr id="58" name="Pentagono 28">
            <a:extLst>
              <a:ext uri="{FF2B5EF4-FFF2-40B4-BE49-F238E27FC236}">
                <a16:creationId xmlns:a16="http://schemas.microsoft.com/office/drawing/2014/main" id="{DF57C683-4895-66E7-FCD2-14199391CAE8}"/>
              </a:ext>
            </a:extLst>
          </p:cNvPr>
          <p:cNvSpPr/>
          <p:nvPr/>
        </p:nvSpPr>
        <p:spPr>
          <a:xfrm>
            <a:off x="7575193" y="3569660"/>
            <a:ext cx="2520000" cy="440606"/>
          </a:xfrm>
          <a:prstGeom prst="homePlate">
            <a:avLst>
              <a:gd name="adj" fmla="val 44149"/>
            </a:avLst>
          </a:prstGeom>
          <a:solidFill>
            <a:schemeClr val="accent1">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First LCA report for the 3 FuturEnzyme products (MS28)</a:t>
            </a:r>
          </a:p>
        </p:txBody>
      </p:sp>
      <p:sp>
        <p:nvSpPr>
          <p:cNvPr id="47" name="Pentagono 28">
            <a:extLst>
              <a:ext uri="{FF2B5EF4-FFF2-40B4-BE49-F238E27FC236}">
                <a16:creationId xmlns:a16="http://schemas.microsoft.com/office/drawing/2014/main" id="{D0743564-A599-4400-8D90-CE547473C155}"/>
              </a:ext>
            </a:extLst>
          </p:cNvPr>
          <p:cNvSpPr/>
          <p:nvPr/>
        </p:nvSpPr>
        <p:spPr>
          <a:xfrm>
            <a:off x="10440099" y="3900981"/>
            <a:ext cx="1700620" cy="644264"/>
          </a:xfrm>
          <a:prstGeom prst="homePlate">
            <a:avLst>
              <a:gd name="adj" fmla="val 44149"/>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LCA report of the 3 real-life products (D7.5)</a:t>
            </a:r>
          </a:p>
        </p:txBody>
      </p:sp>
      <p:sp>
        <p:nvSpPr>
          <p:cNvPr id="49" name="Rectángulo 48">
            <a:extLst>
              <a:ext uri="{FF2B5EF4-FFF2-40B4-BE49-F238E27FC236}">
                <a16:creationId xmlns:a16="http://schemas.microsoft.com/office/drawing/2014/main" id="{5D30698A-3063-4057-BE1D-B37C9AF61CC9}"/>
              </a:ext>
            </a:extLst>
          </p:cNvPr>
          <p:cNvSpPr/>
          <p:nvPr/>
        </p:nvSpPr>
        <p:spPr>
          <a:xfrm>
            <a:off x="10731278" y="4500219"/>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ángulo 44">
            <a:extLst>
              <a:ext uri="{FF2B5EF4-FFF2-40B4-BE49-F238E27FC236}">
                <a16:creationId xmlns:a16="http://schemas.microsoft.com/office/drawing/2014/main" id="{E9037C26-EA65-77F1-720D-7DD071BEABEA}"/>
              </a:ext>
            </a:extLst>
          </p:cNvPr>
          <p:cNvSpPr/>
          <p:nvPr/>
        </p:nvSpPr>
        <p:spPr>
          <a:xfrm>
            <a:off x="6342541" y="2260053"/>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ángulo 44">
            <a:extLst>
              <a:ext uri="{FF2B5EF4-FFF2-40B4-BE49-F238E27FC236}">
                <a16:creationId xmlns:a16="http://schemas.microsoft.com/office/drawing/2014/main" id="{90442A10-1BAD-45BB-B3F7-48021E847A19}"/>
              </a:ext>
            </a:extLst>
          </p:cNvPr>
          <p:cNvSpPr/>
          <p:nvPr/>
        </p:nvSpPr>
        <p:spPr>
          <a:xfrm>
            <a:off x="6819607" y="2829729"/>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ángulo 44">
            <a:extLst>
              <a:ext uri="{FF2B5EF4-FFF2-40B4-BE49-F238E27FC236}">
                <a16:creationId xmlns:a16="http://schemas.microsoft.com/office/drawing/2014/main" id="{CB291BD1-0439-E921-285F-F9E3C5CD0FB4}"/>
              </a:ext>
            </a:extLst>
          </p:cNvPr>
          <p:cNvSpPr/>
          <p:nvPr/>
        </p:nvSpPr>
        <p:spPr>
          <a:xfrm>
            <a:off x="7724913" y="3390245"/>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ángulo 44">
            <a:extLst>
              <a:ext uri="{FF2B5EF4-FFF2-40B4-BE49-F238E27FC236}">
                <a16:creationId xmlns:a16="http://schemas.microsoft.com/office/drawing/2014/main" id="{6C69081B-D71D-5DED-AA5C-3C2B2AB6951E}"/>
              </a:ext>
            </a:extLst>
          </p:cNvPr>
          <p:cNvSpPr/>
          <p:nvPr/>
        </p:nvSpPr>
        <p:spPr>
          <a:xfrm>
            <a:off x="8945984" y="397245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879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Connettore 1 49">
            <a:extLst>
              <a:ext uri="{FF2B5EF4-FFF2-40B4-BE49-F238E27FC236}">
                <a16:creationId xmlns:a16="http://schemas.microsoft.com/office/drawing/2014/main" id="{D0982B2B-BB8E-A513-AD84-2F99C47AD679}"/>
              </a:ext>
            </a:extLst>
          </p:cNvPr>
          <p:cNvCxnSpPr>
            <a:cxnSpLocks/>
          </p:cNvCxnSpPr>
          <p:nvPr/>
        </p:nvCxnSpPr>
        <p:spPr>
          <a:xfrm flipH="1">
            <a:off x="11076101" y="4582703"/>
            <a:ext cx="0" cy="648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3" name="Connettore 1 49">
            <a:extLst>
              <a:ext uri="{FF2B5EF4-FFF2-40B4-BE49-F238E27FC236}">
                <a16:creationId xmlns:a16="http://schemas.microsoft.com/office/drawing/2014/main" id="{D0982B2B-BB8E-A513-AD84-2F99C47AD679}"/>
              </a:ext>
            </a:extLst>
          </p:cNvPr>
          <p:cNvCxnSpPr>
            <a:cxnSpLocks/>
          </p:cNvCxnSpPr>
          <p:nvPr/>
        </p:nvCxnSpPr>
        <p:spPr>
          <a:xfrm>
            <a:off x="7625522" y="2899647"/>
            <a:ext cx="0" cy="21259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1" name="Connettore 1 49">
            <a:extLst>
              <a:ext uri="{FF2B5EF4-FFF2-40B4-BE49-F238E27FC236}">
                <a16:creationId xmlns:a16="http://schemas.microsoft.com/office/drawing/2014/main" id="{D0982B2B-BB8E-A513-AD84-2F99C47AD679}"/>
              </a:ext>
            </a:extLst>
          </p:cNvPr>
          <p:cNvCxnSpPr>
            <a:cxnSpLocks/>
          </p:cNvCxnSpPr>
          <p:nvPr/>
        </p:nvCxnSpPr>
        <p:spPr>
          <a:xfrm>
            <a:off x="5847567" y="4604673"/>
            <a:ext cx="0" cy="468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9" name="Connettore 1 49">
            <a:extLst>
              <a:ext uri="{FF2B5EF4-FFF2-40B4-BE49-F238E27FC236}">
                <a16:creationId xmlns:a16="http://schemas.microsoft.com/office/drawing/2014/main" id="{D0982B2B-BB8E-A513-AD84-2F99C47AD679}"/>
              </a:ext>
            </a:extLst>
          </p:cNvPr>
          <p:cNvCxnSpPr>
            <a:cxnSpLocks/>
          </p:cNvCxnSpPr>
          <p:nvPr/>
        </p:nvCxnSpPr>
        <p:spPr>
          <a:xfrm>
            <a:off x="8442182" y="2423593"/>
            <a:ext cx="0" cy="2628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0" name="Pentagono 29">
            <a:extLst>
              <a:ext uri="{FF2B5EF4-FFF2-40B4-BE49-F238E27FC236}">
                <a16:creationId xmlns:a16="http://schemas.microsoft.com/office/drawing/2014/main" id="{13B7B232-E855-AC1A-8874-33CE9BD1C2B5}"/>
              </a:ext>
            </a:extLst>
          </p:cNvPr>
          <p:cNvSpPr/>
          <p:nvPr/>
        </p:nvSpPr>
        <p:spPr>
          <a:xfrm>
            <a:off x="5694968" y="4091944"/>
            <a:ext cx="1989085" cy="524435"/>
          </a:xfrm>
          <a:prstGeom prst="homePlate">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 1</a:t>
            </a:r>
            <a:r>
              <a:rPr lang="en-US" sz="1600" baseline="30000" dirty="0">
                <a:solidFill>
                  <a:schemeClr val="tx2"/>
                </a:solidFill>
              </a:rPr>
              <a:t>st</a:t>
            </a:r>
            <a:r>
              <a:rPr lang="en-US" sz="1600" dirty="0">
                <a:solidFill>
                  <a:schemeClr val="tx2"/>
                </a:solidFill>
              </a:rPr>
              <a:t> set engineered enzymes (+18)</a:t>
            </a:r>
          </a:p>
        </p:txBody>
      </p:sp>
      <p:sp>
        <p:nvSpPr>
          <p:cNvPr id="94" name="Pentagono 29">
            <a:extLst>
              <a:ext uri="{FF2B5EF4-FFF2-40B4-BE49-F238E27FC236}">
                <a16:creationId xmlns:a16="http://schemas.microsoft.com/office/drawing/2014/main" id="{13B7B232-E855-AC1A-8874-33CE9BD1C2B5}"/>
              </a:ext>
            </a:extLst>
          </p:cNvPr>
          <p:cNvSpPr/>
          <p:nvPr/>
        </p:nvSpPr>
        <p:spPr>
          <a:xfrm>
            <a:off x="7491474" y="2716472"/>
            <a:ext cx="1955508" cy="524435"/>
          </a:xfrm>
          <a:prstGeom prst="homePlate">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 1</a:t>
            </a:r>
            <a:r>
              <a:rPr lang="en-US" sz="1600" baseline="30000" dirty="0">
                <a:solidFill>
                  <a:schemeClr val="tx2"/>
                </a:solidFill>
              </a:rPr>
              <a:t>st</a:t>
            </a:r>
            <a:r>
              <a:rPr lang="en-US" sz="1600" dirty="0">
                <a:solidFill>
                  <a:schemeClr val="tx2"/>
                </a:solidFill>
              </a:rPr>
              <a:t> set multi-gram enzymes (+18)</a:t>
            </a:r>
          </a:p>
        </p:txBody>
      </p:sp>
      <p:sp>
        <p:nvSpPr>
          <p:cNvPr id="98" name="Pentagono 29">
            <a:extLst>
              <a:ext uri="{FF2B5EF4-FFF2-40B4-BE49-F238E27FC236}">
                <a16:creationId xmlns:a16="http://schemas.microsoft.com/office/drawing/2014/main" id="{13B7B232-E855-AC1A-8874-33CE9BD1C2B5}"/>
              </a:ext>
            </a:extLst>
          </p:cNvPr>
          <p:cNvSpPr/>
          <p:nvPr/>
        </p:nvSpPr>
        <p:spPr>
          <a:xfrm>
            <a:off x="8280171" y="1924015"/>
            <a:ext cx="2027726" cy="524435"/>
          </a:xfrm>
          <a:prstGeom prst="homePlate">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 1</a:t>
            </a:r>
            <a:r>
              <a:rPr lang="en-US" sz="1600" baseline="30000" dirty="0">
                <a:solidFill>
                  <a:schemeClr val="tx2"/>
                </a:solidFill>
              </a:rPr>
              <a:t>st</a:t>
            </a:r>
            <a:r>
              <a:rPr lang="en-US" sz="1600" dirty="0">
                <a:solidFill>
                  <a:schemeClr val="tx2"/>
                </a:solidFill>
              </a:rPr>
              <a:t> set multi-gram enzymes (+9)</a:t>
            </a:r>
          </a:p>
        </p:txBody>
      </p:sp>
      <p:cxnSp>
        <p:nvCxnSpPr>
          <p:cNvPr id="88" name="Connettore 1 49">
            <a:extLst>
              <a:ext uri="{FF2B5EF4-FFF2-40B4-BE49-F238E27FC236}">
                <a16:creationId xmlns:a16="http://schemas.microsoft.com/office/drawing/2014/main" id="{D0982B2B-BB8E-A513-AD84-2F99C47AD679}"/>
              </a:ext>
            </a:extLst>
          </p:cNvPr>
          <p:cNvCxnSpPr>
            <a:cxnSpLocks/>
          </p:cNvCxnSpPr>
          <p:nvPr/>
        </p:nvCxnSpPr>
        <p:spPr>
          <a:xfrm>
            <a:off x="3743230" y="2919967"/>
            <a:ext cx="0" cy="21259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r>
              <a:rPr lang="en-US" dirty="0"/>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algn="ctr"/>
            <a:fld id="{07CE569E-9B7C-4CB9-AB80-C0841F922CFF}" type="slidenum">
              <a:rPr lang="en-US" smtClean="0"/>
              <a:pPr algn="ctr"/>
              <a:t>12</a:t>
            </a:fld>
            <a:endParaRPr lang="en-US" dirty="0"/>
          </a:p>
        </p:txBody>
      </p:sp>
      <p:sp>
        <p:nvSpPr>
          <p:cNvPr id="7"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r>
              <a:rPr lang="en-US" sz="3600" dirty="0">
                <a:latin typeface="Franklin Gothic Book" panose="020B0503020102020204" pitchFamily="34" charset="0"/>
              </a:rPr>
              <a:t>The </a:t>
            </a:r>
            <a:r>
              <a:rPr lang="en-US" sz="3600" dirty="0" err="1">
                <a:latin typeface="Franklin Gothic Book" panose="020B0503020102020204" pitchFamily="34" charset="0"/>
              </a:rPr>
              <a:t>FuturEnzyme</a:t>
            </a:r>
            <a:r>
              <a:rPr lang="en-US" sz="3600" dirty="0">
                <a:latin typeface="Franklin Gothic Book" panose="020B0503020102020204" pitchFamily="34" charset="0"/>
              </a:rPr>
              <a:t> key technical indicators</a:t>
            </a:r>
            <a:endParaRPr lang="en-GB" sz="3600" dirty="0">
              <a:latin typeface="Franklin Gothic Book" panose="020B0503020102020204" pitchFamily="34" charset="0"/>
            </a:endParaRPr>
          </a:p>
        </p:txBody>
      </p:sp>
      <p:sp>
        <p:nvSpPr>
          <p:cNvPr id="40" name="Freccia destra 21">
            <a:extLst>
              <a:ext uri="{FF2B5EF4-FFF2-40B4-BE49-F238E27FC236}">
                <a16:creationId xmlns:a16="http://schemas.microsoft.com/office/drawing/2014/main" id="{33257A9D-B2ED-9E64-A49A-D440283995A6}"/>
              </a:ext>
            </a:extLst>
          </p:cNvPr>
          <p:cNvSpPr/>
          <p:nvPr/>
        </p:nvSpPr>
        <p:spPr>
          <a:xfrm>
            <a:off x="685908" y="4773551"/>
            <a:ext cx="10379374"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1" name="Connettore 1 23">
            <a:extLst>
              <a:ext uri="{FF2B5EF4-FFF2-40B4-BE49-F238E27FC236}">
                <a16:creationId xmlns:a16="http://schemas.microsoft.com/office/drawing/2014/main" id="{064B4C95-A8B6-C546-6C36-714FD0BB294A}"/>
              </a:ext>
            </a:extLst>
          </p:cNvPr>
          <p:cNvCxnSpPr>
            <a:cxnSpLocks/>
          </p:cNvCxnSpPr>
          <p:nvPr/>
        </p:nvCxnSpPr>
        <p:spPr>
          <a:xfrm>
            <a:off x="3281040" y="5007551"/>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2" name="Connettore 1 24">
            <a:extLst>
              <a:ext uri="{FF2B5EF4-FFF2-40B4-BE49-F238E27FC236}">
                <a16:creationId xmlns:a16="http://schemas.microsoft.com/office/drawing/2014/main" id="{7597E77E-BDE5-FECE-5A45-45ED2C5F5596}"/>
              </a:ext>
            </a:extLst>
          </p:cNvPr>
          <p:cNvCxnSpPr>
            <a:cxnSpLocks/>
          </p:cNvCxnSpPr>
          <p:nvPr/>
        </p:nvCxnSpPr>
        <p:spPr>
          <a:xfrm>
            <a:off x="1966972" y="5007551"/>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5" name="Connettore 1 25">
            <a:extLst>
              <a:ext uri="{FF2B5EF4-FFF2-40B4-BE49-F238E27FC236}">
                <a16:creationId xmlns:a16="http://schemas.microsoft.com/office/drawing/2014/main" id="{98B52680-E148-C408-45A3-9C648E50169A}"/>
              </a:ext>
            </a:extLst>
          </p:cNvPr>
          <p:cNvCxnSpPr>
            <a:cxnSpLocks/>
          </p:cNvCxnSpPr>
          <p:nvPr/>
        </p:nvCxnSpPr>
        <p:spPr>
          <a:xfrm>
            <a:off x="8442182" y="5007551"/>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7" name="Connettore 1 27">
            <a:extLst>
              <a:ext uri="{FF2B5EF4-FFF2-40B4-BE49-F238E27FC236}">
                <a16:creationId xmlns:a16="http://schemas.microsoft.com/office/drawing/2014/main" id="{6883F9AE-544D-48B8-62F7-FE7A2798B425}"/>
              </a:ext>
            </a:extLst>
          </p:cNvPr>
          <p:cNvCxnSpPr>
            <a:cxnSpLocks/>
          </p:cNvCxnSpPr>
          <p:nvPr/>
        </p:nvCxnSpPr>
        <p:spPr>
          <a:xfrm>
            <a:off x="5862622" y="5007551"/>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8" name="CasellaDiTesto 15">
            <a:extLst>
              <a:ext uri="{FF2B5EF4-FFF2-40B4-BE49-F238E27FC236}">
                <a16:creationId xmlns:a16="http://schemas.microsoft.com/office/drawing/2014/main" id="{AF23C1CE-5F9A-0966-1D1F-A8D43527A59F}"/>
              </a:ext>
            </a:extLst>
          </p:cNvPr>
          <p:cNvSpPr txBox="1"/>
          <p:nvPr/>
        </p:nvSpPr>
        <p:spPr>
          <a:xfrm>
            <a:off x="585520" y="5016628"/>
            <a:ext cx="648000" cy="369332"/>
          </a:xfrm>
          <a:prstGeom prst="rect">
            <a:avLst/>
          </a:prstGeom>
          <a:noFill/>
        </p:spPr>
        <p:txBody>
          <a:bodyPr wrap="square" rtlCol="0">
            <a:spAutoFit/>
          </a:bodyPr>
          <a:lstStyle/>
          <a:p>
            <a:pPr algn="ctr"/>
            <a:r>
              <a:rPr lang="it-IT" b="1">
                <a:solidFill>
                  <a:schemeClr val="tx2"/>
                </a:solidFill>
              </a:rPr>
              <a:t>M1</a:t>
            </a:r>
          </a:p>
        </p:txBody>
      </p:sp>
      <p:sp>
        <p:nvSpPr>
          <p:cNvPr id="49" name="CasellaDiTesto 16">
            <a:extLst>
              <a:ext uri="{FF2B5EF4-FFF2-40B4-BE49-F238E27FC236}">
                <a16:creationId xmlns:a16="http://schemas.microsoft.com/office/drawing/2014/main" id="{C97EF1CD-8BAA-7433-E44E-01732527A7E1}"/>
              </a:ext>
            </a:extLst>
          </p:cNvPr>
          <p:cNvSpPr txBox="1"/>
          <p:nvPr/>
        </p:nvSpPr>
        <p:spPr>
          <a:xfrm>
            <a:off x="1889653" y="5029507"/>
            <a:ext cx="654908" cy="369332"/>
          </a:xfrm>
          <a:prstGeom prst="rect">
            <a:avLst/>
          </a:prstGeom>
          <a:noFill/>
        </p:spPr>
        <p:txBody>
          <a:bodyPr wrap="square" rtlCol="0">
            <a:spAutoFit/>
          </a:bodyPr>
          <a:lstStyle/>
          <a:p>
            <a:pPr algn="ctr"/>
            <a:r>
              <a:rPr lang="it-IT" b="1" dirty="0">
                <a:solidFill>
                  <a:schemeClr val="tx2"/>
                </a:solidFill>
              </a:rPr>
              <a:t>M6</a:t>
            </a:r>
          </a:p>
        </p:txBody>
      </p:sp>
      <p:sp>
        <p:nvSpPr>
          <p:cNvPr id="50" name="CasellaDiTesto 17">
            <a:extLst>
              <a:ext uri="{FF2B5EF4-FFF2-40B4-BE49-F238E27FC236}">
                <a16:creationId xmlns:a16="http://schemas.microsoft.com/office/drawing/2014/main" id="{396DD88F-D4A6-62A0-121D-55D90ADC62CE}"/>
              </a:ext>
            </a:extLst>
          </p:cNvPr>
          <p:cNvSpPr txBox="1"/>
          <p:nvPr/>
        </p:nvSpPr>
        <p:spPr>
          <a:xfrm>
            <a:off x="3261042" y="5029507"/>
            <a:ext cx="654908" cy="369332"/>
          </a:xfrm>
          <a:prstGeom prst="rect">
            <a:avLst/>
          </a:prstGeom>
          <a:noFill/>
        </p:spPr>
        <p:txBody>
          <a:bodyPr wrap="square" rtlCol="0">
            <a:spAutoFit/>
          </a:bodyPr>
          <a:lstStyle/>
          <a:p>
            <a:pPr algn="ctr"/>
            <a:r>
              <a:rPr lang="it-IT" b="1">
                <a:solidFill>
                  <a:schemeClr val="tx2"/>
                </a:solidFill>
              </a:rPr>
              <a:t>M12</a:t>
            </a:r>
          </a:p>
        </p:txBody>
      </p:sp>
      <p:sp>
        <p:nvSpPr>
          <p:cNvPr id="51" name="CasellaDiTesto 18">
            <a:extLst>
              <a:ext uri="{FF2B5EF4-FFF2-40B4-BE49-F238E27FC236}">
                <a16:creationId xmlns:a16="http://schemas.microsoft.com/office/drawing/2014/main" id="{A4D5936A-2F89-7EAD-60AA-2A9B93864F3F}"/>
              </a:ext>
            </a:extLst>
          </p:cNvPr>
          <p:cNvSpPr txBox="1"/>
          <p:nvPr/>
        </p:nvSpPr>
        <p:spPr>
          <a:xfrm>
            <a:off x="5818196" y="5029507"/>
            <a:ext cx="654908" cy="369332"/>
          </a:xfrm>
          <a:prstGeom prst="rect">
            <a:avLst/>
          </a:prstGeom>
          <a:noFill/>
        </p:spPr>
        <p:txBody>
          <a:bodyPr wrap="square" rtlCol="0">
            <a:spAutoFit/>
          </a:bodyPr>
          <a:lstStyle/>
          <a:p>
            <a:pPr algn="ctr"/>
            <a:r>
              <a:rPr lang="it-IT" b="1">
                <a:solidFill>
                  <a:schemeClr val="tx2"/>
                </a:solidFill>
              </a:rPr>
              <a:t>M24</a:t>
            </a:r>
          </a:p>
        </p:txBody>
      </p:sp>
      <p:sp>
        <p:nvSpPr>
          <p:cNvPr id="52" name="CasellaDiTesto 19">
            <a:extLst>
              <a:ext uri="{FF2B5EF4-FFF2-40B4-BE49-F238E27FC236}">
                <a16:creationId xmlns:a16="http://schemas.microsoft.com/office/drawing/2014/main" id="{3AB8C753-D1DD-5EF7-2D6F-B936B79FA6FF}"/>
              </a:ext>
            </a:extLst>
          </p:cNvPr>
          <p:cNvSpPr txBox="1"/>
          <p:nvPr/>
        </p:nvSpPr>
        <p:spPr>
          <a:xfrm>
            <a:off x="8412130" y="5029507"/>
            <a:ext cx="654908" cy="369332"/>
          </a:xfrm>
          <a:prstGeom prst="rect">
            <a:avLst/>
          </a:prstGeom>
          <a:noFill/>
        </p:spPr>
        <p:txBody>
          <a:bodyPr wrap="square" rtlCol="0">
            <a:spAutoFit/>
          </a:bodyPr>
          <a:lstStyle/>
          <a:p>
            <a:pPr algn="ctr"/>
            <a:r>
              <a:rPr lang="it-IT" b="1">
                <a:solidFill>
                  <a:schemeClr val="tx2"/>
                </a:solidFill>
              </a:rPr>
              <a:t>M36</a:t>
            </a:r>
          </a:p>
        </p:txBody>
      </p:sp>
      <p:sp>
        <p:nvSpPr>
          <p:cNvPr id="53" name="CasellaDiTesto 20">
            <a:extLst>
              <a:ext uri="{FF2B5EF4-FFF2-40B4-BE49-F238E27FC236}">
                <a16:creationId xmlns:a16="http://schemas.microsoft.com/office/drawing/2014/main" id="{8211805F-388A-997D-8D30-91F0AAAD9BD4}"/>
              </a:ext>
            </a:extLst>
          </p:cNvPr>
          <p:cNvSpPr txBox="1"/>
          <p:nvPr/>
        </p:nvSpPr>
        <p:spPr>
          <a:xfrm>
            <a:off x="10419416" y="5029507"/>
            <a:ext cx="654908" cy="369332"/>
          </a:xfrm>
          <a:prstGeom prst="rect">
            <a:avLst/>
          </a:prstGeom>
          <a:noFill/>
        </p:spPr>
        <p:txBody>
          <a:bodyPr wrap="square" rtlCol="0">
            <a:spAutoFit/>
          </a:bodyPr>
          <a:lstStyle/>
          <a:p>
            <a:pPr algn="ctr"/>
            <a:r>
              <a:rPr lang="it-IT" b="1">
                <a:solidFill>
                  <a:schemeClr val="tx2"/>
                </a:solidFill>
              </a:rPr>
              <a:t>M48</a:t>
            </a:r>
          </a:p>
        </p:txBody>
      </p:sp>
      <p:sp>
        <p:nvSpPr>
          <p:cNvPr id="54" name="CasellaDiTesto 8">
            <a:extLst>
              <a:ext uri="{FF2B5EF4-FFF2-40B4-BE49-F238E27FC236}">
                <a16:creationId xmlns:a16="http://schemas.microsoft.com/office/drawing/2014/main" id="{21877AE1-13E7-9760-FBD1-A49D733F7B63}"/>
              </a:ext>
            </a:extLst>
          </p:cNvPr>
          <p:cNvSpPr txBox="1"/>
          <p:nvPr/>
        </p:nvSpPr>
        <p:spPr>
          <a:xfrm>
            <a:off x="4556441" y="5049558"/>
            <a:ext cx="654908" cy="369332"/>
          </a:xfrm>
          <a:prstGeom prst="rect">
            <a:avLst/>
          </a:prstGeom>
          <a:noFill/>
        </p:spPr>
        <p:txBody>
          <a:bodyPr wrap="square" rtlCol="0">
            <a:spAutoFit/>
          </a:bodyPr>
          <a:lstStyle/>
          <a:p>
            <a:pPr algn="ctr"/>
            <a:r>
              <a:rPr lang="it-IT" b="1">
                <a:solidFill>
                  <a:schemeClr val="tx2"/>
                </a:solidFill>
              </a:rPr>
              <a:t>M18</a:t>
            </a:r>
          </a:p>
        </p:txBody>
      </p:sp>
      <p:cxnSp>
        <p:nvCxnSpPr>
          <p:cNvPr id="55" name="Connettore 1 9">
            <a:extLst>
              <a:ext uri="{FF2B5EF4-FFF2-40B4-BE49-F238E27FC236}">
                <a16:creationId xmlns:a16="http://schemas.microsoft.com/office/drawing/2014/main" id="{A26FDF19-3E33-B085-C364-D1697AFDB1C4}"/>
              </a:ext>
            </a:extLst>
          </p:cNvPr>
          <p:cNvCxnSpPr>
            <a:cxnSpLocks/>
          </p:cNvCxnSpPr>
          <p:nvPr/>
        </p:nvCxnSpPr>
        <p:spPr>
          <a:xfrm>
            <a:off x="4580505" y="5005443"/>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6" name="Connettore 1 10">
            <a:extLst>
              <a:ext uri="{FF2B5EF4-FFF2-40B4-BE49-F238E27FC236}">
                <a16:creationId xmlns:a16="http://schemas.microsoft.com/office/drawing/2014/main" id="{030381F8-8AF3-8DE7-FF4B-BAE868ED4BBD}"/>
              </a:ext>
            </a:extLst>
          </p:cNvPr>
          <p:cNvCxnSpPr>
            <a:cxnSpLocks/>
          </p:cNvCxnSpPr>
          <p:nvPr/>
        </p:nvCxnSpPr>
        <p:spPr>
          <a:xfrm>
            <a:off x="7159219" y="5005443"/>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7" name="CasellaDiTesto 11">
            <a:extLst>
              <a:ext uri="{FF2B5EF4-FFF2-40B4-BE49-F238E27FC236}">
                <a16:creationId xmlns:a16="http://schemas.microsoft.com/office/drawing/2014/main" id="{420730C0-B41A-E9B9-C81F-4FAF88938E30}"/>
              </a:ext>
            </a:extLst>
          </p:cNvPr>
          <p:cNvSpPr txBox="1"/>
          <p:nvPr/>
        </p:nvSpPr>
        <p:spPr>
          <a:xfrm>
            <a:off x="7129745" y="5036777"/>
            <a:ext cx="654908" cy="369332"/>
          </a:xfrm>
          <a:prstGeom prst="rect">
            <a:avLst/>
          </a:prstGeom>
          <a:noFill/>
        </p:spPr>
        <p:txBody>
          <a:bodyPr wrap="square" rtlCol="0">
            <a:spAutoFit/>
          </a:bodyPr>
          <a:lstStyle/>
          <a:p>
            <a:pPr algn="ctr"/>
            <a:r>
              <a:rPr lang="it-IT" b="1">
                <a:solidFill>
                  <a:schemeClr val="tx2"/>
                </a:solidFill>
              </a:rPr>
              <a:t>M30</a:t>
            </a:r>
          </a:p>
        </p:txBody>
      </p:sp>
      <p:cxnSp>
        <p:nvCxnSpPr>
          <p:cNvPr id="58" name="Connettore 1 12">
            <a:extLst>
              <a:ext uri="{FF2B5EF4-FFF2-40B4-BE49-F238E27FC236}">
                <a16:creationId xmlns:a16="http://schemas.microsoft.com/office/drawing/2014/main" id="{C19FC8BE-F125-2A5C-9E32-CB5C79F20FF5}"/>
              </a:ext>
            </a:extLst>
          </p:cNvPr>
          <p:cNvCxnSpPr>
            <a:cxnSpLocks/>
          </p:cNvCxnSpPr>
          <p:nvPr/>
        </p:nvCxnSpPr>
        <p:spPr>
          <a:xfrm>
            <a:off x="9685386" y="5012713"/>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9" name="CasellaDiTesto 13">
            <a:extLst>
              <a:ext uri="{FF2B5EF4-FFF2-40B4-BE49-F238E27FC236}">
                <a16:creationId xmlns:a16="http://schemas.microsoft.com/office/drawing/2014/main" id="{89ACDC76-6DB3-70A3-11C7-CCADBFED1C50}"/>
              </a:ext>
            </a:extLst>
          </p:cNvPr>
          <p:cNvSpPr txBox="1"/>
          <p:nvPr/>
        </p:nvSpPr>
        <p:spPr>
          <a:xfrm>
            <a:off x="9652989" y="5036777"/>
            <a:ext cx="654908" cy="369332"/>
          </a:xfrm>
          <a:prstGeom prst="rect">
            <a:avLst/>
          </a:prstGeom>
          <a:noFill/>
        </p:spPr>
        <p:txBody>
          <a:bodyPr wrap="square" rtlCol="0">
            <a:spAutoFit/>
          </a:bodyPr>
          <a:lstStyle/>
          <a:p>
            <a:pPr algn="ctr"/>
            <a:r>
              <a:rPr lang="it-IT" b="1">
                <a:solidFill>
                  <a:schemeClr val="tx2"/>
                </a:solidFill>
              </a:rPr>
              <a:t>M42</a:t>
            </a:r>
          </a:p>
        </p:txBody>
      </p:sp>
      <p:cxnSp>
        <p:nvCxnSpPr>
          <p:cNvPr id="86" name="Connettore 1 49">
            <a:extLst>
              <a:ext uri="{FF2B5EF4-FFF2-40B4-BE49-F238E27FC236}">
                <a16:creationId xmlns:a16="http://schemas.microsoft.com/office/drawing/2014/main" id="{D0982B2B-BB8E-A513-AD84-2F99C47AD679}"/>
              </a:ext>
            </a:extLst>
          </p:cNvPr>
          <p:cNvCxnSpPr>
            <a:cxnSpLocks/>
          </p:cNvCxnSpPr>
          <p:nvPr/>
        </p:nvCxnSpPr>
        <p:spPr>
          <a:xfrm>
            <a:off x="3266855" y="3647472"/>
            <a:ext cx="0" cy="138578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1" name="Pentagono 29">
            <a:extLst>
              <a:ext uri="{FF2B5EF4-FFF2-40B4-BE49-F238E27FC236}">
                <a16:creationId xmlns:a16="http://schemas.microsoft.com/office/drawing/2014/main" id="{13B7B232-E855-AC1A-8874-33CE9BD1C2B5}"/>
              </a:ext>
            </a:extLst>
          </p:cNvPr>
          <p:cNvSpPr/>
          <p:nvPr/>
        </p:nvSpPr>
        <p:spPr>
          <a:xfrm>
            <a:off x="3125907" y="3419012"/>
            <a:ext cx="1946952" cy="524435"/>
          </a:xfrm>
          <a:prstGeom prst="homePlate">
            <a:avLst/>
          </a:prstGeom>
          <a:solidFill>
            <a:schemeClr val="accent2">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 1</a:t>
            </a:r>
            <a:r>
              <a:rPr lang="en-US" sz="1600" baseline="30000" dirty="0">
                <a:solidFill>
                  <a:schemeClr val="tx2"/>
                </a:solidFill>
              </a:rPr>
              <a:t>st</a:t>
            </a:r>
            <a:r>
              <a:rPr lang="en-US" sz="1600" dirty="0">
                <a:solidFill>
                  <a:schemeClr val="tx2"/>
                </a:solidFill>
              </a:rPr>
              <a:t> set of selected</a:t>
            </a:r>
          </a:p>
          <a:p>
            <a:pPr algn="ctr"/>
            <a:r>
              <a:rPr lang="en-US" sz="1600" dirty="0">
                <a:solidFill>
                  <a:schemeClr val="tx2"/>
                </a:solidFill>
              </a:rPr>
              <a:t>enzymes (+1,000)</a:t>
            </a:r>
          </a:p>
        </p:txBody>
      </p:sp>
      <p:sp>
        <p:nvSpPr>
          <p:cNvPr id="72" name="Pentagono 28">
            <a:extLst>
              <a:ext uri="{FF2B5EF4-FFF2-40B4-BE49-F238E27FC236}">
                <a16:creationId xmlns:a16="http://schemas.microsoft.com/office/drawing/2014/main" id="{68D34794-513F-0220-E5F1-767B893272C8}"/>
              </a:ext>
            </a:extLst>
          </p:cNvPr>
          <p:cNvSpPr/>
          <p:nvPr/>
        </p:nvSpPr>
        <p:spPr>
          <a:xfrm>
            <a:off x="1172671" y="2923116"/>
            <a:ext cx="1748932" cy="585824"/>
          </a:xfrm>
          <a:prstGeom prst="homePlate">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2"/>
                </a:solidFill>
              </a:rPr>
              <a:t>• 1</a:t>
            </a:r>
            <a:r>
              <a:rPr lang="en-US" sz="1600" baseline="30000" dirty="0">
                <a:solidFill>
                  <a:schemeClr val="tx2"/>
                </a:solidFill>
              </a:rPr>
              <a:t>st</a:t>
            </a:r>
            <a:r>
              <a:rPr lang="en-US" sz="1600" dirty="0">
                <a:solidFill>
                  <a:schemeClr val="tx2"/>
                </a:solidFill>
              </a:rPr>
              <a:t> set enzymes (+50,000)</a:t>
            </a:r>
          </a:p>
        </p:txBody>
      </p:sp>
      <p:sp>
        <p:nvSpPr>
          <p:cNvPr id="85" name="Pentagono 29">
            <a:extLst>
              <a:ext uri="{FF2B5EF4-FFF2-40B4-BE49-F238E27FC236}">
                <a16:creationId xmlns:a16="http://schemas.microsoft.com/office/drawing/2014/main" id="{13B7B232-E855-AC1A-8874-33CE9BD1C2B5}"/>
              </a:ext>
            </a:extLst>
          </p:cNvPr>
          <p:cNvSpPr/>
          <p:nvPr/>
        </p:nvSpPr>
        <p:spPr>
          <a:xfrm>
            <a:off x="3577313" y="2716472"/>
            <a:ext cx="1870988" cy="524435"/>
          </a:xfrm>
          <a:prstGeom prst="homePlate">
            <a:avLst/>
          </a:prstGeom>
          <a:solidFill>
            <a:schemeClr val="accent2">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 1</a:t>
            </a:r>
            <a:r>
              <a:rPr lang="en-US" sz="1600" baseline="30000" dirty="0">
                <a:solidFill>
                  <a:schemeClr val="tx2"/>
                </a:solidFill>
              </a:rPr>
              <a:t>st</a:t>
            </a:r>
            <a:r>
              <a:rPr lang="en-US" sz="1600" dirty="0">
                <a:solidFill>
                  <a:schemeClr val="tx2"/>
                </a:solidFill>
              </a:rPr>
              <a:t> set of priority</a:t>
            </a:r>
          </a:p>
          <a:p>
            <a:pPr algn="ctr"/>
            <a:r>
              <a:rPr lang="en-US" sz="1600" dirty="0">
                <a:solidFill>
                  <a:schemeClr val="tx2"/>
                </a:solidFill>
              </a:rPr>
              <a:t>enzymes (+180)</a:t>
            </a:r>
          </a:p>
        </p:txBody>
      </p:sp>
      <p:cxnSp>
        <p:nvCxnSpPr>
          <p:cNvPr id="87" name="Connettore 1 49">
            <a:extLst>
              <a:ext uri="{FF2B5EF4-FFF2-40B4-BE49-F238E27FC236}">
                <a16:creationId xmlns:a16="http://schemas.microsoft.com/office/drawing/2014/main" id="{D0982B2B-BB8E-A513-AD84-2F99C47AD679}"/>
              </a:ext>
            </a:extLst>
          </p:cNvPr>
          <p:cNvCxnSpPr>
            <a:cxnSpLocks/>
          </p:cNvCxnSpPr>
          <p:nvPr/>
        </p:nvCxnSpPr>
        <p:spPr>
          <a:xfrm flipH="1">
            <a:off x="1309831" y="3530413"/>
            <a:ext cx="12270" cy="1476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Connettore 1 49">
            <a:extLst>
              <a:ext uri="{FF2B5EF4-FFF2-40B4-BE49-F238E27FC236}">
                <a16:creationId xmlns:a16="http://schemas.microsoft.com/office/drawing/2014/main" id="{D0982B2B-BB8E-A513-AD84-2F99C47AD679}"/>
              </a:ext>
            </a:extLst>
          </p:cNvPr>
          <p:cNvCxnSpPr>
            <a:cxnSpLocks/>
          </p:cNvCxnSpPr>
          <p:nvPr/>
        </p:nvCxnSpPr>
        <p:spPr>
          <a:xfrm flipH="1">
            <a:off x="10389939" y="1562957"/>
            <a:ext cx="0" cy="343219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TextBox 23">
            <a:extLst>
              <a:ext uri="{FF2B5EF4-FFF2-40B4-BE49-F238E27FC236}">
                <a16:creationId xmlns:a16="http://schemas.microsoft.com/office/drawing/2014/main" id="{0FE6F77C-36D1-4857-74D7-D48D1D53466C}"/>
              </a:ext>
            </a:extLst>
          </p:cNvPr>
          <p:cNvSpPr txBox="1"/>
          <p:nvPr/>
        </p:nvSpPr>
        <p:spPr>
          <a:xfrm>
            <a:off x="8964398" y="-115662"/>
            <a:ext cx="639919" cy="369332"/>
          </a:xfrm>
          <a:prstGeom prst="rect">
            <a:avLst/>
          </a:prstGeom>
          <a:noFill/>
        </p:spPr>
        <p:txBody>
          <a:bodyPr wrap="none" rtlCol="0">
            <a:spAutoFit/>
          </a:bodyPr>
          <a:lstStyle/>
          <a:p>
            <a:r>
              <a:rPr lang="en-US" b="1" dirty="0">
                <a:solidFill>
                  <a:schemeClr val="bg1"/>
                </a:solidFill>
              </a:rPr>
              <a:t>WP4</a:t>
            </a:r>
          </a:p>
        </p:txBody>
      </p:sp>
      <p:sp>
        <p:nvSpPr>
          <p:cNvPr id="73" name="Pentagono 29">
            <a:extLst>
              <a:ext uri="{FF2B5EF4-FFF2-40B4-BE49-F238E27FC236}">
                <a16:creationId xmlns:a16="http://schemas.microsoft.com/office/drawing/2014/main" id="{13B7B232-E855-AC1A-8874-33CE9BD1C2B5}"/>
              </a:ext>
            </a:extLst>
          </p:cNvPr>
          <p:cNvSpPr/>
          <p:nvPr/>
        </p:nvSpPr>
        <p:spPr>
          <a:xfrm>
            <a:off x="10914804" y="4061464"/>
            <a:ext cx="1186013" cy="524435"/>
          </a:xfrm>
          <a:prstGeom prst="homePlate">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 HMM &amp; ML tool</a:t>
            </a:r>
          </a:p>
        </p:txBody>
      </p:sp>
      <p:sp>
        <p:nvSpPr>
          <p:cNvPr id="103" name="Pentagono 29">
            <a:extLst>
              <a:ext uri="{FF2B5EF4-FFF2-40B4-BE49-F238E27FC236}">
                <a16:creationId xmlns:a16="http://schemas.microsoft.com/office/drawing/2014/main" id="{13B7B232-E855-AC1A-8874-33CE9BD1C2B5}"/>
              </a:ext>
            </a:extLst>
          </p:cNvPr>
          <p:cNvSpPr/>
          <p:nvPr/>
        </p:nvSpPr>
        <p:spPr>
          <a:xfrm>
            <a:off x="10233777" y="1333788"/>
            <a:ext cx="1674431" cy="524435"/>
          </a:xfrm>
          <a:prstGeom prst="homePlate">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 1</a:t>
            </a:r>
            <a:r>
              <a:rPr lang="en-US" sz="1600" baseline="30000" dirty="0">
                <a:solidFill>
                  <a:schemeClr val="tx2"/>
                </a:solidFill>
              </a:rPr>
              <a:t>st</a:t>
            </a:r>
            <a:r>
              <a:rPr lang="en-US" sz="1600" dirty="0">
                <a:solidFill>
                  <a:schemeClr val="tx2"/>
                </a:solidFill>
              </a:rPr>
              <a:t> set greener products (+3)</a:t>
            </a:r>
          </a:p>
        </p:txBody>
      </p:sp>
      <p:sp>
        <p:nvSpPr>
          <p:cNvPr id="61" name="Rectángulo 60">
            <a:extLst>
              <a:ext uri="{FF2B5EF4-FFF2-40B4-BE49-F238E27FC236}">
                <a16:creationId xmlns:a16="http://schemas.microsoft.com/office/drawing/2014/main" id="{51936BEC-2AE6-4F5F-A443-5A9F24E7F192}"/>
              </a:ext>
            </a:extLst>
          </p:cNvPr>
          <p:cNvSpPr/>
          <p:nvPr/>
        </p:nvSpPr>
        <p:spPr>
          <a:xfrm>
            <a:off x="1268101" y="344273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Rectángulo 68">
            <a:extLst>
              <a:ext uri="{FF2B5EF4-FFF2-40B4-BE49-F238E27FC236}">
                <a16:creationId xmlns:a16="http://schemas.microsoft.com/office/drawing/2014/main" id="{7703F3FD-6D6D-44B8-9AA5-4973EBBCB63D}"/>
              </a:ext>
            </a:extLst>
          </p:cNvPr>
          <p:cNvSpPr/>
          <p:nvPr/>
        </p:nvSpPr>
        <p:spPr>
          <a:xfrm>
            <a:off x="3222282" y="3890513"/>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Rectángulo 69">
            <a:extLst>
              <a:ext uri="{FF2B5EF4-FFF2-40B4-BE49-F238E27FC236}">
                <a16:creationId xmlns:a16="http://schemas.microsoft.com/office/drawing/2014/main" id="{4746BBF8-296B-4C0B-B3B7-017ED7A8E0BC}"/>
              </a:ext>
            </a:extLst>
          </p:cNvPr>
          <p:cNvSpPr/>
          <p:nvPr/>
        </p:nvSpPr>
        <p:spPr>
          <a:xfrm>
            <a:off x="3687254" y="3180131"/>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Rectángulo 73">
            <a:extLst>
              <a:ext uri="{FF2B5EF4-FFF2-40B4-BE49-F238E27FC236}">
                <a16:creationId xmlns:a16="http://schemas.microsoft.com/office/drawing/2014/main" id="{140997A5-1D3A-478C-A9DB-BA1BF29C710F}"/>
              </a:ext>
            </a:extLst>
          </p:cNvPr>
          <p:cNvSpPr/>
          <p:nvPr/>
        </p:nvSpPr>
        <p:spPr>
          <a:xfrm>
            <a:off x="5808955" y="456033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Rectángulo 76">
            <a:extLst>
              <a:ext uri="{FF2B5EF4-FFF2-40B4-BE49-F238E27FC236}">
                <a16:creationId xmlns:a16="http://schemas.microsoft.com/office/drawing/2014/main" id="{2ADC5467-6FE0-4D47-9D8D-52DA995CBBB9}"/>
              </a:ext>
            </a:extLst>
          </p:cNvPr>
          <p:cNvSpPr/>
          <p:nvPr/>
        </p:nvSpPr>
        <p:spPr>
          <a:xfrm>
            <a:off x="7578850" y="318690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Rectángulo 77">
            <a:extLst>
              <a:ext uri="{FF2B5EF4-FFF2-40B4-BE49-F238E27FC236}">
                <a16:creationId xmlns:a16="http://schemas.microsoft.com/office/drawing/2014/main" id="{C22AA32E-096A-45F4-AEC5-4B35FA406748}"/>
              </a:ext>
            </a:extLst>
          </p:cNvPr>
          <p:cNvSpPr/>
          <p:nvPr/>
        </p:nvSpPr>
        <p:spPr>
          <a:xfrm>
            <a:off x="11028788" y="452985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Rectángulo 78">
            <a:extLst>
              <a:ext uri="{FF2B5EF4-FFF2-40B4-BE49-F238E27FC236}">
                <a16:creationId xmlns:a16="http://schemas.microsoft.com/office/drawing/2014/main" id="{69CBDF5C-7608-4B58-B2C6-07DAFCB8376B}"/>
              </a:ext>
            </a:extLst>
          </p:cNvPr>
          <p:cNvSpPr/>
          <p:nvPr/>
        </p:nvSpPr>
        <p:spPr>
          <a:xfrm>
            <a:off x="8393078" y="2393856"/>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Rectángulo 79">
            <a:extLst>
              <a:ext uri="{FF2B5EF4-FFF2-40B4-BE49-F238E27FC236}">
                <a16:creationId xmlns:a16="http://schemas.microsoft.com/office/drawing/2014/main" id="{FDBA1241-2D61-4C11-934E-8733D811BDAB}"/>
              </a:ext>
            </a:extLst>
          </p:cNvPr>
          <p:cNvSpPr/>
          <p:nvPr/>
        </p:nvSpPr>
        <p:spPr>
          <a:xfrm>
            <a:off x="10334936" y="1787581"/>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Pentagono 28">
            <a:extLst>
              <a:ext uri="{FF2B5EF4-FFF2-40B4-BE49-F238E27FC236}">
                <a16:creationId xmlns:a16="http://schemas.microsoft.com/office/drawing/2014/main" id="{2E04283A-4194-475C-950C-38336B9C4103}"/>
              </a:ext>
            </a:extLst>
          </p:cNvPr>
          <p:cNvSpPr/>
          <p:nvPr/>
        </p:nvSpPr>
        <p:spPr>
          <a:xfrm>
            <a:off x="1812770" y="4145281"/>
            <a:ext cx="1873331" cy="556602"/>
          </a:xfrm>
          <a:prstGeom prst="homePlate">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2"/>
                </a:solidFill>
              </a:rPr>
              <a:t>• 2</a:t>
            </a:r>
            <a:r>
              <a:rPr lang="en-US" sz="1600" baseline="30000" dirty="0">
                <a:solidFill>
                  <a:schemeClr val="tx2"/>
                </a:solidFill>
              </a:rPr>
              <a:t>nd</a:t>
            </a:r>
            <a:r>
              <a:rPr lang="en-US" sz="1600" dirty="0">
                <a:solidFill>
                  <a:schemeClr val="tx2"/>
                </a:solidFill>
              </a:rPr>
              <a:t> set enzymes (+250,000)</a:t>
            </a:r>
          </a:p>
        </p:txBody>
      </p:sp>
      <p:cxnSp>
        <p:nvCxnSpPr>
          <p:cNvPr id="82" name="Connettore 1 49">
            <a:extLst>
              <a:ext uri="{FF2B5EF4-FFF2-40B4-BE49-F238E27FC236}">
                <a16:creationId xmlns:a16="http://schemas.microsoft.com/office/drawing/2014/main" id="{2C9F1E75-1E4A-4CD1-831F-9ACDCFF8F170}"/>
              </a:ext>
            </a:extLst>
          </p:cNvPr>
          <p:cNvCxnSpPr>
            <a:cxnSpLocks/>
          </p:cNvCxnSpPr>
          <p:nvPr/>
        </p:nvCxnSpPr>
        <p:spPr>
          <a:xfrm>
            <a:off x="1966163" y="4652713"/>
            <a:ext cx="0" cy="360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3" name="Rectángulo 82">
            <a:extLst>
              <a:ext uri="{FF2B5EF4-FFF2-40B4-BE49-F238E27FC236}">
                <a16:creationId xmlns:a16="http://schemas.microsoft.com/office/drawing/2014/main" id="{D9D120C8-8459-4B2A-8D7E-33D7A552D489}"/>
              </a:ext>
            </a:extLst>
          </p:cNvPr>
          <p:cNvSpPr/>
          <p:nvPr/>
        </p:nvSpPr>
        <p:spPr>
          <a:xfrm>
            <a:off x="1918341" y="465177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 name="Pentagono 28">
            <a:extLst>
              <a:ext uri="{FF2B5EF4-FFF2-40B4-BE49-F238E27FC236}">
                <a16:creationId xmlns:a16="http://schemas.microsoft.com/office/drawing/2014/main" id="{58EAE56E-91F4-45BE-B855-BB3E9BCF2588}"/>
              </a:ext>
            </a:extLst>
          </p:cNvPr>
          <p:cNvSpPr/>
          <p:nvPr/>
        </p:nvSpPr>
        <p:spPr>
          <a:xfrm>
            <a:off x="696068" y="5663131"/>
            <a:ext cx="1260000" cy="216000"/>
          </a:xfrm>
          <a:prstGeom prst="homePlate">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Achieved in RP1</a:t>
            </a:r>
          </a:p>
        </p:txBody>
      </p:sp>
      <p:sp>
        <p:nvSpPr>
          <p:cNvPr id="95" name="Pentagono 29">
            <a:extLst>
              <a:ext uri="{FF2B5EF4-FFF2-40B4-BE49-F238E27FC236}">
                <a16:creationId xmlns:a16="http://schemas.microsoft.com/office/drawing/2014/main" id="{882E8E02-7185-497C-8CA4-F46DA339F089}"/>
              </a:ext>
            </a:extLst>
          </p:cNvPr>
          <p:cNvSpPr/>
          <p:nvPr/>
        </p:nvSpPr>
        <p:spPr>
          <a:xfrm>
            <a:off x="696067" y="5951912"/>
            <a:ext cx="1260000" cy="216000"/>
          </a:xfrm>
          <a:prstGeom prst="homePlate">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For next RPs</a:t>
            </a:r>
          </a:p>
        </p:txBody>
      </p:sp>
      <p:cxnSp>
        <p:nvCxnSpPr>
          <p:cNvPr id="96" name="Connettore 1 26">
            <a:extLst>
              <a:ext uri="{FF2B5EF4-FFF2-40B4-BE49-F238E27FC236}">
                <a16:creationId xmlns:a16="http://schemas.microsoft.com/office/drawing/2014/main" id="{36126ED9-DB0A-49DD-A7E3-766D76559BCD}"/>
              </a:ext>
            </a:extLst>
          </p:cNvPr>
          <p:cNvCxnSpPr>
            <a:cxnSpLocks/>
          </p:cNvCxnSpPr>
          <p:nvPr/>
        </p:nvCxnSpPr>
        <p:spPr>
          <a:xfrm>
            <a:off x="11081726" y="5009078"/>
            <a:ext cx="0" cy="432000"/>
          </a:xfrm>
          <a:prstGeom prst="line">
            <a:avLst/>
          </a:prstGeom>
          <a:ln w="57150">
            <a:solidFill>
              <a:schemeClr val="tx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3411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17"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Key bullet points (non-scientific)</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total of 5.86 P/M (out of 83 total, a 7%) have been invested, being effective to achieve the objectives at M18.</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Based on the information provided in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Table 7.1</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we consider that the work plan is proceeding as planned</a:t>
            </a:r>
          </a:p>
          <a:p>
            <a:pPr marL="1431229" marR="0" lvl="4" indent="0"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None/>
              <a:tabLst/>
              <a:defRPr/>
            </a:pPr>
            <a:r>
              <a:rPr kumimoji="0" lang="en-US" sz="1570" b="1" i="0" u="none" strike="noStrike" kern="1200" cap="none" spc="0" normalizeH="0" baseline="0" noProof="0" dirty="0">
                <a:ln>
                  <a:noFill/>
                </a:ln>
                <a:solidFill>
                  <a:prstClr val="black"/>
                </a:solidFill>
                <a:effectLst/>
                <a:uLnTx/>
                <a:uFillTx/>
                <a:latin typeface="Calibri" panose="020F0502020204030204"/>
                <a:ea typeface="+mn-ea"/>
                <a:cs typeface="+mn-cs"/>
              </a:rPr>
              <a:t>Table 7.1. </a:t>
            </a: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Brief summary of clear and measurable details and achievements in WP7 (as in the GA)</a:t>
            </a:r>
            <a:endParaRPr kumimoji="0" lang="en-GB" sz="157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4">
            <a:extLst>
              <a:ext uri="{FF2B5EF4-FFF2-40B4-BE49-F238E27FC236}">
                <a16:creationId xmlns:a16="http://schemas.microsoft.com/office/drawing/2014/main" id="{98830EE4-50CC-801E-9F07-28CEF54A4E90}"/>
              </a:ext>
            </a:extLst>
          </p:cNvPr>
          <p:cNvSpPr txBox="1"/>
          <p:nvPr/>
        </p:nvSpPr>
        <p:spPr>
          <a:xfrm>
            <a:off x="662608" y="115555"/>
            <a:ext cx="102040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WP7 - Expected and achieved outputs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Key bullet points</a:t>
            </a:r>
          </a:p>
        </p:txBody>
      </p:sp>
      <p:graphicFrame>
        <p:nvGraphicFramePr>
          <p:cNvPr id="3" name="Tabla 2"/>
          <p:cNvGraphicFramePr>
            <a:graphicFrameLocks noGrp="1"/>
          </p:cNvGraphicFramePr>
          <p:nvPr>
            <p:extLst/>
          </p:nvPr>
        </p:nvGraphicFramePr>
        <p:xfrm>
          <a:off x="145914" y="3480363"/>
          <a:ext cx="11814438" cy="2452523"/>
        </p:xfrm>
        <a:graphic>
          <a:graphicData uri="http://schemas.openxmlformats.org/drawingml/2006/table">
            <a:tbl>
              <a:tblPr firstRow="1" firstCol="1" bandRow="1">
                <a:tableStyleId>{5C22544A-7EE6-4342-B048-85BDC9FD1C3A}</a:tableStyleId>
              </a:tblPr>
              <a:tblGrid>
                <a:gridCol w="7830767">
                  <a:extLst>
                    <a:ext uri="{9D8B030D-6E8A-4147-A177-3AD203B41FA5}">
                      <a16:colId xmlns:a16="http://schemas.microsoft.com/office/drawing/2014/main" val="4051383978"/>
                    </a:ext>
                  </a:extLst>
                </a:gridCol>
                <a:gridCol w="1303506">
                  <a:extLst>
                    <a:ext uri="{9D8B030D-6E8A-4147-A177-3AD203B41FA5}">
                      <a16:colId xmlns:a16="http://schemas.microsoft.com/office/drawing/2014/main" val="1617950609"/>
                    </a:ext>
                  </a:extLst>
                </a:gridCol>
                <a:gridCol w="1712068">
                  <a:extLst>
                    <a:ext uri="{9D8B030D-6E8A-4147-A177-3AD203B41FA5}">
                      <a16:colId xmlns:a16="http://schemas.microsoft.com/office/drawing/2014/main" val="695122716"/>
                    </a:ext>
                  </a:extLst>
                </a:gridCol>
                <a:gridCol w="968097">
                  <a:extLst>
                    <a:ext uri="{9D8B030D-6E8A-4147-A177-3AD203B41FA5}">
                      <a16:colId xmlns:a16="http://schemas.microsoft.com/office/drawing/2014/main" val="301646559"/>
                    </a:ext>
                  </a:extLst>
                </a:gridCol>
              </a:tblGrid>
              <a:tr h="250340">
                <a:tc>
                  <a:txBody>
                    <a:bodyPr/>
                    <a:lstStyle/>
                    <a:p>
                      <a:pPr algn="just">
                        <a:spcAft>
                          <a:spcPts val="600"/>
                        </a:spcAft>
                      </a:pPr>
                      <a:r>
                        <a:rPr lang="en-US" sz="1600" dirty="0">
                          <a:effectLst/>
                        </a:rPr>
                        <a:t>Name of activity</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dirty="0">
                          <a:effectLst/>
                        </a:rPr>
                        <a:t>Achieved</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spcAft>
                          <a:spcPts val="600"/>
                        </a:spcAft>
                      </a:pPr>
                      <a:r>
                        <a:rPr lang="en-US" sz="1600" dirty="0">
                          <a:effectLst/>
                        </a:rPr>
                        <a:t>Achievement (%)</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spcAft>
                          <a:spcPts val="600"/>
                        </a:spcAft>
                      </a:pPr>
                      <a:r>
                        <a:rPr lang="en-US" sz="1600" dirty="0">
                          <a:effectLst/>
                        </a:rPr>
                        <a:t>Status</a:t>
                      </a:r>
                      <a:endParaRPr lang="es-ES" sz="1600" dirty="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88129838"/>
                  </a:ext>
                </a:extLst>
              </a:tr>
              <a:tr h="317109">
                <a:tc>
                  <a:txBody>
                    <a:bodyPr/>
                    <a:lstStyle/>
                    <a:p>
                      <a:pPr>
                        <a:spcAft>
                          <a:spcPts val="600"/>
                        </a:spcAft>
                      </a:pPr>
                      <a:r>
                        <a:rPr lang="en-US" sz="1600" b="1" kern="1200" dirty="0">
                          <a:solidFill>
                            <a:schemeClr val="lt1"/>
                          </a:solidFill>
                          <a:effectLst/>
                          <a:latin typeface="+mn-lt"/>
                          <a:ea typeface="+mn-ea"/>
                          <a:cs typeface="+mn-cs"/>
                        </a:rPr>
                        <a:t>Report on small/medium validation trials of 18 best pre-selected enzymes (D7.1)</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dirty="0">
                          <a:effectLst/>
                        </a:rPr>
                        <a:t>Partially</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dirty="0">
                          <a:effectLst/>
                        </a:rPr>
                        <a:t>5%</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dirty="0">
                          <a:effectLst/>
                        </a:rPr>
                        <a:t>Open</a:t>
                      </a:r>
                      <a:endParaRPr lang="es-ES" sz="1600" dirty="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34784184"/>
                  </a:ext>
                </a:extLst>
              </a:tr>
              <a:tr h="305979">
                <a:tc>
                  <a:txBody>
                    <a:bodyPr/>
                    <a:lstStyle/>
                    <a:p>
                      <a:pPr marL="0" algn="l" defTabSz="914400" rtl="0" eaLnBrk="1" latinLnBrk="0" hangingPunct="1">
                        <a:lnSpc>
                          <a:spcPct val="107000"/>
                        </a:lnSpc>
                        <a:spcAft>
                          <a:spcPts val="600"/>
                        </a:spcAft>
                      </a:pPr>
                      <a:r>
                        <a:rPr lang="en-US" sz="1600" b="1" kern="1200" dirty="0">
                          <a:solidFill>
                            <a:schemeClr val="lt1"/>
                          </a:solidFill>
                          <a:effectLst/>
                          <a:latin typeface="+mn-lt"/>
                          <a:ea typeface="+mn-ea"/>
                          <a:cs typeface="+mn-cs"/>
                        </a:rPr>
                        <a:t>A leading liquid and a unit dose cap detergent product with new enzymes integrated (D7.2)</a:t>
                      </a:r>
                      <a:endParaRPr lang="de-DE" sz="1600" b="1" kern="1200" dirty="0">
                        <a:solidFill>
                          <a:schemeClr val="lt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dirty="0">
                          <a:solidFill>
                            <a:schemeClr val="tx1"/>
                          </a:solidFill>
                          <a:effectLst/>
                          <a:latin typeface="+mn-lt"/>
                          <a:ea typeface="+mn-ea"/>
                          <a:cs typeface="+mn-cs"/>
                        </a:rPr>
                        <a:t>Partially</a:t>
                      </a:r>
                      <a:endParaRPr lang="de-DE" sz="1600" b="0" kern="1200" dirty="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a:solidFill>
                            <a:schemeClr val="tx1"/>
                          </a:solidFill>
                          <a:effectLst/>
                          <a:latin typeface="+mn-lt"/>
                          <a:ea typeface="+mn-ea"/>
                          <a:cs typeface="+mn-cs"/>
                        </a:rPr>
                        <a:t>10%</a:t>
                      </a:r>
                      <a:endParaRPr lang="de-DE" sz="1600" b="0" kern="120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a:solidFill>
                            <a:schemeClr val="tx1"/>
                          </a:solidFill>
                          <a:effectLst/>
                          <a:latin typeface="+mn-lt"/>
                          <a:ea typeface="+mn-ea"/>
                          <a:cs typeface="+mn-cs"/>
                        </a:rPr>
                        <a:t>Open</a:t>
                      </a:r>
                      <a:endParaRPr lang="de-DE" sz="1600" b="0" kern="120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2952466561"/>
                  </a:ext>
                </a:extLst>
              </a:tr>
              <a:tr h="256369">
                <a:tc>
                  <a:txBody>
                    <a:bodyPr/>
                    <a:lstStyle/>
                    <a:p>
                      <a:pPr marL="0" algn="l" defTabSz="914400" rtl="0" eaLnBrk="1" latinLnBrk="0" hangingPunct="1">
                        <a:lnSpc>
                          <a:spcPct val="107000"/>
                        </a:lnSpc>
                        <a:spcAft>
                          <a:spcPts val="600"/>
                        </a:spcAft>
                      </a:pPr>
                      <a:r>
                        <a:rPr lang="en-US" sz="1600" b="1" kern="1200" dirty="0">
                          <a:solidFill>
                            <a:schemeClr val="lt1"/>
                          </a:solidFill>
                          <a:effectLst/>
                          <a:latin typeface="+mn-lt"/>
                          <a:ea typeface="+mn-ea"/>
                          <a:cs typeface="+mn-cs"/>
                        </a:rPr>
                        <a:t>3-4 enzymatically functionalized leading textiles in more than DIN A4 size (D7.3)</a:t>
                      </a:r>
                      <a:endParaRPr lang="de-DE" sz="1600" b="1" kern="1200" dirty="0">
                        <a:solidFill>
                          <a:schemeClr val="lt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dirty="0">
                          <a:solidFill>
                            <a:schemeClr val="tx1"/>
                          </a:solidFill>
                          <a:effectLst/>
                          <a:latin typeface="+mn-lt"/>
                          <a:ea typeface="+mn-ea"/>
                          <a:cs typeface="+mn-cs"/>
                        </a:rPr>
                        <a:t>Partially</a:t>
                      </a:r>
                      <a:endParaRPr lang="de-DE" sz="1600" b="0" kern="1200" dirty="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dirty="0">
                          <a:solidFill>
                            <a:schemeClr val="tx1"/>
                          </a:solidFill>
                          <a:effectLst/>
                          <a:latin typeface="+mn-lt"/>
                          <a:ea typeface="+mn-ea"/>
                          <a:cs typeface="+mn-cs"/>
                        </a:rPr>
                        <a:t>10%</a:t>
                      </a:r>
                      <a:endParaRPr lang="de-DE" sz="1600" b="0" kern="1200" dirty="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dirty="0">
                          <a:solidFill>
                            <a:schemeClr val="tx1"/>
                          </a:solidFill>
                          <a:effectLst/>
                          <a:latin typeface="+mn-lt"/>
                          <a:ea typeface="+mn-ea"/>
                          <a:cs typeface="+mn-cs"/>
                        </a:rPr>
                        <a:t>Open</a:t>
                      </a:r>
                      <a:endParaRPr lang="de-DE" sz="1600" b="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772695788"/>
                  </a:ext>
                </a:extLst>
              </a:tr>
              <a:tr h="325522">
                <a:tc>
                  <a:txBody>
                    <a:bodyPr/>
                    <a:lstStyle/>
                    <a:p>
                      <a:pPr marL="0" algn="l" defTabSz="914400" rtl="0" eaLnBrk="1" latinLnBrk="0" hangingPunct="1">
                        <a:lnSpc>
                          <a:spcPct val="107000"/>
                        </a:lnSpc>
                        <a:spcAft>
                          <a:spcPts val="600"/>
                        </a:spcAft>
                      </a:pPr>
                      <a:r>
                        <a:rPr lang="en-US" sz="1600" b="1" kern="1200" dirty="0">
                          <a:solidFill>
                            <a:schemeClr val="lt1"/>
                          </a:solidFill>
                          <a:effectLst/>
                          <a:latin typeface="+mn-lt"/>
                          <a:ea typeface="+mn-ea"/>
                          <a:cs typeface="+mn-cs"/>
                        </a:rPr>
                        <a:t>A leading cosmetic with an enzyme-based HA-hydrolysis product integrated (D7.4)</a:t>
                      </a:r>
                      <a:endParaRPr lang="de-DE" sz="1600" b="1" kern="1200" dirty="0">
                        <a:solidFill>
                          <a:schemeClr val="lt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a:solidFill>
                            <a:schemeClr val="tx1"/>
                          </a:solidFill>
                          <a:effectLst/>
                          <a:latin typeface="+mn-lt"/>
                          <a:ea typeface="+mn-ea"/>
                          <a:cs typeface="+mn-cs"/>
                        </a:rPr>
                        <a:t>Partially</a:t>
                      </a:r>
                      <a:endParaRPr lang="de-DE" sz="1600" b="0" kern="120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dirty="0">
                          <a:solidFill>
                            <a:schemeClr val="tx1"/>
                          </a:solidFill>
                          <a:effectLst/>
                          <a:latin typeface="+mn-lt"/>
                          <a:ea typeface="+mn-ea"/>
                          <a:cs typeface="+mn-cs"/>
                        </a:rPr>
                        <a:t>10%</a:t>
                      </a:r>
                      <a:endParaRPr lang="de-DE" sz="1600" b="0" kern="1200" dirty="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a:solidFill>
                            <a:schemeClr val="tx1"/>
                          </a:solidFill>
                          <a:effectLst/>
                          <a:latin typeface="+mn-lt"/>
                          <a:ea typeface="+mn-ea"/>
                          <a:cs typeface="+mn-cs"/>
                        </a:rPr>
                        <a:t>Open</a:t>
                      </a:r>
                      <a:endParaRPr lang="de-DE" sz="1600" b="0" kern="120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990557493"/>
                  </a:ext>
                </a:extLst>
              </a:tr>
              <a:tr h="241348">
                <a:tc>
                  <a:txBody>
                    <a:bodyPr/>
                    <a:lstStyle/>
                    <a:p>
                      <a:pPr marL="0" algn="l" defTabSz="914400" rtl="0" eaLnBrk="1" latinLnBrk="0" hangingPunct="1">
                        <a:lnSpc>
                          <a:spcPct val="107000"/>
                        </a:lnSpc>
                        <a:spcAft>
                          <a:spcPts val="600"/>
                        </a:spcAft>
                      </a:pPr>
                      <a:r>
                        <a:rPr lang="en-US" sz="1600" b="1" kern="1200" dirty="0">
                          <a:solidFill>
                            <a:schemeClr val="lt1"/>
                          </a:solidFill>
                          <a:effectLst/>
                          <a:latin typeface="+mn-lt"/>
                          <a:ea typeface="+mn-ea"/>
                          <a:cs typeface="+mn-cs"/>
                        </a:rPr>
                        <a:t>LCA report of the 3 real-life products (D7.5)</a:t>
                      </a:r>
                      <a:endParaRPr lang="de-DE" sz="1600" b="1" kern="1200" dirty="0">
                        <a:solidFill>
                          <a:schemeClr val="lt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a:solidFill>
                            <a:schemeClr val="tx1"/>
                          </a:solidFill>
                          <a:effectLst/>
                          <a:latin typeface="+mn-lt"/>
                          <a:ea typeface="+mn-ea"/>
                          <a:cs typeface="+mn-cs"/>
                        </a:rPr>
                        <a:t>Partially</a:t>
                      </a:r>
                      <a:endParaRPr lang="de-DE" sz="1600" b="0" kern="120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dirty="0">
                          <a:solidFill>
                            <a:schemeClr val="tx1"/>
                          </a:solidFill>
                          <a:effectLst/>
                          <a:latin typeface="+mn-lt"/>
                          <a:ea typeface="+mn-ea"/>
                          <a:cs typeface="+mn-cs"/>
                        </a:rPr>
                        <a:t>20%</a:t>
                      </a:r>
                      <a:endParaRPr lang="de-DE" sz="1600" b="0" kern="1200" dirty="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a:solidFill>
                            <a:schemeClr val="tx1"/>
                          </a:solidFill>
                          <a:effectLst/>
                          <a:latin typeface="+mn-lt"/>
                          <a:ea typeface="+mn-ea"/>
                          <a:cs typeface="+mn-cs"/>
                        </a:rPr>
                        <a:t>Open</a:t>
                      </a:r>
                      <a:endParaRPr lang="de-DE" sz="1600" b="0" kern="120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987771647"/>
                  </a:ext>
                </a:extLst>
              </a:tr>
              <a:tr h="241348">
                <a:tc>
                  <a:txBody>
                    <a:bodyPr/>
                    <a:lstStyle/>
                    <a:p>
                      <a:pPr marL="0" algn="l" defTabSz="914400" rtl="0" eaLnBrk="1" latinLnBrk="0" hangingPunct="1">
                        <a:lnSpc>
                          <a:spcPct val="107000"/>
                        </a:lnSpc>
                        <a:spcAft>
                          <a:spcPts val="600"/>
                        </a:spcAft>
                      </a:pPr>
                      <a:r>
                        <a:rPr lang="en-US" sz="1600" b="1" kern="1200" dirty="0">
                          <a:solidFill>
                            <a:schemeClr val="lt1"/>
                          </a:solidFill>
                          <a:effectLst/>
                          <a:latin typeface="+mn-lt"/>
                          <a:ea typeface="+mn-ea"/>
                          <a:cs typeface="+mn-cs"/>
                        </a:rPr>
                        <a:t>Report on project results and lessons learned (D7.6)</a:t>
                      </a:r>
                      <a:endParaRPr lang="de-DE" sz="1600" b="1" kern="1200" dirty="0">
                        <a:solidFill>
                          <a:schemeClr val="lt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a:solidFill>
                            <a:schemeClr val="tx1"/>
                          </a:solidFill>
                          <a:effectLst/>
                          <a:latin typeface="+mn-lt"/>
                          <a:ea typeface="+mn-ea"/>
                          <a:cs typeface="+mn-cs"/>
                        </a:rPr>
                        <a:t>Open</a:t>
                      </a:r>
                      <a:endParaRPr lang="de-DE" sz="1600" b="0" kern="120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dirty="0">
                          <a:solidFill>
                            <a:schemeClr val="tx1"/>
                          </a:solidFill>
                          <a:effectLst/>
                          <a:latin typeface="+mn-lt"/>
                          <a:ea typeface="+mn-ea"/>
                          <a:cs typeface="+mn-cs"/>
                        </a:rPr>
                        <a:t>0%</a:t>
                      </a:r>
                      <a:endParaRPr lang="de-DE" sz="1600" b="0" kern="1200" dirty="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a:solidFill>
                            <a:schemeClr val="tx1"/>
                          </a:solidFill>
                          <a:effectLst/>
                          <a:latin typeface="+mn-lt"/>
                          <a:ea typeface="+mn-ea"/>
                          <a:cs typeface="+mn-cs"/>
                        </a:rPr>
                        <a:t>Open</a:t>
                      </a:r>
                      <a:endParaRPr lang="de-DE" sz="1600" b="0" kern="120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2426855697"/>
                  </a:ext>
                </a:extLst>
              </a:tr>
              <a:tr h="241348">
                <a:tc>
                  <a:txBody>
                    <a:bodyPr/>
                    <a:lstStyle/>
                    <a:p>
                      <a:pPr marL="0" algn="l" defTabSz="914400" rtl="0" eaLnBrk="1" latinLnBrk="0" hangingPunct="1">
                        <a:lnSpc>
                          <a:spcPct val="107000"/>
                        </a:lnSpc>
                        <a:spcAft>
                          <a:spcPts val="600"/>
                        </a:spcAft>
                      </a:pPr>
                      <a:r>
                        <a:rPr lang="en-US" sz="1600" b="1" kern="1200" dirty="0">
                          <a:solidFill>
                            <a:schemeClr val="lt1"/>
                          </a:solidFill>
                          <a:effectLst/>
                          <a:latin typeface="+mn-lt"/>
                          <a:ea typeface="+mn-ea"/>
                          <a:cs typeface="+mn-cs"/>
                        </a:rPr>
                        <a:t>8 Task group meetings</a:t>
                      </a:r>
                      <a:endParaRPr lang="de-DE" sz="1600" b="1" kern="1200" dirty="0">
                        <a:solidFill>
                          <a:schemeClr val="lt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a:solidFill>
                            <a:schemeClr val="tx1"/>
                          </a:solidFill>
                          <a:effectLst/>
                          <a:latin typeface="+mn-lt"/>
                          <a:ea typeface="+mn-ea"/>
                          <a:cs typeface="+mn-cs"/>
                        </a:rPr>
                        <a:t>Partially</a:t>
                      </a:r>
                      <a:endParaRPr lang="de-DE" sz="1600" b="0" kern="120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dirty="0">
                          <a:solidFill>
                            <a:schemeClr val="tx1"/>
                          </a:solidFill>
                          <a:effectLst/>
                          <a:latin typeface="+mn-lt"/>
                          <a:ea typeface="+mn-ea"/>
                          <a:cs typeface="+mn-cs"/>
                        </a:rPr>
                        <a:t>50%</a:t>
                      </a:r>
                      <a:endParaRPr lang="de-DE" sz="1600" b="0" kern="1200" dirty="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dirty="0">
                          <a:solidFill>
                            <a:schemeClr val="tx1"/>
                          </a:solidFill>
                          <a:effectLst/>
                          <a:latin typeface="+mn-lt"/>
                          <a:ea typeface="+mn-ea"/>
                          <a:cs typeface="+mn-cs"/>
                        </a:rPr>
                        <a:t>Open</a:t>
                      </a:r>
                      <a:endParaRPr lang="de-DE" sz="1600" b="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2679828748"/>
                  </a:ext>
                </a:extLst>
              </a:tr>
              <a:tr h="241348">
                <a:tc>
                  <a:txBody>
                    <a:bodyPr/>
                    <a:lstStyle/>
                    <a:p>
                      <a:pPr marL="0" algn="l" defTabSz="914400" rtl="0" eaLnBrk="1" latinLnBrk="0" hangingPunct="1">
                        <a:lnSpc>
                          <a:spcPct val="107000"/>
                        </a:lnSpc>
                        <a:spcAft>
                          <a:spcPts val="600"/>
                        </a:spcAft>
                      </a:pPr>
                      <a:r>
                        <a:rPr lang="en-US" sz="1600" b="1" kern="1200" dirty="0">
                          <a:solidFill>
                            <a:schemeClr val="lt1"/>
                          </a:solidFill>
                          <a:effectLst/>
                          <a:latin typeface="+mn-lt"/>
                          <a:ea typeface="+mn-ea"/>
                          <a:cs typeface="+mn-cs"/>
                        </a:rPr>
                        <a:t>Deliverables (0 at M18)</a:t>
                      </a:r>
                      <a:endParaRPr lang="de-DE" sz="1600" b="1" kern="1200" dirty="0">
                        <a:solidFill>
                          <a:schemeClr val="lt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a:solidFill>
                            <a:schemeClr val="tx1"/>
                          </a:solidFill>
                          <a:effectLst/>
                          <a:latin typeface="+mn-lt"/>
                          <a:ea typeface="+mn-ea"/>
                          <a:cs typeface="+mn-cs"/>
                        </a:rPr>
                        <a:t>Open</a:t>
                      </a:r>
                      <a:endParaRPr lang="de-DE" sz="1600" b="0" kern="120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dirty="0">
                          <a:solidFill>
                            <a:schemeClr val="tx1"/>
                          </a:solidFill>
                          <a:effectLst/>
                          <a:latin typeface="+mn-lt"/>
                          <a:ea typeface="+mn-ea"/>
                          <a:cs typeface="+mn-cs"/>
                        </a:rPr>
                        <a:t>0%</a:t>
                      </a:r>
                      <a:endParaRPr lang="de-DE" sz="1600" b="0" kern="1200" dirty="0">
                        <a:solidFill>
                          <a:schemeClr val="tx1"/>
                        </a:solidFill>
                        <a:effectLst/>
                        <a:latin typeface="+mn-lt"/>
                        <a:ea typeface="+mn-ea"/>
                        <a:cs typeface="+mn-cs"/>
                      </a:endParaRPr>
                    </a:p>
                  </a:txBody>
                  <a:tcPr marL="68580" marR="68580" marT="0" marB="0"/>
                </a:tc>
                <a:tc>
                  <a:txBody>
                    <a:bodyPr/>
                    <a:lstStyle/>
                    <a:p>
                      <a:pPr marL="0" algn="l" defTabSz="914400" rtl="0" eaLnBrk="1" latinLnBrk="0" hangingPunct="1">
                        <a:lnSpc>
                          <a:spcPct val="107000"/>
                        </a:lnSpc>
                        <a:spcAft>
                          <a:spcPts val="600"/>
                        </a:spcAft>
                      </a:pPr>
                      <a:r>
                        <a:rPr lang="en-US" sz="1600" b="0" kern="1200" dirty="0">
                          <a:solidFill>
                            <a:schemeClr val="tx1"/>
                          </a:solidFill>
                          <a:effectLst/>
                          <a:latin typeface="+mn-lt"/>
                          <a:ea typeface="+mn-ea"/>
                          <a:cs typeface="+mn-cs"/>
                        </a:rPr>
                        <a:t>Open</a:t>
                      </a:r>
                      <a:endParaRPr lang="de-DE" sz="1600" b="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2565620491"/>
                  </a:ext>
                </a:extLst>
              </a:tr>
            </a:tbl>
          </a:graphicData>
        </a:graphic>
      </p:graphicFrame>
    </p:spTree>
    <p:extLst>
      <p:ext uri="{BB962C8B-B14F-4D97-AF65-F5344CB8AC3E}">
        <p14:creationId xmlns:p14="http://schemas.microsoft.com/office/powerpoint/2010/main" val="41760405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Key bullet points (scientific)</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Specification of the required amount of enzyme (largest scale within the project) for performing industrial product trials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734"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Detergents: Full-scale washing tests require 0.2 – 1.0 g per enzyme</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734"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Textiles: A4-sized fabric requires 200 mL of enzyme solution (enzymes in g-scale)</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734"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Cosmetics: Integration of 1-100 g enzyme-treated hyaluronic acid into cosmetics requires enzyme at mg- to g-scale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Excel database collecting the Life Cycle Inventory for the detergent benchmark to be used for the comparison with the innovative product.</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Exchange of data for the Life Cycle Assessment with industrial partners.</a:t>
            </a:r>
          </a:p>
        </p:txBody>
      </p:sp>
      <p:sp>
        <p:nvSpPr>
          <p:cNvPr id="7" name="TextBox 4">
            <a:extLst>
              <a:ext uri="{FF2B5EF4-FFF2-40B4-BE49-F238E27FC236}">
                <a16:creationId xmlns:a16="http://schemas.microsoft.com/office/drawing/2014/main" id="{98830EE4-50CC-801E-9F07-28CEF54A4E90}"/>
              </a:ext>
            </a:extLst>
          </p:cNvPr>
          <p:cNvSpPr txBox="1"/>
          <p:nvPr/>
        </p:nvSpPr>
        <p:spPr>
          <a:xfrm>
            <a:off x="662608" y="115555"/>
            <a:ext cx="102040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WP7 - Expected and achieved outputs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Key bullet points</a:t>
            </a:r>
          </a:p>
        </p:txBody>
      </p:sp>
    </p:spTree>
    <p:extLst>
      <p:ext uri="{BB962C8B-B14F-4D97-AF65-F5344CB8AC3E}">
        <p14:creationId xmlns:p14="http://schemas.microsoft.com/office/powerpoint/2010/main" val="28831761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WP7 – Future actions</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Future actions (six months ahead)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Industry meeting #2 to inform industry partners on different bioprospecting activities of academic partners (January 23)</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Establishment of analytical methods on real-life substrates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Validation of PRE-LEAD enzyme production by SME partners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LCA for detergents: Step 3 “Impact Assessment” on environmental impacts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LCA for cosmetics: Finalization of Step 1 “Goal and scope definition”</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LCA for textiles: Completion of Step 2 “Life Cycle Inventory”</a:t>
            </a:r>
          </a:p>
        </p:txBody>
      </p:sp>
    </p:spTree>
    <p:extLst>
      <p:ext uri="{BB962C8B-B14F-4D97-AF65-F5344CB8AC3E}">
        <p14:creationId xmlns:p14="http://schemas.microsoft.com/office/powerpoint/2010/main" val="12256637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WP7 – Deviations</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Deviations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 deviations found in the activities planned in the GA, and no mitigation actions are required. </a:t>
            </a:r>
          </a:p>
        </p:txBody>
      </p:sp>
    </p:spTree>
    <p:extLst>
      <p:ext uri="{BB962C8B-B14F-4D97-AF65-F5344CB8AC3E}">
        <p14:creationId xmlns:p14="http://schemas.microsoft.com/office/powerpoint/2010/main" val="16431145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3" name="TextBox 2">
            <a:extLst>
              <a:ext uri="{FF2B5EF4-FFF2-40B4-BE49-F238E27FC236}">
                <a16:creationId xmlns:a16="http://schemas.microsoft.com/office/drawing/2014/main" id="{187F10C8-DA16-52D7-83F5-62D0D4E71FB3}"/>
              </a:ext>
            </a:extLst>
          </p:cNvPr>
          <p:cNvSpPr txBox="1"/>
          <p:nvPr/>
        </p:nvSpPr>
        <p:spPr>
          <a:xfrm>
            <a:off x="911302" y="1421549"/>
            <a:ext cx="10213048"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Franklin Gothic Book" panose="020B0503020102020204"/>
                <a:ea typeface="+mn-ea"/>
                <a:cs typeface="+mn-cs"/>
              </a:rPr>
              <a:t>Effectiveness of the action</a:t>
            </a:r>
            <a:r>
              <a:rPr kumimoji="0" lang="en-GB"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Users 585</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Average interaction time: 1 min 36 sec</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Main country: Spain (88 users)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Acquisition of users: organic search (55.2%), direct search (30.1%)</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Most visited section: Partners and Events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Franklin Gothic Book" panose="020B0503020102020204"/>
                <a:ea typeface="+mn-ea"/>
                <a:cs typeface="+mn-cs"/>
              </a:rPr>
              <a:t>Period of the analysis: September 2022 to November 2022</a:t>
            </a:r>
          </a:p>
        </p:txBody>
      </p:sp>
      <p:pic>
        <p:nvPicPr>
          <p:cNvPr id="8" name="Imagen 9">
            <a:extLst>
              <a:ext uri="{FF2B5EF4-FFF2-40B4-BE49-F238E27FC236}">
                <a16:creationId xmlns:a16="http://schemas.microsoft.com/office/drawing/2014/main" id="{D641FE63-34B4-1718-863A-DF75841EFBF6}"/>
              </a:ext>
            </a:extLst>
          </p:cNvPr>
          <p:cNvPicPr>
            <a:picLocks noChangeAspect="1"/>
          </p:cNvPicPr>
          <p:nvPr/>
        </p:nvPicPr>
        <p:blipFill rotWithShape="1">
          <a:blip r:embed="rId2"/>
          <a:srcRect l="52307" t="37401" r="24568" b="31697"/>
          <a:stretch/>
        </p:blipFill>
        <p:spPr>
          <a:xfrm>
            <a:off x="8091539" y="1955636"/>
            <a:ext cx="3032811" cy="2279679"/>
          </a:xfrm>
          <a:prstGeom prst="rect">
            <a:avLst/>
          </a:prstGeom>
        </p:spPr>
      </p:pic>
      <p:sp>
        <p:nvSpPr>
          <p:cNvPr id="9" name="TextBox 8">
            <a:extLst>
              <a:ext uri="{FF2B5EF4-FFF2-40B4-BE49-F238E27FC236}">
                <a16:creationId xmlns:a16="http://schemas.microsoft.com/office/drawing/2014/main" id="{4C8FD237-C47D-C056-20B1-B0CDF892852E}"/>
              </a:ext>
            </a:extLst>
          </p:cNvPr>
          <p:cNvSpPr txBox="1"/>
          <p:nvPr/>
        </p:nvSpPr>
        <p:spPr>
          <a:xfrm>
            <a:off x="947531" y="4475965"/>
            <a:ext cx="64869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sng" strike="noStrike" kern="1200" cap="none" spc="0" normalizeH="0" baseline="0" noProof="0" dirty="0">
                <a:ln>
                  <a:noFill/>
                </a:ln>
                <a:solidFill>
                  <a:srgbClr val="5AA2AE">
                    <a:lumMod val="50000"/>
                  </a:srgbClr>
                </a:solidFill>
                <a:effectLst/>
                <a:uLnTx/>
                <a:uFillTx/>
                <a:latin typeface="Franklin Gothic Book" panose="020B0503020102020204"/>
                <a:ea typeface="+mn-ea"/>
                <a:cs typeface="+mn-cs"/>
              </a:rPr>
              <a:t>Total </a:t>
            </a:r>
            <a:r>
              <a:rPr kumimoji="0" lang="it-IT" sz="1800" b="1" i="0" u="sng" strike="noStrike" kern="1200" cap="none" spc="0" normalizeH="0" baseline="0" noProof="0" dirty="0" err="1">
                <a:ln>
                  <a:noFill/>
                </a:ln>
                <a:solidFill>
                  <a:srgbClr val="5AA2AE">
                    <a:lumMod val="50000"/>
                  </a:srgbClr>
                </a:solidFill>
                <a:effectLst/>
                <a:uLnTx/>
                <a:uFillTx/>
                <a:latin typeface="Franklin Gothic Book" panose="020B0503020102020204"/>
                <a:ea typeface="+mn-ea"/>
                <a:cs typeface="+mn-cs"/>
              </a:rPr>
              <a:t>number</a:t>
            </a:r>
            <a:r>
              <a:rPr kumimoji="0" lang="it-IT" sz="1800" b="1" i="0" u="sng" strike="noStrike" kern="1200" cap="none" spc="0" normalizeH="0" baseline="0" noProof="0" dirty="0">
                <a:ln>
                  <a:noFill/>
                </a:ln>
                <a:solidFill>
                  <a:srgbClr val="5AA2AE">
                    <a:lumMod val="50000"/>
                  </a:srgbClr>
                </a:solidFill>
                <a:effectLst/>
                <a:uLnTx/>
                <a:uFillTx/>
                <a:latin typeface="Franklin Gothic Book" panose="020B0503020102020204"/>
                <a:ea typeface="+mn-ea"/>
                <a:cs typeface="+mn-cs"/>
              </a:rPr>
              <a:t> of users from </a:t>
            </a:r>
            <a:r>
              <a:rPr kumimoji="0" lang="it-IT" sz="1800" b="1" i="0" u="sng" strike="noStrike" kern="1200" cap="none" spc="0" normalizeH="0" baseline="0" noProof="0" dirty="0" err="1">
                <a:ln>
                  <a:noFill/>
                </a:ln>
                <a:solidFill>
                  <a:srgbClr val="5AA2AE">
                    <a:lumMod val="50000"/>
                  </a:srgbClr>
                </a:solidFill>
                <a:effectLst/>
                <a:uLnTx/>
                <a:uFillTx/>
                <a:latin typeface="Franklin Gothic Book" panose="020B0503020102020204"/>
                <a:ea typeface="+mn-ea"/>
                <a:cs typeface="+mn-cs"/>
              </a:rPr>
              <a:t>July</a:t>
            </a:r>
            <a:r>
              <a:rPr kumimoji="0" lang="it-IT" sz="1800" b="1" i="0" u="sng" strike="noStrike" kern="1200" cap="none" spc="0" normalizeH="0" baseline="0" noProof="0" dirty="0">
                <a:ln>
                  <a:noFill/>
                </a:ln>
                <a:solidFill>
                  <a:srgbClr val="5AA2AE">
                    <a:lumMod val="50000"/>
                  </a:srgbClr>
                </a:solidFill>
                <a:effectLst/>
                <a:uLnTx/>
                <a:uFillTx/>
                <a:latin typeface="Franklin Gothic Book" panose="020B0503020102020204"/>
                <a:ea typeface="+mn-ea"/>
                <a:cs typeface="+mn-cs"/>
              </a:rPr>
              <a:t> 2021 to </a:t>
            </a:r>
            <a:r>
              <a:rPr kumimoji="0" lang="it-IT" sz="1800" b="1" i="0" u="sng" strike="noStrike" kern="1200" cap="none" spc="0" normalizeH="0" baseline="0" noProof="0" dirty="0" err="1">
                <a:ln>
                  <a:noFill/>
                </a:ln>
                <a:solidFill>
                  <a:srgbClr val="5AA2AE">
                    <a:lumMod val="50000"/>
                  </a:srgbClr>
                </a:solidFill>
                <a:effectLst/>
                <a:uLnTx/>
                <a:uFillTx/>
                <a:latin typeface="Franklin Gothic Book" panose="020B0503020102020204"/>
                <a:ea typeface="+mn-ea"/>
                <a:cs typeface="+mn-cs"/>
              </a:rPr>
              <a:t>September</a:t>
            </a:r>
            <a:r>
              <a:rPr kumimoji="0" lang="it-IT" sz="1800" b="1" i="0" u="sng" strike="noStrike" kern="1200" cap="none" spc="0" normalizeH="0" baseline="0" noProof="0" dirty="0">
                <a:ln>
                  <a:noFill/>
                </a:ln>
                <a:solidFill>
                  <a:srgbClr val="5AA2AE">
                    <a:lumMod val="50000"/>
                  </a:srgbClr>
                </a:solidFill>
                <a:effectLst/>
                <a:uLnTx/>
                <a:uFillTx/>
                <a:latin typeface="Franklin Gothic Book" panose="020B0503020102020204"/>
                <a:ea typeface="+mn-ea"/>
                <a:cs typeface="+mn-cs"/>
              </a:rPr>
              <a:t> 2022</a:t>
            </a:r>
            <a:r>
              <a:rPr kumimoji="0" lang="it-IT" sz="1800" b="1" i="0" u="none" strike="noStrike" kern="1200" cap="none" spc="0" normalizeH="0" baseline="0" noProof="0" dirty="0">
                <a:ln>
                  <a:noFill/>
                </a:ln>
                <a:solidFill>
                  <a:srgbClr val="5AA2AE">
                    <a:lumMod val="50000"/>
                  </a:srgbClr>
                </a:solidFill>
                <a:effectLst/>
                <a:uLnTx/>
                <a:uFillTx/>
                <a:latin typeface="Franklin Gothic Book" panose="020B05030201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5AA2AE">
                    <a:lumMod val="50000"/>
                  </a:srgbClr>
                </a:solidFill>
                <a:effectLst/>
                <a:uLnTx/>
                <a:uFillTx/>
                <a:latin typeface="Franklin Gothic Book" panose="020B0503020102020204"/>
                <a:ea typeface="+mn-ea"/>
                <a:cs typeface="+mn-cs"/>
              </a:rPr>
              <a:t>28,216</a:t>
            </a:r>
          </a:p>
        </p:txBody>
      </p:sp>
      <p:pic>
        <p:nvPicPr>
          <p:cNvPr id="11" name="Imagen 12">
            <a:extLst>
              <a:ext uri="{FF2B5EF4-FFF2-40B4-BE49-F238E27FC236}">
                <a16:creationId xmlns:a16="http://schemas.microsoft.com/office/drawing/2014/main" id="{B59B4CB9-A883-99F0-3526-2DA2C2772753}"/>
              </a:ext>
            </a:extLst>
          </p:cNvPr>
          <p:cNvPicPr>
            <a:picLocks noChangeAspect="1"/>
          </p:cNvPicPr>
          <p:nvPr/>
        </p:nvPicPr>
        <p:blipFill rotWithShape="1">
          <a:blip r:embed="rId3"/>
          <a:srcRect l="27591" t="48185" r="31124" b="14597"/>
          <a:stretch/>
        </p:blipFill>
        <p:spPr>
          <a:xfrm>
            <a:off x="7769356" y="4189956"/>
            <a:ext cx="3677176" cy="1864680"/>
          </a:xfrm>
          <a:prstGeom prst="rect">
            <a:avLst/>
          </a:prstGeom>
        </p:spPr>
      </p:pic>
      <p:sp>
        <p:nvSpPr>
          <p:cNvPr id="12" name="Titolo 1">
            <a:extLst>
              <a:ext uri="{FF2B5EF4-FFF2-40B4-BE49-F238E27FC236}">
                <a16:creationId xmlns:a16="http://schemas.microsoft.com/office/drawing/2014/main" id="{10BA2ED7-984A-4B20-B84B-EEADD74DF9A0}"/>
              </a:ext>
            </a:extLst>
          </p:cNvPr>
          <p:cNvSpPr txBox="1">
            <a:spLocks/>
          </p:cNvSpPr>
          <p:nvPr/>
        </p:nvSpPr>
        <p:spPr>
          <a:xfrm>
            <a:off x="796254" y="192018"/>
            <a:ext cx="10515600" cy="9360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4000" b="0" i="0" u="none" strike="noStrike" kern="1200" cap="none" spc="0" normalizeH="0" baseline="0" noProof="0">
                <a:ln>
                  <a:noFill/>
                </a:ln>
                <a:solidFill>
                  <a:prstClr val="black"/>
                </a:solidFill>
                <a:effectLst/>
                <a:uLnTx/>
                <a:uFillTx/>
                <a:latin typeface="Franklin Gothic Medium" panose="020B0603020102020204"/>
                <a:ea typeface="+mj-ea"/>
                <a:cs typeface="+mj-cs"/>
              </a:rPr>
              <a:t>Task 8.2: </a:t>
            </a:r>
            <a:r>
              <a:rPr kumimoji="0" lang="en-US" sz="4000" b="0" i="0" u="none" strike="noStrike" kern="1200" cap="none" spc="0" normalizeH="0" baseline="0" noProof="0">
                <a:ln>
                  <a:noFill/>
                </a:ln>
                <a:solidFill>
                  <a:prstClr val="black"/>
                </a:solidFill>
                <a:effectLst/>
                <a:uLnTx/>
                <a:uFillTx/>
                <a:latin typeface="Franklin Gothic Medium" panose="020B0603020102020204"/>
                <a:ea typeface="+mj-ea"/>
                <a:cs typeface="+mj-cs"/>
              </a:rPr>
              <a:t>FuturEnzyme Website and strong on-line meeting platform</a:t>
            </a:r>
            <a:endParaRPr kumimoji="0" lang="it-IT" sz="4000" b="0" i="0" u="none" strike="noStrike" kern="1200" cap="none" spc="0" normalizeH="0" baseline="0" noProof="0" dirty="0">
              <a:ln>
                <a:noFill/>
              </a:ln>
              <a:solidFill>
                <a:prstClr val="black"/>
              </a:solidFill>
              <a:effectLst/>
              <a:uLnTx/>
              <a:uFillTx/>
              <a:latin typeface="Franklin Gothic Medium" panose="020B0603020102020204"/>
              <a:ea typeface="+mj-ea"/>
              <a:cs typeface="+mj-cs"/>
            </a:endParaRPr>
          </a:p>
        </p:txBody>
      </p:sp>
    </p:spTree>
    <p:extLst>
      <p:ext uri="{BB962C8B-B14F-4D97-AF65-F5344CB8AC3E}">
        <p14:creationId xmlns:p14="http://schemas.microsoft.com/office/powerpoint/2010/main" val="4004185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2" name="Titolo 1">
            <a:extLst>
              <a:ext uri="{FF2B5EF4-FFF2-40B4-BE49-F238E27FC236}">
                <a16:creationId xmlns:a16="http://schemas.microsoft.com/office/drawing/2014/main" id="{DBBA0D9E-1AB7-1012-EAC9-A939A8781300}"/>
              </a:ext>
            </a:extLst>
          </p:cNvPr>
          <p:cNvSpPr>
            <a:spLocks noGrp="1"/>
          </p:cNvSpPr>
          <p:nvPr>
            <p:ph type="title"/>
          </p:nvPr>
        </p:nvSpPr>
        <p:spPr>
          <a:xfrm>
            <a:off x="796254" y="192018"/>
            <a:ext cx="10515600" cy="936000"/>
          </a:xfrm>
        </p:spPr>
        <p:txBody>
          <a:bodyPr>
            <a:normAutofit fontScale="90000"/>
          </a:bodyPr>
          <a:lstStyle/>
          <a:p>
            <a:r>
              <a:rPr lang="es-ES" sz="4000" dirty="0" err="1"/>
              <a:t>Task</a:t>
            </a:r>
            <a:r>
              <a:rPr lang="es-ES" sz="4000" dirty="0"/>
              <a:t> 8.3: </a:t>
            </a:r>
            <a:r>
              <a:rPr lang="es-ES" sz="4000" dirty="0" err="1"/>
              <a:t>Dissemination</a:t>
            </a:r>
            <a:r>
              <a:rPr lang="es-ES" sz="4000" dirty="0"/>
              <a:t> and </a:t>
            </a:r>
            <a:r>
              <a:rPr lang="es-ES" sz="4000" dirty="0" err="1"/>
              <a:t>Communication</a:t>
            </a:r>
            <a:r>
              <a:rPr lang="es-ES" sz="4000" dirty="0"/>
              <a:t>: </a:t>
            </a:r>
            <a:r>
              <a:rPr lang="es-ES" sz="4000" dirty="0" err="1"/>
              <a:t>toolkit</a:t>
            </a:r>
            <a:r>
              <a:rPr lang="es-ES" sz="4000" dirty="0"/>
              <a:t> and </a:t>
            </a:r>
            <a:r>
              <a:rPr lang="es-ES" sz="4000" dirty="0" err="1"/>
              <a:t>public</a:t>
            </a:r>
            <a:r>
              <a:rPr lang="es-ES" sz="4000" dirty="0"/>
              <a:t> </a:t>
            </a:r>
            <a:r>
              <a:rPr lang="es-ES" sz="4000" dirty="0" err="1"/>
              <a:t>relations</a:t>
            </a:r>
            <a:r>
              <a:rPr lang="es-ES" sz="4000" dirty="0"/>
              <a:t> </a:t>
            </a:r>
            <a:endParaRPr lang="it-IT" sz="4000" dirty="0"/>
          </a:p>
        </p:txBody>
      </p:sp>
      <p:pic>
        <p:nvPicPr>
          <p:cNvPr id="3074" name="Picture 2" descr="Icon&#10;&#10;Description automatically generated">
            <a:extLst>
              <a:ext uri="{FF2B5EF4-FFF2-40B4-BE49-F238E27FC236}">
                <a16:creationId xmlns:a16="http://schemas.microsoft.com/office/drawing/2014/main" id="{B55083E1-A99E-3F72-5162-64C6DAE23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978" y="3645656"/>
            <a:ext cx="1805598" cy="218176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Logo&#10;&#10;Description automatically generated">
            <a:extLst>
              <a:ext uri="{FF2B5EF4-FFF2-40B4-BE49-F238E27FC236}">
                <a16:creationId xmlns:a16="http://schemas.microsoft.com/office/drawing/2014/main" id="{09BFD590-DC58-2D78-A37E-7CA27DE19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68" y="3592992"/>
            <a:ext cx="1910925" cy="22870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42356D-24B5-5367-B099-105B66B5C923}"/>
              </a:ext>
            </a:extLst>
          </p:cNvPr>
          <p:cNvSpPr txBox="1"/>
          <p:nvPr/>
        </p:nvSpPr>
        <p:spPr>
          <a:xfrm>
            <a:off x="2238463" y="6018377"/>
            <a:ext cx="13782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81A2B1"/>
                </a:solidFill>
                <a:effectLst/>
                <a:uLnTx/>
                <a:uFillTx/>
                <a:latin typeface="Franklin Gothic Book" panose="020B0503020102020204"/>
                <a:ea typeface="+mn-ea"/>
                <a:cs typeface="+mn-cs"/>
              </a:rPr>
              <a:t>LOGO</a:t>
            </a:r>
            <a:endParaRPr kumimoji="0" lang="en-GB" sz="1800" b="1" i="0" u="none" strike="noStrike" kern="1200" cap="none" spc="0" normalizeH="0" baseline="0" noProof="0" dirty="0">
              <a:ln>
                <a:noFill/>
              </a:ln>
              <a:solidFill>
                <a:srgbClr val="81A2B1"/>
              </a:solidFill>
              <a:effectLst/>
              <a:uLnTx/>
              <a:uFillTx/>
              <a:latin typeface="Franklin Gothic Book" panose="020B0503020102020204"/>
              <a:ea typeface="+mn-ea"/>
              <a:cs typeface="+mn-cs"/>
            </a:endParaRPr>
          </a:p>
        </p:txBody>
      </p:sp>
      <p:pic>
        <p:nvPicPr>
          <p:cNvPr id="10" name="Picture 9">
            <a:extLst>
              <a:ext uri="{FF2B5EF4-FFF2-40B4-BE49-F238E27FC236}">
                <a16:creationId xmlns:a16="http://schemas.microsoft.com/office/drawing/2014/main" id="{86824629-FDB4-7FE4-7328-FD596ECBFA20}"/>
              </a:ext>
            </a:extLst>
          </p:cNvPr>
          <p:cNvPicPr>
            <a:picLocks noChangeAspect="1"/>
          </p:cNvPicPr>
          <p:nvPr/>
        </p:nvPicPr>
        <p:blipFill>
          <a:blip r:embed="rId4"/>
          <a:stretch>
            <a:fillRect/>
          </a:stretch>
        </p:blipFill>
        <p:spPr>
          <a:xfrm>
            <a:off x="5661339" y="3612559"/>
            <a:ext cx="2201926" cy="1212489"/>
          </a:xfrm>
          <a:prstGeom prst="rect">
            <a:avLst/>
          </a:prstGeom>
        </p:spPr>
      </p:pic>
      <p:pic>
        <p:nvPicPr>
          <p:cNvPr id="12" name="Picture 11">
            <a:extLst>
              <a:ext uri="{FF2B5EF4-FFF2-40B4-BE49-F238E27FC236}">
                <a16:creationId xmlns:a16="http://schemas.microsoft.com/office/drawing/2014/main" id="{FE440DF9-A272-2F39-502B-40517CFBD2A6}"/>
              </a:ext>
            </a:extLst>
          </p:cNvPr>
          <p:cNvPicPr>
            <a:picLocks noChangeAspect="1"/>
          </p:cNvPicPr>
          <p:nvPr/>
        </p:nvPicPr>
        <p:blipFill>
          <a:blip r:embed="rId5"/>
          <a:stretch>
            <a:fillRect/>
          </a:stretch>
        </p:blipFill>
        <p:spPr>
          <a:xfrm>
            <a:off x="8088843" y="3612558"/>
            <a:ext cx="2215341" cy="1212489"/>
          </a:xfrm>
          <a:prstGeom prst="rect">
            <a:avLst/>
          </a:prstGeom>
        </p:spPr>
      </p:pic>
      <p:pic>
        <p:nvPicPr>
          <p:cNvPr id="14" name="Picture 13">
            <a:extLst>
              <a:ext uri="{FF2B5EF4-FFF2-40B4-BE49-F238E27FC236}">
                <a16:creationId xmlns:a16="http://schemas.microsoft.com/office/drawing/2014/main" id="{53739D98-380E-0B07-F3F8-6D2729D5EF50}"/>
              </a:ext>
            </a:extLst>
          </p:cNvPr>
          <p:cNvPicPr>
            <a:picLocks noChangeAspect="1"/>
          </p:cNvPicPr>
          <p:nvPr/>
        </p:nvPicPr>
        <p:blipFill>
          <a:blip r:embed="rId6"/>
          <a:stretch>
            <a:fillRect/>
          </a:stretch>
        </p:blipFill>
        <p:spPr>
          <a:xfrm>
            <a:off x="5661338" y="4984301"/>
            <a:ext cx="2201925" cy="1239644"/>
          </a:xfrm>
          <a:prstGeom prst="rect">
            <a:avLst/>
          </a:prstGeom>
        </p:spPr>
      </p:pic>
      <p:pic>
        <p:nvPicPr>
          <p:cNvPr id="16" name="Picture 15">
            <a:extLst>
              <a:ext uri="{FF2B5EF4-FFF2-40B4-BE49-F238E27FC236}">
                <a16:creationId xmlns:a16="http://schemas.microsoft.com/office/drawing/2014/main" id="{11C7B0AB-694D-2B69-7E95-902EF38B466A}"/>
              </a:ext>
            </a:extLst>
          </p:cNvPr>
          <p:cNvPicPr>
            <a:picLocks noChangeAspect="1"/>
          </p:cNvPicPr>
          <p:nvPr/>
        </p:nvPicPr>
        <p:blipFill>
          <a:blip r:embed="rId7"/>
          <a:stretch>
            <a:fillRect/>
          </a:stretch>
        </p:blipFill>
        <p:spPr>
          <a:xfrm>
            <a:off x="8088843" y="4978123"/>
            <a:ext cx="2201925" cy="1216302"/>
          </a:xfrm>
          <a:prstGeom prst="rect">
            <a:avLst/>
          </a:prstGeom>
        </p:spPr>
      </p:pic>
      <p:sp>
        <p:nvSpPr>
          <p:cNvPr id="17" name="TextBox 16">
            <a:extLst>
              <a:ext uri="{FF2B5EF4-FFF2-40B4-BE49-F238E27FC236}">
                <a16:creationId xmlns:a16="http://schemas.microsoft.com/office/drawing/2014/main" id="{64827CC9-5726-709A-84F4-779C60303822}"/>
              </a:ext>
            </a:extLst>
          </p:cNvPr>
          <p:cNvSpPr txBox="1"/>
          <p:nvPr/>
        </p:nvSpPr>
        <p:spPr>
          <a:xfrm>
            <a:off x="6628483" y="6146567"/>
            <a:ext cx="25680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81A2B1"/>
                </a:solidFill>
                <a:effectLst/>
                <a:uLnTx/>
                <a:uFillTx/>
                <a:latin typeface="Franklin Gothic Book" panose="020B0503020102020204"/>
                <a:ea typeface="+mn-ea"/>
                <a:cs typeface="+mn-cs"/>
              </a:rPr>
              <a:t>ORIGINAL IMAGES</a:t>
            </a:r>
            <a:endParaRPr kumimoji="0" lang="en-GB" sz="1800" b="1" i="0" u="none" strike="noStrike" kern="1200" cap="none" spc="0" normalizeH="0" baseline="0" noProof="0" dirty="0">
              <a:ln>
                <a:noFill/>
              </a:ln>
              <a:solidFill>
                <a:srgbClr val="81A2B1"/>
              </a:solidFill>
              <a:effectLst/>
              <a:uLnTx/>
              <a:uFillTx/>
              <a:latin typeface="Franklin Gothic Book" panose="020B0503020102020204"/>
              <a:ea typeface="+mn-ea"/>
              <a:cs typeface="+mn-cs"/>
            </a:endParaRPr>
          </a:p>
        </p:txBody>
      </p:sp>
      <p:sp>
        <p:nvSpPr>
          <p:cNvPr id="15" name="Google Shape;341;p10">
            <a:extLst>
              <a:ext uri="{FF2B5EF4-FFF2-40B4-BE49-F238E27FC236}">
                <a16:creationId xmlns:a16="http://schemas.microsoft.com/office/drawing/2014/main" id="{6398C5FC-0BD3-443E-A831-880E90B5D5D3}"/>
              </a:ext>
            </a:extLst>
          </p:cNvPr>
          <p:cNvSpPr txBox="1"/>
          <p:nvPr/>
        </p:nvSpPr>
        <p:spPr>
          <a:xfrm>
            <a:off x="304050" y="1227337"/>
            <a:ext cx="11583900" cy="1542587"/>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Objective</a:t>
            </a:r>
            <a:endParaRPr kumimoji="0" sz="2130" b="0" i="0" u="none" strike="noStrike" kern="0" cap="none" spc="0" normalizeH="0" baseline="0" noProof="0" dirty="0">
              <a:ln>
                <a:noFill/>
              </a:ln>
              <a:solidFill>
                <a:srgbClr val="000000"/>
              </a:solidFill>
              <a:effectLst/>
              <a:uLnTx/>
              <a:uFillTx/>
              <a:latin typeface="Arial"/>
              <a:ea typeface="+mn-ea"/>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To develop a suite of dissemination, communication and PR toolkits to support the implementation of the Dissemination and Communication Strategy</a:t>
            </a:r>
            <a:endParaRPr kumimoji="0" sz="213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341;p10">
            <a:extLst>
              <a:ext uri="{FF2B5EF4-FFF2-40B4-BE49-F238E27FC236}">
                <a16:creationId xmlns:a16="http://schemas.microsoft.com/office/drawing/2014/main" id="{45F95628-EBB6-4CD1-A2E6-1C4156BD655F}"/>
              </a:ext>
            </a:extLst>
          </p:cNvPr>
          <p:cNvSpPr txBox="1"/>
          <p:nvPr/>
        </p:nvSpPr>
        <p:spPr>
          <a:xfrm>
            <a:off x="304050" y="2298556"/>
            <a:ext cx="11583900" cy="1542587"/>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s-ES" sz="2130" b="0" i="0" u="none" strike="noStrike" kern="0" cap="none" spc="0" normalizeH="0" baseline="0" noProof="0" dirty="0" err="1">
                <a:ln>
                  <a:noFill/>
                </a:ln>
                <a:solidFill>
                  <a:srgbClr val="000000"/>
                </a:solidFill>
                <a:effectLst/>
                <a:uLnTx/>
                <a:uFillTx/>
                <a:latin typeface="Calibri"/>
                <a:ea typeface="Calibri"/>
                <a:cs typeface="Calibri"/>
                <a:sym typeface="Calibri"/>
              </a:rPr>
              <a:t>Main</a:t>
            </a:r>
            <a:r>
              <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rPr>
              <a:t> outputs</a:t>
            </a:r>
            <a:endParaRPr kumimoji="0" sz="2130" b="0" i="0" u="none" strike="noStrike" kern="0" cap="none" spc="0" normalizeH="0" baseline="0" noProof="0" dirty="0">
              <a:ln>
                <a:noFill/>
              </a:ln>
              <a:solidFill>
                <a:srgbClr val="000000"/>
              </a:solidFill>
              <a:effectLst/>
              <a:uLnTx/>
              <a:uFillTx/>
              <a:latin typeface="Arial"/>
              <a:ea typeface="+mn-ea"/>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Visual identity guidelines and templates: include fonts and </a:t>
            </a:r>
            <a:r>
              <a:rPr kumimoji="0" lang="en-US" sz="2130" b="0" i="0" u="none" strike="noStrike" kern="0" cap="none" spc="0" normalizeH="0" baseline="0" noProof="0" dirty="0" err="1">
                <a:ln>
                  <a:noFill/>
                </a:ln>
                <a:solidFill>
                  <a:srgbClr val="000000"/>
                </a:solidFill>
                <a:effectLst/>
                <a:uLnTx/>
                <a:uFillTx/>
                <a:latin typeface="Calibri"/>
                <a:ea typeface="Calibri"/>
                <a:cs typeface="Calibri"/>
                <a:sym typeface="Calibri"/>
              </a:rPr>
              <a:t>colours</a:t>
            </a: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 templates for deliverables and power point presentations, FuturEnzyme’s original pictures, partners’ images used for the project, short movies and comics (the latter are ongoing).</a:t>
            </a:r>
          </a:p>
        </p:txBody>
      </p:sp>
    </p:spTree>
    <p:extLst>
      <p:ext uri="{BB962C8B-B14F-4D97-AF65-F5344CB8AC3E}">
        <p14:creationId xmlns:p14="http://schemas.microsoft.com/office/powerpoint/2010/main" val="41603384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8" name="Titolo 1">
            <a:extLst>
              <a:ext uri="{FF2B5EF4-FFF2-40B4-BE49-F238E27FC236}">
                <a16:creationId xmlns:a16="http://schemas.microsoft.com/office/drawing/2014/main" id="{77408ACA-18EB-4E06-9F4B-7ADA46697B2B}"/>
              </a:ext>
            </a:extLst>
          </p:cNvPr>
          <p:cNvSpPr txBox="1">
            <a:spLocks/>
          </p:cNvSpPr>
          <p:nvPr/>
        </p:nvSpPr>
        <p:spPr>
          <a:xfrm>
            <a:off x="796254" y="192018"/>
            <a:ext cx="10515600" cy="9360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4000" b="0" i="0" u="none" strike="noStrike" kern="1200" cap="none" spc="0" normalizeH="0" baseline="0" noProof="0">
                <a:ln>
                  <a:noFill/>
                </a:ln>
                <a:solidFill>
                  <a:prstClr val="black"/>
                </a:solidFill>
                <a:effectLst/>
                <a:uLnTx/>
                <a:uFillTx/>
                <a:latin typeface="Franklin Gothic Medium" panose="020B0603020102020204"/>
                <a:ea typeface="+mj-ea"/>
                <a:cs typeface="+mj-cs"/>
              </a:rPr>
              <a:t>Task 8.3: Dissemination and Communication: toolkit and public relations </a:t>
            </a:r>
            <a:endParaRPr kumimoji="0" lang="it-IT" sz="4000" b="0" i="0" u="none" strike="noStrike" kern="1200" cap="none" spc="0" normalizeH="0" baseline="0" noProof="0" dirty="0">
              <a:ln>
                <a:noFill/>
              </a:ln>
              <a:solidFill>
                <a:prstClr val="black"/>
              </a:solidFill>
              <a:effectLst/>
              <a:uLnTx/>
              <a:uFillTx/>
              <a:latin typeface="Franklin Gothic Medium" panose="020B0603020102020204"/>
              <a:ea typeface="+mj-ea"/>
              <a:cs typeface="+mj-cs"/>
            </a:endParaRPr>
          </a:p>
        </p:txBody>
      </p:sp>
      <p:sp>
        <p:nvSpPr>
          <p:cNvPr id="9" name="Google Shape;341;p10">
            <a:extLst>
              <a:ext uri="{FF2B5EF4-FFF2-40B4-BE49-F238E27FC236}">
                <a16:creationId xmlns:a16="http://schemas.microsoft.com/office/drawing/2014/main" id="{5EAD5B4A-9E85-4618-B734-2AA51D140E88}"/>
              </a:ext>
            </a:extLst>
          </p:cNvPr>
          <p:cNvSpPr txBox="1"/>
          <p:nvPr/>
        </p:nvSpPr>
        <p:spPr>
          <a:xfrm>
            <a:off x="540369" y="2072368"/>
            <a:ext cx="11128038" cy="3058601"/>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rPr>
              <a:t>Offline </a:t>
            </a:r>
            <a:r>
              <a:rPr kumimoji="0" lang="es-ES" sz="2130" b="0" i="0" u="none" strike="noStrike" kern="0" cap="none" spc="0" normalizeH="0" baseline="0" noProof="0" dirty="0" err="1">
                <a:ln>
                  <a:noFill/>
                </a:ln>
                <a:solidFill>
                  <a:srgbClr val="000000"/>
                </a:solidFill>
                <a:effectLst/>
                <a:uLnTx/>
                <a:uFillTx/>
                <a:latin typeface="Calibri"/>
                <a:ea typeface="Calibri"/>
                <a:cs typeface="Calibri"/>
                <a:sym typeface="Calibri"/>
              </a:rPr>
              <a:t>communication</a:t>
            </a:r>
            <a:r>
              <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ES" sz="2130" b="0" i="0" u="none" strike="noStrike" kern="0" cap="none" spc="0" normalizeH="0" baseline="0" noProof="0" dirty="0" err="1">
                <a:ln>
                  <a:noFill/>
                </a:ln>
                <a:solidFill>
                  <a:srgbClr val="000000"/>
                </a:solidFill>
                <a:effectLst/>
                <a:uLnTx/>
                <a:uFillTx/>
                <a:latin typeface="Calibri"/>
                <a:ea typeface="Calibri"/>
                <a:cs typeface="Calibri"/>
                <a:sym typeface="Calibri"/>
              </a:rPr>
              <a:t>tools</a:t>
            </a:r>
            <a:endPar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Brochures: 4 brochures for different target audiences (delivered at M11). The ones dedicated to consumers were translated to Italian, Spanish and German (delivered at M14) -&gt; 207 downloaded so far from the website. All brochures are available on the project website under the “news” section</a:t>
            </a: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Posters: 8 posters were presented by UDUS, UHAM, Bangor, CSIC, and BSC in different conferences</a:t>
            </a:r>
          </a:p>
        </p:txBody>
      </p:sp>
    </p:spTree>
    <p:extLst>
      <p:ext uri="{BB962C8B-B14F-4D97-AF65-F5344CB8AC3E}">
        <p14:creationId xmlns:p14="http://schemas.microsoft.com/office/powerpoint/2010/main" val="25378009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7" name="Oval 6">
            <a:extLst>
              <a:ext uri="{FF2B5EF4-FFF2-40B4-BE49-F238E27FC236}">
                <a16:creationId xmlns:a16="http://schemas.microsoft.com/office/drawing/2014/main" id="{57FE745D-3E62-2BA5-D8A1-007B87FCA842}"/>
              </a:ext>
            </a:extLst>
          </p:cNvPr>
          <p:cNvSpPr/>
          <p:nvPr/>
        </p:nvSpPr>
        <p:spPr>
          <a:xfrm>
            <a:off x="10141788" y="1609434"/>
            <a:ext cx="1842052" cy="1802296"/>
          </a:xfrm>
          <a:prstGeom prst="ellipse">
            <a:avLst/>
          </a:prstGeom>
          <a:solidFill>
            <a:srgbClr val="81A2B1"/>
          </a:solidFill>
          <a:ln>
            <a:solidFill>
              <a:srgbClr val="81A2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sng" strike="noStrike" kern="1200" cap="none" spc="0" normalizeH="0" baseline="0" noProof="0" dirty="0" err="1">
                <a:ln>
                  <a:noFill/>
                </a:ln>
                <a:solidFill>
                  <a:prstClr val="white"/>
                </a:solidFill>
                <a:effectLst/>
                <a:uLnTx/>
                <a:uFillTx/>
                <a:latin typeface="Franklin Gothic Book" panose="020B0503020102020204"/>
                <a:ea typeface="+mn-ea"/>
                <a:cs typeface="+mn-cs"/>
              </a:rPr>
              <a:t>Average</a:t>
            </a:r>
            <a:r>
              <a:rPr kumimoji="0" lang="it-IT" sz="1800" b="1" i="0" u="none" strike="noStrike" kern="1200" cap="none" spc="0" normalizeH="0" baseline="0" noProof="0" dirty="0">
                <a:ln>
                  <a:noFill/>
                </a:ln>
                <a:solidFill>
                  <a:prstClr val="white"/>
                </a:solidFill>
                <a:effectLst/>
                <a:uLnTx/>
                <a:uFillTx/>
                <a:latin typeface="Franklin Gothic Book" panose="020B0503020102020204"/>
                <a:ea typeface="+mn-ea"/>
                <a:cs typeface="+mn-cs"/>
              </a:rPr>
              <a:t> JRC/2021: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800" b="1"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Franklin Gothic Book" panose="020B0503020102020204"/>
                <a:ea typeface="+mn-ea"/>
                <a:cs typeface="+mn-cs"/>
              </a:rPr>
              <a:t>6.612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white"/>
                </a:solidFill>
                <a:effectLst/>
                <a:uLnTx/>
                <a:uFillTx/>
                <a:latin typeface="Franklin Gothic Book" panose="020B0503020102020204"/>
                <a:ea typeface="+mn-ea"/>
                <a:cs typeface="+mn-cs"/>
              </a:rPr>
              <a:t>7 </a:t>
            </a:r>
            <a:r>
              <a:rPr kumimoji="0" lang="it-IT" sz="1400" b="1" i="0" u="none" strike="noStrike" kern="1200" cap="none" spc="0" normalizeH="0" baseline="0" noProof="0" dirty="0" err="1">
                <a:ln>
                  <a:noFill/>
                </a:ln>
                <a:solidFill>
                  <a:prstClr val="white"/>
                </a:solidFill>
                <a:effectLst/>
                <a:uLnTx/>
                <a:uFillTx/>
                <a:latin typeface="Franklin Gothic Book" panose="020B0503020102020204"/>
                <a:ea typeface="+mn-ea"/>
                <a:cs typeface="+mn-cs"/>
              </a:rPr>
              <a:t>publications</a:t>
            </a:r>
            <a:r>
              <a:rPr kumimoji="0" lang="it-IT" sz="1400" b="1" i="0" u="none" strike="noStrike" kern="1200" cap="none" spc="0" normalizeH="0" baseline="0" noProof="0" dirty="0">
                <a:ln>
                  <a:noFill/>
                </a:ln>
                <a:solidFill>
                  <a:prstClr val="white"/>
                </a:solidFill>
                <a:effectLst/>
                <a:uLnTx/>
                <a:uFillTx/>
                <a:latin typeface="Franklin Gothic Book" panose="020B0503020102020204"/>
                <a:ea typeface="+mn-ea"/>
                <a:cs typeface="+mn-cs"/>
              </a:rPr>
              <a:t> with IF &gt;9</a:t>
            </a:r>
            <a:endParaRPr kumimoji="0" lang="en-GB" sz="14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9" name="Oval 8">
            <a:extLst>
              <a:ext uri="{FF2B5EF4-FFF2-40B4-BE49-F238E27FC236}">
                <a16:creationId xmlns:a16="http://schemas.microsoft.com/office/drawing/2014/main" id="{89495FDF-4762-E902-F3FD-2D4FFD2C433B}"/>
              </a:ext>
            </a:extLst>
          </p:cNvPr>
          <p:cNvSpPr/>
          <p:nvPr/>
        </p:nvSpPr>
        <p:spPr>
          <a:xfrm>
            <a:off x="8125831" y="1609434"/>
            <a:ext cx="1842052" cy="1802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sng" strike="noStrike" kern="1200" cap="none" spc="0" normalizeH="0" baseline="0" noProof="0" dirty="0">
                <a:ln>
                  <a:noFill/>
                </a:ln>
                <a:solidFill>
                  <a:prstClr val="white"/>
                </a:solidFill>
                <a:effectLst/>
                <a:uLnTx/>
                <a:uFillTx/>
                <a:latin typeface="Franklin Gothic Book" panose="020B0503020102020204"/>
                <a:ea typeface="+mn-ea"/>
                <a:cs typeface="+mn-cs"/>
              </a:rPr>
              <a:t>Max</a:t>
            </a:r>
            <a:r>
              <a:rPr kumimoji="0" lang="it-IT" sz="1800" b="1" i="0" u="none" strike="noStrike" kern="1200" cap="none" spc="0" normalizeH="0" baseline="0" noProof="0" dirty="0">
                <a:ln>
                  <a:noFill/>
                </a:ln>
                <a:solidFill>
                  <a:prstClr val="white"/>
                </a:solidFill>
                <a:effectLst/>
                <a:uLnTx/>
                <a:uFillTx/>
                <a:latin typeface="Franklin Gothic Book" panose="020B0503020102020204"/>
                <a:ea typeface="+mn-ea"/>
                <a:cs typeface="+mn-cs"/>
              </a:rPr>
              <a:t> JRC/2021: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800" b="1"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Franklin Gothic Book" panose="020B0503020102020204"/>
                <a:ea typeface="+mn-ea"/>
                <a:cs typeface="+mn-cs"/>
              </a:rPr>
              <a:t>16.823</a:t>
            </a:r>
            <a:endParaRPr kumimoji="0" lang="en-GB" sz="24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0" name="Rectangle 9">
            <a:extLst>
              <a:ext uri="{FF2B5EF4-FFF2-40B4-BE49-F238E27FC236}">
                <a16:creationId xmlns:a16="http://schemas.microsoft.com/office/drawing/2014/main" id="{82746F28-FE5C-D950-5E26-7283C4B4BA4D}"/>
              </a:ext>
            </a:extLst>
          </p:cNvPr>
          <p:cNvSpPr/>
          <p:nvPr/>
        </p:nvSpPr>
        <p:spPr>
          <a:xfrm>
            <a:off x="627912" y="5543006"/>
            <a:ext cx="10213048" cy="657569"/>
          </a:xfrm>
          <a:prstGeom prst="rect">
            <a:avLst/>
          </a:prstGeom>
          <a:solidFill>
            <a:srgbClr val="4A66AC"/>
          </a:solidFill>
          <a:ln>
            <a:solidFill>
              <a:srgbClr val="4A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sng" strike="noStrike" kern="1200" cap="none" spc="0" normalizeH="0" baseline="0" noProof="0" dirty="0">
                <a:ln>
                  <a:noFill/>
                </a:ln>
                <a:solidFill>
                  <a:prstClr val="white"/>
                </a:solidFill>
                <a:effectLst/>
                <a:uLnTx/>
                <a:uFillTx/>
                <a:latin typeface="Franklin Gothic Book" panose="020B0503020102020204"/>
                <a:ea typeface="+mn-ea"/>
                <a:cs typeface="+mn-cs"/>
              </a:rPr>
              <a:t>ZENODO</a:t>
            </a:r>
            <a:r>
              <a:rPr kumimoji="0" lang="it-IT"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 </a:t>
            </a:r>
            <a:r>
              <a:rPr kumimoji="0" lang="it-IT" sz="1800" b="0" i="0" u="none" strike="noStrike" kern="1200" cap="none" spc="0" normalizeH="0" baseline="0" noProof="0" dirty="0">
                <a:ln>
                  <a:noFill/>
                </a:ln>
                <a:solidFill>
                  <a:srgbClr val="5AA2AE">
                    <a:lumMod val="20000"/>
                    <a:lumOff val="80000"/>
                  </a:srgbClr>
                </a:solidFill>
                <a:effectLst/>
                <a:uLnTx/>
                <a:uFillTx/>
                <a:latin typeface="Franklin Gothic Book" panose="020B0503020102020204"/>
                <a:ea typeface="+mn-ea"/>
                <a:cs typeface="+mn-cs"/>
                <a:hlinkClick r:id="rId2">
                  <a:extLst>
                    <a:ext uri="{A12FA001-AC4F-418D-AE19-62706E023703}">
                      <ahyp:hlinkClr xmlns:ahyp="http://schemas.microsoft.com/office/drawing/2018/hyperlinkcolor" val="tx"/>
                    </a:ext>
                  </a:extLst>
                </a:hlinkClick>
              </a:rPr>
              <a:t>https://zenodo.org/communities/futurenzyme/?page=1&amp;size=20</a:t>
            </a:r>
            <a:endParaRPr kumimoji="0" lang="it-IT" sz="1800" b="0" i="0" u="none" strike="noStrike" kern="1200" cap="none" spc="0" normalizeH="0" baseline="0" noProof="0" dirty="0">
              <a:ln>
                <a:noFill/>
              </a:ln>
              <a:solidFill>
                <a:srgbClr val="5AA2AE">
                  <a:lumMod val="20000"/>
                  <a:lumOff val="80000"/>
                </a:srgbClr>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ALL OPEN ACCESS (EXCEPT FOR BOOKS)</a:t>
            </a:r>
          </a:p>
        </p:txBody>
      </p:sp>
      <p:sp>
        <p:nvSpPr>
          <p:cNvPr id="11" name="Google Shape;341;p10">
            <a:extLst>
              <a:ext uri="{FF2B5EF4-FFF2-40B4-BE49-F238E27FC236}">
                <a16:creationId xmlns:a16="http://schemas.microsoft.com/office/drawing/2014/main" id="{C017BBAE-F8C9-43F5-AC79-BC8ECEAEF02A}"/>
              </a:ext>
            </a:extLst>
          </p:cNvPr>
          <p:cNvSpPr txBox="1"/>
          <p:nvPr/>
        </p:nvSpPr>
        <p:spPr>
          <a:xfrm>
            <a:off x="547214" y="1263578"/>
            <a:ext cx="10515600" cy="4608212"/>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rPr>
              <a:t>Offline </a:t>
            </a:r>
            <a:r>
              <a:rPr kumimoji="0" lang="es-ES" sz="2130" b="0" i="0" u="none" strike="noStrike" kern="0" cap="none" spc="0" normalizeH="0" baseline="0" noProof="0" dirty="0" err="1">
                <a:ln>
                  <a:noFill/>
                </a:ln>
                <a:solidFill>
                  <a:srgbClr val="000000"/>
                </a:solidFill>
                <a:effectLst/>
                <a:uLnTx/>
                <a:uFillTx/>
                <a:latin typeface="Calibri"/>
                <a:ea typeface="Calibri"/>
                <a:cs typeface="Calibri"/>
                <a:sym typeface="Calibri"/>
              </a:rPr>
              <a:t>communication</a:t>
            </a:r>
            <a:r>
              <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ES" sz="2130" b="0" i="0" u="none" strike="noStrike" kern="0" cap="none" spc="0" normalizeH="0" baseline="0" noProof="0" dirty="0" err="1">
                <a:ln>
                  <a:noFill/>
                </a:ln>
                <a:solidFill>
                  <a:srgbClr val="000000"/>
                </a:solidFill>
                <a:effectLst/>
                <a:uLnTx/>
                <a:uFillTx/>
                <a:latin typeface="Calibri"/>
                <a:ea typeface="Calibri"/>
                <a:cs typeface="Calibri"/>
                <a:sym typeface="Calibri"/>
              </a:rPr>
              <a:t>tools</a:t>
            </a:r>
            <a:endPar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Scientific publications</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18 scientific peer-reviewed articles in specialized journals</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2 book chapters</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3 scientific articles under review</a:t>
            </a:r>
          </a:p>
          <a:p>
            <a:pPr marL="720900" marR="0" lvl="1" indent="-365735" algn="l" defTabSz="914400" rtl="0" eaLnBrk="1" fontAlgn="auto" latinLnBrk="0" hangingPunct="1">
              <a:lnSpc>
                <a:spcPct val="90000"/>
              </a:lnSpc>
              <a:spcBef>
                <a:spcPts val="799"/>
              </a:spcBef>
              <a:spcAft>
                <a:spcPts val="60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Contributions for the general audience</a:t>
            </a:r>
          </a:p>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Fantastic enzymes: Where and how to find them. Molina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Espeja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Patricia;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Daniotti</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Sara; Müller, Markus; Ferrer, Manuel. FEBS Network, October 28</a:t>
            </a:r>
            <a:r>
              <a:rPr kumimoji="0" lang="en-US" sz="14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th</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2022. </a:t>
            </a:r>
            <a:r>
              <a:rPr kumimoji="0" lang="en-US" sz="1400" b="0" i="0" u="none" strike="noStrike" kern="1200" cap="none" spc="0" normalizeH="0" baseline="0" noProof="0" dirty="0">
                <a:ln>
                  <a:noFill/>
                </a:ln>
                <a:solidFill>
                  <a:srgbClr val="9D63C8"/>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https://network.febs.org/posts/fantastic-enzymes-where-and-how-to-find-them</a:t>
            </a:r>
            <a:endParaRPr kumimoji="0" lang="en-US" sz="1400" b="0" i="0" u="none" strike="noStrike" kern="1200" cap="none" spc="0" normalizeH="0" baseline="0" noProof="0" dirty="0">
              <a:ln>
                <a:noFill/>
              </a:ln>
              <a:solidFill>
                <a:srgbClr val="9D63C8"/>
              </a:solidFill>
              <a:effectLst/>
              <a:uLnTx/>
              <a:uFillTx/>
              <a:latin typeface="Calibri" panose="020F0502020204030204" pitchFamily="34" charset="0"/>
              <a:ea typeface="+mn-ea"/>
              <a:cs typeface="Calibri" panose="020F0502020204030204" pitchFamily="34" charset="0"/>
            </a:endParaRPr>
          </a:p>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 buscan enzimas, razón: el medio ambiente. Ferrer, Manuel; </a:t>
            </a:r>
            <a:r>
              <a:rPr kumimoji="0" lang="es-E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Coscolín</a:t>
            </a: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Galán, Cristina; Molina-Espeja, Patricia. </a:t>
            </a:r>
            <a:r>
              <a:rPr kumimoji="0" lang="es-E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The</a:t>
            </a: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conversation</a:t>
            </a: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E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October</a:t>
            </a: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12</a:t>
            </a:r>
            <a:r>
              <a:rPr kumimoji="0" lang="es-ES" sz="14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th</a:t>
            </a: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2021. </a:t>
            </a: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https://theconversation.com/se-buscan-enzimas-razon-el-medio-ambiente-169685. 10.5281/zenodo.5566131</a:t>
            </a: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El uso de enzimas para conseguir productos de consumo diario más sostenibles. Ferrer, Manuel; Molina-Espeja, Patricia; Peñalver, Carolina. </a:t>
            </a: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https://sites.google.com/gl.miteco.gob.es/revistaambienta2/revista-128/innovaci%C3%B3n-128-enzimas-productos</a:t>
            </a: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Ambienta </a:t>
            </a:r>
            <a:r>
              <a:rPr kumimoji="0" lang="es-E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Journal</a:t>
            </a: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10.5281/zenodo.5384608</a:t>
            </a:r>
          </a:p>
          <a:p>
            <a:pPr marL="812365" marR="0" lvl="2" indent="0" algn="l" defTabSz="914400" rtl="0" eaLnBrk="1" fontAlgn="auto" latinLnBrk="0" hangingPunct="1">
              <a:lnSpc>
                <a:spcPct val="90000"/>
              </a:lnSpc>
              <a:spcBef>
                <a:spcPts val="799"/>
              </a:spcBef>
              <a:spcAft>
                <a:spcPts val="0"/>
              </a:spcAft>
              <a:buClr>
                <a:srgbClr val="70AD47"/>
              </a:buClr>
              <a:buSzPts val="1864"/>
              <a:buFontTx/>
              <a:buNone/>
              <a:tabLst/>
              <a:defRPr/>
            </a:pPr>
            <a:endPar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2" name="Titolo 1">
            <a:extLst>
              <a:ext uri="{FF2B5EF4-FFF2-40B4-BE49-F238E27FC236}">
                <a16:creationId xmlns:a16="http://schemas.microsoft.com/office/drawing/2014/main" id="{1F4F2D3B-A774-4EB9-8C12-1F58B754DFE9}"/>
              </a:ext>
            </a:extLst>
          </p:cNvPr>
          <p:cNvSpPr txBox="1">
            <a:spLocks/>
          </p:cNvSpPr>
          <p:nvPr/>
        </p:nvSpPr>
        <p:spPr>
          <a:xfrm>
            <a:off x="796254" y="192018"/>
            <a:ext cx="10515600" cy="9360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Task</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8.3: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Dissemination</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and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Communication</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toolkit</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and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public</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relations</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endParaRPr kumimoji="0" lang="it-IT" sz="4000" b="0" i="0" u="none" strike="noStrike" kern="1200" cap="none" spc="0" normalizeH="0" baseline="0" noProof="0" dirty="0">
              <a:ln>
                <a:noFill/>
              </a:ln>
              <a:solidFill>
                <a:prstClr val="black"/>
              </a:solidFill>
              <a:effectLst/>
              <a:uLnTx/>
              <a:uFillTx/>
              <a:latin typeface="Franklin Gothic Medium" panose="020B0603020102020204"/>
              <a:ea typeface="+mj-ea"/>
              <a:cs typeface="+mj-cs"/>
            </a:endParaRPr>
          </a:p>
        </p:txBody>
      </p:sp>
    </p:spTree>
    <p:extLst>
      <p:ext uri="{BB962C8B-B14F-4D97-AF65-F5344CB8AC3E}">
        <p14:creationId xmlns:p14="http://schemas.microsoft.com/office/powerpoint/2010/main" val="21812554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12" name="CasellaDiTesto 14">
            <a:extLst>
              <a:ext uri="{FF2B5EF4-FFF2-40B4-BE49-F238E27FC236}">
                <a16:creationId xmlns:a16="http://schemas.microsoft.com/office/drawing/2014/main" id="{E5304BC5-56EA-0CDB-F1B2-3DE80C5C36E8}"/>
              </a:ext>
            </a:extLst>
          </p:cNvPr>
          <p:cNvSpPr txBox="1"/>
          <p:nvPr/>
        </p:nvSpPr>
        <p:spPr>
          <a:xfrm>
            <a:off x="796254" y="3335455"/>
            <a:ext cx="231930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black"/>
                </a:solidFill>
                <a:effectLst/>
                <a:uLnTx/>
                <a:uFillTx/>
                <a:latin typeface="Franklin Gothic Book" panose="020B0503020102020204"/>
                <a:ea typeface="+mn-ea"/>
                <a:cs typeface="+mn-cs"/>
              </a:rPr>
              <a:t>https://</a:t>
            </a:r>
            <a:r>
              <a:rPr kumimoji="0" lang="it-IT" sz="1500" b="1" i="0" u="none" strike="noStrike" kern="1200" cap="none" spc="0" normalizeH="0" baseline="0" noProof="0" dirty="0" err="1">
                <a:ln>
                  <a:noFill/>
                </a:ln>
                <a:solidFill>
                  <a:prstClr val="black"/>
                </a:solidFill>
                <a:effectLst/>
                <a:uLnTx/>
                <a:uFillTx/>
                <a:latin typeface="Franklin Gothic Book" panose="020B0503020102020204"/>
                <a:ea typeface="+mn-ea"/>
                <a:cs typeface="+mn-cs"/>
              </a:rPr>
              <a:t>www.linkedin.com</a:t>
            </a:r>
            <a:r>
              <a:rPr kumimoji="0" lang="it-IT" sz="1500" b="1" i="0" u="none" strike="noStrike" kern="1200" cap="none" spc="0" normalizeH="0" baseline="0" noProof="0" dirty="0">
                <a:ln>
                  <a:noFill/>
                </a:ln>
                <a:solidFill>
                  <a:prstClr val="black"/>
                </a:solidFill>
                <a:effectLst/>
                <a:uLnTx/>
                <a:uFillTx/>
                <a:latin typeface="Franklin Gothic Book" panose="020B0503020102020204"/>
                <a:ea typeface="+mn-ea"/>
                <a:cs typeface="+mn-cs"/>
              </a:rPr>
              <a:t>/company/</a:t>
            </a:r>
            <a:r>
              <a:rPr kumimoji="0" lang="it-IT" sz="1500" b="1" i="0" u="none" strike="noStrike" kern="1200" cap="none" spc="0" normalizeH="0" baseline="0" noProof="0" dirty="0" err="1">
                <a:ln>
                  <a:noFill/>
                </a:ln>
                <a:solidFill>
                  <a:prstClr val="black"/>
                </a:solidFill>
                <a:effectLst/>
                <a:uLnTx/>
                <a:uFillTx/>
                <a:latin typeface="Franklin Gothic Book" panose="020B0503020102020204"/>
                <a:ea typeface="+mn-ea"/>
                <a:cs typeface="+mn-cs"/>
              </a:rPr>
              <a:t>futurenzyme</a:t>
            </a:r>
            <a:r>
              <a:rPr kumimoji="0" lang="it-IT" sz="1500" b="1" i="0" u="none" strike="noStrike" kern="1200" cap="none" spc="0" normalizeH="0" baseline="0" noProof="0" dirty="0">
                <a:ln>
                  <a:noFill/>
                </a:ln>
                <a:solidFill>
                  <a:prstClr val="black"/>
                </a:solidFill>
                <a:effectLst/>
                <a:uLnTx/>
                <a:uFillTx/>
                <a:latin typeface="Franklin Gothic Book" panose="020B0503020102020204"/>
                <a:ea typeface="+mn-ea"/>
                <a:cs typeface="+mn-cs"/>
              </a:rPr>
              <a:t>/</a:t>
            </a:r>
          </a:p>
        </p:txBody>
      </p:sp>
      <p:pic>
        <p:nvPicPr>
          <p:cNvPr id="13" name="Picture 2" descr="Immagini Linkedin Logo | Vettori Gratuiti, Foto Stock e PSD">
            <a:extLst>
              <a:ext uri="{FF2B5EF4-FFF2-40B4-BE49-F238E27FC236}">
                <a16:creationId xmlns:a16="http://schemas.microsoft.com/office/drawing/2014/main" id="{75C23386-22AA-6A03-481E-CC8396CB3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497" y="2429254"/>
            <a:ext cx="786034" cy="7860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witter - Wikipedia">
            <a:extLst>
              <a:ext uri="{FF2B5EF4-FFF2-40B4-BE49-F238E27FC236}">
                <a16:creationId xmlns:a16="http://schemas.microsoft.com/office/drawing/2014/main" id="{A984279E-58D5-317F-341A-2EC7C30E4B1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55497" y="4497350"/>
            <a:ext cx="899410" cy="7315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ella 17">
            <a:extLst>
              <a:ext uri="{FF2B5EF4-FFF2-40B4-BE49-F238E27FC236}">
                <a16:creationId xmlns:a16="http://schemas.microsoft.com/office/drawing/2014/main" id="{0A8BF61F-017F-7CB6-E34F-68A3744137A3}"/>
              </a:ext>
            </a:extLst>
          </p:cNvPr>
          <p:cNvGraphicFramePr>
            <a:graphicFrameLocks noGrp="1"/>
          </p:cNvGraphicFramePr>
          <p:nvPr>
            <p:extLst/>
          </p:nvPr>
        </p:nvGraphicFramePr>
        <p:xfrm>
          <a:off x="3115560" y="2547613"/>
          <a:ext cx="8546351" cy="1341120"/>
        </p:xfrm>
        <a:graphic>
          <a:graphicData uri="http://schemas.openxmlformats.org/drawingml/2006/table">
            <a:tbl>
              <a:tblPr firstRow="1" bandRow="1">
                <a:tableStyleId>{21E4AEA4-8DFA-4A89-87EB-49C32662AFE0}</a:tableStyleId>
              </a:tblPr>
              <a:tblGrid>
                <a:gridCol w="1005866">
                  <a:extLst>
                    <a:ext uri="{9D8B030D-6E8A-4147-A177-3AD203B41FA5}">
                      <a16:colId xmlns:a16="http://schemas.microsoft.com/office/drawing/2014/main" val="1086052068"/>
                    </a:ext>
                  </a:extLst>
                </a:gridCol>
                <a:gridCol w="702365">
                  <a:extLst>
                    <a:ext uri="{9D8B030D-6E8A-4147-A177-3AD203B41FA5}">
                      <a16:colId xmlns:a16="http://schemas.microsoft.com/office/drawing/2014/main" val="2209027630"/>
                    </a:ext>
                  </a:extLst>
                </a:gridCol>
                <a:gridCol w="1232452">
                  <a:extLst>
                    <a:ext uri="{9D8B030D-6E8A-4147-A177-3AD203B41FA5}">
                      <a16:colId xmlns:a16="http://schemas.microsoft.com/office/drawing/2014/main" val="607876107"/>
                    </a:ext>
                  </a:extLst>
                </a:gridCol>
                <a:gridCol w="887896">
                  <a:extLst>
                    <a:ext uri="{9D8B030D-6E8A-4147-A177-3AD203B41FA5}">
                      <a16:colId xmlns:a16="http://schemas.microsoft.com/office/drawing/2014/main" val="3277773142"/>
                    </a:ext>
                  </a:extLst>
                </a:gridCol>
                <a:gridCol w="1046922">
                  <a:extLst>
                    <a:ext uri="{9D8B030D-6E8A-4147-A177-3AD203B41FA5}">
                      <a16:colId xmlns:a16="http://schemas.microsoft.com/office/drawing/2014/main" val="2530753068"/>
                    </a:ext>
                  </a:extLst>
                </a:gridCol>
                <a:gridCol w="1311965">
                  <a:extLst>
                    <a:ext uri="{9D8B030D-6E8A-4147-A177-3AD203B41FA5}">
                      <a16:colId xmlns:a16="http://schemas.microsoft.com/office/drawing/2014/main" val="1117809372"/>
                    </a:ext>
                  </a:extLst>
                </a:gridCol>
                <a:gridCol w="1232452">
                  <a:extLst>
                    <a:ext uri="{9D8B030D-6E8A-4147-A177-3AD203B41FA5}">
                      <a16:colId xmlns:a16="http://schemas.microsoft.com/office/drawing/2014/main" val="1634154268"/>
                    </a:ext>
                  </a:extLst>
                </a:gridCol>
                <a:gridCol w="1126433">
                  <a:extLst>
                    <a:ext uri="{9D8B030D-6E8A-4147-A177-3AD203B41FA5}">
                      <a16:colId xmlns:a16="http://schemas.microsoft.com/office/drawing/2014/main" val="3589536999"/>
                    </a:ext>
                  </a:extLst>
                </a:gridCol>
              </a:tblGrid>
              <a:tr h="133880">
                <a:tc>
                  <a:txBody>
                    <a:bodyPr/>
                    <a:lstStyle/>
                    <a:p>
                      <a:pPr algn="ctr"/>
                      <a:r>
                        <a:rPr lang="it-IT" sz="1100" dirty="0"/>
                        <a:t>UPDATE</a:t>
                      </a:r>
                    </a:p>
                  </a:txBody>
                  <a:tcPr anchor="ctr"/>
                </a:tc>
                <a:tc>
                  <a:txBody>
                    <a:bodyPr/>
                    <a:lstStyle/>
                    <a:p>
                      <a:pPr algn="ctr"/>
                      <a:r>
                        <a:rPr lang="it-IT" sz="1100" dirty="0"/>
                        <a:t>POSTS</a:t>
                      </a:r>
                    </a:p>
                  </a:txBody>
                  <a:tcPr anchor="ctr"/>
                </a:tc>
                <a:tc>
                  <a:txBody>
                    <a:bodyPr/>
                    <a:lstStyle/>
                    <a:p>
                      <a:pPr algn="ctr"/>
                      <a:r>
                        <a:rPr lang="it-IT" sz="1100" dirty="0"/>
                        <a:t>FOLLOWERS</a:t>
                      </a:r>
                    </a:p>
                  </a:txBody>
                  <a:tcPr anchor="ctr"/>
                </a:tc>
                <a:tc>
                  <a:txBody>
                    <a:bodyPr/>
                    <a:lstStyle/>
                    <a:p>
                      <a:pPr algn="ctr"/>
                      <a:r>
                        <a:rPr lang="it-IT" sz="1100" dirty="0"/>
                        <a:t>LIKES AV.</a:t>
                      </a:r>
                    </a:p>
                  </a:txBody>
                  <a:tcPr anchor="ctr"/>
                </a:tc>
                <a:tc>
                  <a:txBody>
                    <a:bodyPr/>
                    <a:lstStyle/>
                    <a:p>
                      <a:pPr algn="ctr"/>
                      <a:r>
                        <a:rPr lang="it-IT" sz="1100" dirty="0"/>
                        <a:t>SHARES AV.</a:t>
                      </a:r>
                    </a:p>
                  </a:txBody>
                  <a:tcPr anchor="ctr"/>
                </a:tc>
                <a:tc>
                  <a:txBody>
                    <a:bodyPr/>
                    <a:lstStyle/>
                    <a:p>
                      <a:pPr algn="ctr"/>
                      <a:r>
                        <a:rPr lang="it-IT" sz="1100" dirty="0"/>
                        <a:t>IMPRESSIONS AV.</a:t>
                      </a:r>
                    </a:p>
                  </a:txBody>
                  <a:tcPr anchor="ctr"/>
                </a:tc>
                <a:tc>
                  <a:txBody>
                    <a:bodyPr/>
                    <a:lstStyle/>
                    <a:p>
                      <a:pPr algn="ctr"/>
                      <a:r>
                        <a:rPr lang="it-IT" sz="1100" dirty="0"/>
                        <a:t>ENGAGEMENTS AV.</a:t>
                      </a:r>
                    </a:p>
                  </a:txBody>
                  <a:tcPr anchor="ctr"/>
                </a:tc>
                <a:tc>
                  <a:txBody>
                    <a:bodyPr/>
                    <a:lstStyle/>
                    <a:p>
                      <a:pPr algn="ctr"/>
                      <a:r>
                        <a:rPr lang="it-IT" sz="1100" dirty="0"/>
                        <a:t>PROFILE VISITS AV.</a:t>
                      </a:r>
                    </a:p>
                  </a:txBody>
                  <a:tcPr anchor="ctr"/>
                </a:tc>
                <a:extLst>
                  <a:ext uri="{0D108BD9-81ED-4DB2-BD59-A6C34878D82A}">
                    <a16:rowId xmlns:a16="http://schemas.microsoft.com/office/drawing/2014/main" val="1393527593"/>
                  </a:ext>
                </a:extLst>
              </a:tr>
              <a:tr h="341806">
                <a:tc>
                  <a:txBody>
                    <a:bodyPr/>
                    <a:lstStyle/>
                    <a:p>
                      <a:pPr algn="ctr"/>
                      <a:r>
                        <a:rPr lang="it-IT" sz="1200" b="1" dirty="0">
                          <a:solidFill>
                            <a:schemeClr val="bg1"/>
                          </a:solidFill>
                        </a:rPr>
                        <a:t>November 2022</a:t>
                      </a:r>
                    </a:p>
                  </a:txBody>
                  <a:tcPr anchor="ctr">
                    <a:solidFill>
                      <a:srgbClr val="629DD1"/>
                    </a:solidFill>
                  </a:tcPr>
                </a:tc>
                <a:tc>
                  <a:txBody>
                    <a:bodyPr/>
                    <a:lstStyle/>
                    <a:p>
                      <a:pPr algn="ctr"/>
                      <a:r>
                        <a:rPr lang="it-IT" sz="1200" dirty="0"/>
                        <a:t>58</a:t>
                      </a:r>
                    </a:p>
                  </a:txBody>
                  <a:tcPr anchor="ctr"/>
                </a:tc>
                <a:tc>
                  <a:txBody>
                    <a:bodyPr/>
                    <a:lstStyle/>
                    <a:p>
                      <a:pPr algn="ctr"/>
                      <a:r>
                        <a:rPr lang="it-IT" sz="1200" dirty="0"/>
                        <a:t>354</a:t>
                      </a:r>
                    </a:p>
                  </a:txBody>
                  <a:tcPr anchor="ctr"/>
                </a:tc>
                <a:tc>
                  <a:txBody>
                    <a:bodyPr/>
                    <a:lstStyle/>
                    <a:p>
                      <a:pPr algn="ctr"/>
                      <a:r>
                        <a:rPr lang="it-IT" sz="1200" dirty="0"/>
                        <a:t>18</a:t>
                      </a:r>
                    </a:p>
                  </a:txBody>
                  <a:tcPr anchor="ctr"/>
                </a:tc>
                <a:tc>
                  <a:txBody>
                    <a:bodyPr/>
                    <a:lstStyle/>
                    <a:p>
                      <a:pPr algn="ctr"/>
                      <a:r>
                        <a:rPr lang="it-IT" sz="1200" dirty="0"/>
                        <a:t>2</a:t>
                      </a:r>
                    </a:p>
                  </a:txBody>
                  <a:tcPr anchor="ctr"/>
                </a:tc>
                <a:tc>
                  <a:txBody>
                    <a:bodyPr/>
                    <a:lstStyle/>
                    <a:p>
                      <a:pPr algn="ctr"/>
                      <a:r>
                        <a:rPr lang="it-IT" sz="1200" dirty="0"/>
                        <a:t>1100</a:t>
                      </a:r>
                    </a:p>
                  </a:txBody>
                  <a:tcPr anchor="ctr"/>
                </a:tc>
                <a:tc>
                  <a:txBody>
                    <a:bodyPr/>
                    <a:lstStyle/>
                    <a:p>
                      <a:pPr algn="ctr"/>
                      <a:r>
                        <a:rPr lang="it-IT" sz="1200" dirty="0"/>
                        <a:t>57</a:t>
                      </a:r>
                    </a:p>
                  </a:txBody>
                  <a:tcPr anchor="ctr"/>
                </a:tc>
                <a:tc>
                  <a:txBody>
                    <a:bodyPr/>
                    <a:lstStyle/>
                    <a:p>
                      <a:pPr algn="ctr"/>
                      <a:r>
                        <a:rPr lang="it-IT" sz="1200" dirty="0"/>
                        <a:t>39</a:t>
                      </a:r>
                    </a:p>
                  </a:txBody>
                  <a:tcPr anchor="ctr"/>
                </a:tc>
                <a:extLst>
                  <a:ext uri="{0D108BD9-81ED-4DB2-BD59-A6C34878D82A}">
                    <a16:rowId xmlns:a16="http://schemas.microsoft.com/office/drawing/2014/main" val="3563624566"/>
                  </a:ext>
                </a:extLst>
              </a:tr>
              <a:tr h="341806">
                <a:tc>
                  <a:txBody>
                    <a:bodyPr/>
                    <a:lstStyle/>
                    <a:p>
                      <a:pPr algn="ctr"/>
                      <a:r>
                        <a:rPr lang="it-IT" sz="1200" b="1" dirty="0" err="1">
                          <a:solidFill>
                            <a:schemeClr val="bg1"/>
                          </a:solidFill>
                        </a:rPr>
                        <a:t>Mid</a:t>
                      </a:r>
                      <a:r>
                        <a:rPr lang="it-IT" sz="1200" b="1" dirty="0">
                          <a:solidFill>
                            <a:schemeClr val="bg1"/>
                          </a:solidFill>
                        </a:rPr>
                        <a:t> </a:t>
                      </a:r>
                      <a:r>
                        <a:rPr lang="it-IT" sz="1200" b="1" dirty="0" err="1">
                          <a:solidFill>
                            <a:schemeClr val="bg1"/>
                          </a:solidFill>
                        </a:rPr>
                        <a:t>January</a:t>
                      </a:r>
                      <a:r>
                        <a:rPr lang="it-IT" sz="1200" b="1" dirty="0">
                          <a:solidFill>
                            <a:schemeClr val="bg1"/>
                          </a:solidFill>
                        </a:rPr>
                        <a:t> 2023</a:t>
                      </a:r>
                    </a:p>
                  </a:txBody>
                  <a:tcPr anchor="ctr">
                    <a:solidFill>
                      <a:srgbClr val="629DD1"/>
                    </a:solidFill>
                  </a:tcPr>
                </a:tc>
                <a:tc>
                  <a:txBody>
                    <a:bodyPr/>
                    <a:lstStyle/>
                    <a:p>
                      <a:pPr algn="ctr"/>
                      <a:r>
                        <a:rPr lang="it-IT" sz="1200" dirty="0"/>
                        <a:t>64</a:t>
                      </a:r>
                    </a:p>
                  </a:txBody>
                  <a:tcPr anchor="ctr"/>
                </a:tc>
                <a:tc>
                  <a:txBody>
                    <a:bodyPr/>
                    <a:lstStyle/>
                    <a:p>
                      <a:pPr algn="ctr"/>
                      <a:r>
                        <a:rPr lang="it-IT" sz="1200" dirty="0"/>
                        <a:t>373</a:t>
                      </a:r>
                    </a:p>
                  </a:txBody>
                  <a:tcPr anchor="ctr"/>
                </a:tc>
                <a:tc>
                  <a:txBody>
                    <a:bodyPr/>
                    <a:lstStyle/>
                    <a:p>
                      <a:pPr algn="ctr"/>
                      <a:r>
                        <a:rPr lang="it-IT" sz="1200" dirty="0"/>
                        <a:t>17</a:t>
                      </a:r>
                    </a:p>
                  </a:txBody>
                  <a:tcPr anchor="ctr"/>
                </a:tc>
                <a:tc>
                  <a:txBody>
                    <a:bodyPr/>
                    <a:lstStyle/>
                    <a:p>
                      <a:pPr algn="ctr"/>
                      <a:r>
                        <a:rPr lang="it-IT" sz="1200" dirty="0"/>
                        <a:t>2</a:t>
                      </a:r>
                    </a:p>
                  </a:txBody>
                  <a:tcPr anchor="ctr"/>
                </a:tc>
                <a:tc>
                  <a:txBody>
                    <a:bodyPr/>
                    <a:lstStyle/>
                    <a:p>
                      <a:pPr algn="ctr"/>
                      <a:r>
                        <a:rPr lang="it-IT" sz="1200" dirty="0"/>
                        <a:t>1036</a:t>
                      </a:r>
                    </a:p>
                  </a:txBody>
                  <a:tcPr anchor="ctr"/>
                </a:tc>
                <a:tc>
                  <a:txBody>
                    <a:bodyPr/>
                    <a:lstStyle/>
                    <a:p>
                      <a:pPr algn="ctr"/>
                      <a:r>
                        <a:rPr lang="it-IT" sz="1200" dirty="0"/>
                        <a:t>55</a:t>
                      </a:r>
                    </a:p>
                  </a:txBody>
                  <a:tcPr anchor="ctr"/>
                </a:tc>
                <a:tc>
                  <a:txBody>
                    <a:bodyPr/>
                    <a:lstStyle/>
                    <a:p>
                      <a:pPr algn="ctr"/>
                      <a:r>
                        <a:rPr lang="it-IT" sz="1200" dirty="0"/>
                        <a:t>37</a:t>
                      </a:r>
                    </a:p>
                  </a:txBody>
                  <a:tcPr anchor="ctr"/>
                </a:tc>
                <a:extLst>
                  <a:ext uri="{0D108BD9-81ED-4DB2-BD59-A6C34878D82A}">
                    <a16:rowId xmlns:a16="http://schemas.microsoft.com/office/drawing/2014/main" val="641687100"/>
                  </a:ext>
                </a:extLst>
              </a:tr>
            </a:tbl>
          </a:graphicData>
        </a:graphic>
      </p:graphicFrame>
      <p:sp>
        <p:nvSpPr>
          <p:cNvPr id="18" name="CasellaDiTesto 23">
            <a:extLst>
              <a:ext uri="{FF2B5EF4-FFF2-40B4-BE49-F238E27FC236}">
                <a16:creationId xmlns:a16="http://schemas.microsoft.com/office/drawing/2014/main" id="{418A4B02-CD95-602F-444A-6D18AE47BF0D}"/>
              </a:ext>
            </a:extLst>
          </p:cNvPr>
          <p:cNvSpPr txBox="1"/>
          <p:nvPr/>
        </p:nvSpPr>
        <p:spPr>
          <a:xfrm>
            <a:off x="1080765" y="5392516"/>
            <a:ext cx="276658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black"/>
                </a:solidFill>
                <a:effectLst/>
                <a:uLnTx/>
                <a:uFillTx/>
                <a:latin typeface="Franklin Gothic Book" panose="020B0503020102020204"/>
                <a:ea typeface="+mn-ea"/>
                <a:cs typeface="+mn-cs"/>
              </a:rPr>
              <a:t>@</a:t>
            </a:r>
            <a:r>
              <a:rPr kumimoji="0" lang="it-IT" sz="1500" b="1" i="0" u="none" strike="noStrike" kern="1200" cap="none" spc="0" normalizeH="0" baseline="0" noProof="0" dirty="0" err="1">
                <a:ln>
                  <a:noFill/>
                </a:ln>
                <a:solidFill>
                  <a:prstClr val="black"/>
                </a:solidFill>
                <a:effectLst/>
                <a:uLnTx/>
                <a:uFillTx/>
                <a:latin typeface="Franklin Gothic Book" panose="020B0503020102020204"/>
                <a:ea typeface="+mn-ea"/>
                <a:cs typeface="+mn-cs"/>
              </a:rPr>
              <a:t>futurenzyme</a:t>
            </a:r>
            <a:endParaRPr kumimoji="0" lang="it-IT" sz="1500" b="1"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20" name="Rettangolo 17">
            <a:extLst>
              <a:ext uri="{FF2B5EF4-FFF2-40B4-BE49-F238E27FC236}">
                <a16:creationId xmlns:a16="http://schemas.microsoft.com/office/drawing/2014/main" id="{B595BB60-AF3A-6D79-C9DF-83FDEA7D9277}"/>
              </a:ext>
            </a:extLst>
          </p:cNvPr>
          <p:cNvSpPr/>
          <p:nvPr/>
        </p:nvSpPr>
        <p:spPr>
          <a:xfrm>
            <a:off x="675861" y="2306180"/>
            <a:ext cx="11277599" cy="1840367"/>
          </a:xfrm>
          <a:prstGeom prst="rect">
            <a:avLst/>
          </a:prstGeom>
          <a:noFill/>
          <a:ln w="349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1" name="Rettangolo 26">
            <a:extLst>
              <a:ext uri="{FF2B5EF4-FFF2-40B4-BE49-F238E27FC236}">
                <a16:creationId xmlns:a16="http://schemas.microsoft.com/office/drawing/2014/main" id="{6C8BE4D0-9B55-C1DB-90D0-14A1100DDE2F}"/>
              </a:ext>
            </a:extLst>
          </p:cNvPr>
          <p:cNvSpPr/>
          <p:nvPr/>
        </p:nvSpPr>
        <p:spPr>
          <a:xfrm>
            <a:off x="675861" y="4289144"/>
            <a:ext cx="11277599" cy="1733892"/>
          </a:xfrm>
          <a:prstGeom prst="rect">
            <a:avLst/>
          </a:prstGeom>
          <a:noFill/>
          <a:ln w="349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27" name="Tabella 17">
            <a:extLst>
              <a:ext uri="{FF2B5EF4-FFF2-40B4-BE49-F238E27FC236}">
                <a16:creationId xmlns:a16="http://schemas.microsoft.com/office/drawing/2014/main" id="{3356E1C0-6232-4223-F6CA-46F38C12FF8C}"/>
              </a:ext>
            </a:extLst>
          </p:cNvPr>
          <p:cNvGraphicFramePr>
            <a:graphicFrameLocks noGrp="1"/>
          </p:cNvGraphicFramePr>
          <p:nvPr>
            <p:extLst/>
          </p:nvPr>
        </p:nvGraphicFramePr>
        <p:xfrm>
          <a:off x="3115559" y="4507380"/>
          <a:ext cx="8546351" cy="1341120"/>
        </p:xfrm>
        <a:graphic>
          <a:graphicData uri="http://schemas.openxmlformats.org/drawingml/2006/table">
            <a:tbl>
              <a:tblPr firstRow="1" bandRow="1">
                <a:tableStyleId>{21E4AEA4-8DFA-4A89-87EB-49C32662AFE0}</a:tableStyleId>
              </a:tblPr>
              <a:tblGrid>
                <a:gridCol w="1005866">
                  <a:extLst>
                    <a:ext uri="{9D8B030D-6E8A-4147-A177-3AD203B41FA5}">
                      <a16:colId xmlns:a16="http://schemas.microsoft.com/office/drawing/2014/main" val="1086052068"/>
                    </a:ext>
                  </a:extLst>
                </a:gridCol>
                <a:gridCol w="702365">
                  <a:extLst>
                    <a:ext uri="{9D8B030D-6E8A-4147-A177-3AD203B41FA5}">
                      <a16:colId xmlns:a16="http://schemas.microsoft.com/office/drawing/2014/main" val="2209027630"/>
                    </a:ext>
                  </a:extLst>
                </a:gridCol>
                <a:gridCol w="1232452">
                  <a:extLst>
                    <a:ext uri="{9D8B030D-6E8A-4147-A177-3AD203B41FA5}">
                      <a16:colId xmlns:a16="http://schemas.microsoft.com/office/drawing/2014/main" val="607876107"/>
                    </a:ext>
                  </a:extLst>
                </a:gridCol>
                <a:gridCol w="887896">
                  <a:extLst>
                    <a:ext uri="{9D8B030D-6E8A-4147-A177-3AD203B41FA5}">
                      <a16:colId xmlns:a16="http://schemas.microsoft.com/office/drawing/2014/main" val="3277773142"/>
                    </a:ext>
                  </a:extLst>
                </a:gridCol>
                <a:gridCol w="1046922">
                  <a:extLst>
                    <a:ext uri="{9D8B030D-6E8A-4147-A177-3AD203B41FA5}">
                      <a16:colId xmlns:a16="http://schemas.microsoft.com/office/drawing/2014/main" val="2530753068"/>
                    </a:ext>
                  </a:extLst>
                </a:gridCol>
                <a:gridCol w="1311965">
                  <a:extLst>
                    <a:ext uri="{9D8B030D-6E8A-4147-A177-3AD203B41FA5}">
                      <a16:colId xmlns:a16="http://schemas.microsoft.com/office/drawing/2014/main" val="1117809372"/>
                    </a:ext>
                  </a:extLst>
                </a:gridCol>
                <a:gridCol w="1232452">
                  <a:extLst>
                    <a:ext uri="{9D8B030D-6E8A-4147-A177-3AD203B41FA5}">
                      <a16:colId xmlns:a16="http://schemas.microsoft.com/office/drawing/2014/main" val="1634154268"/>
                    </a:ext>
                  </a:extLst>
                </a:gridCol>
                <a:gridCol w="1126433">
                  <a:extLst>
                    <a:ext uri="{9D8B030D-6E8A-4147-A177-3AD203B41FA5}">
                      <a16:colId xmlns:a16="http://schemas.microsoft.com/office/drawing/2014/main" val="3589536999"/>
                    </a:ext>
                  </a:extLst>
                </a:gridCol>
              </a:tblGrid>
              <a:tr h="133880">
                <a:tc>
                  <a:txBody>
                    <a:bodyPr/>
                    <a:lstStyle/>
                    <a:p>
                      <a:pPr algn="ctr"/>
                      <a:r>
                        <a:rPr lang="it-IT" sz="1100" dirty="0"/>
                        <a:t>UPDATE</a:t>
                      </a:r>
                    </a:p>
                  </a:txBody>
                  <a:tcPr anchor="ctr"/>
                </a:tc>
                <a:tc>
                  <a:txBody>
                    <a:bodyPr/>
                    <a:lstStyle/>
                    <a:p>
                      <a:pPr algn="ctr"/>
                      <a:r>
                        <a:rPr lang="it-IT" sz="1100" dirty="0"/>
                        <a:t>POSTS</a:t>
                      </a:r>
                    </a:p>
                  </a:txBody>
                  <a:tcPr anchor="ctr"/>
                </a:tc>
                <a:tc>
                  <a:txBody>
                    <a:bodyPr/>
                    <a:lstStyle/>
                    <a:p>
                      <a:pPr algn="ctr"/>
                      <a:r>
                        <a:rPr lang="it-IT" sz="1100" dirty="0"/>
                        <a:t>FOLLOWERS</a:t>
                      </a:r>
                    </a:p>
                  </a:txBody>
                  <a:tcPr anchor="ctr"/>
                </a:tc>
                <a:tc>
                  <a:txBody>
                    <a:bodyPr/>
                    <a:lstStyle/>
                    <a:p>
                      <a:pPr algn="ctr"/>
                      <a:r>
                        <a:rPr lang="it-IT" sz="1100" dirty="0"/>
                        <a:t>LIKES AV.</a:t>
                      </a:r>
                    </a:p>
                  </a:txBody>
                  <a:tcPr anchor="ctr"/>
                </a:tc>
                <a:tc>
                  <a:txBody>
                    <a:bodyPr/>
                    <a:lstStyle/>
                    <a:p>
                      <a:pPr algn="ctr"/>
                      <a:r>
                        <a:rPr lang="it-IT" sz="1100" dirty="0"/>
                        <a:t>SHARES AV.</a:t>
                      </a:r>
                    </a:p>
                  </a:txBody>
                  <a:tcPr anchor="ctr"/>
                </a:tc>
                <a:tc>
                  <a:txBody>
                    <a:bodyPr/>
                    <a:lstStyle/>
                    <a:p>
                      <a:pPr algn="ctr"/>
                      <a:r>
                        <a:rPr lang="it-IT" sz="1100" dirty="0"/>
                        <a:t>IMPRESSIONS AV.</a:t>
                      </a:r>
                    </a:p>
                  </a:txBody>
                  <a:tcPr anchor="ctr"/>
                </a:tc>
                <a:tc>
                  <a:txBody>
                    <a:bodyPr/>
                    <a:lstStyle/>
                    <a:p>
                      <a:pPr algn="ctr"/>
                      <a:r>
                        <a:rPr lang="it-IT" sz="1100" dirty="0"/>
                        <a:t>ENGAGEMENTS AV.</a:t>
                      </a:r>
                    </a:p>
                  </a:txBody>
                  <a:tcPr anchor="ctr"/>
                </a:tc>
                <a:tc>
                  <a:txBody>
                    <a:bodyPr/>
                    <a:lstStyle/>
                    <a:p>
                      <a:pPr algn="ctr"/>
                      <a:r>
                        <a:rPr lang="it-IT" sz="1100" dirty="0"/>
                        <a:t>PROFILE VISITS AV.</a:t>
                      </a:r>
                    </a:p>
                  </a:txBody>
                  <a:tcPr anchor="ctr"/>
                </a:tc>
                <a:extLst>
                  <a:ext uri="{0D108BD9-81ED-4DB2-BD59-A6C34878D82A}">
                    <a16:rowId xmlns:a16="http://schemas.microsoft.com/office/drawing/2014/main" val="1393527593"/>
                  </a:ext>
                </a:extLst>
              </a:tr>
              <a:tr h="341806">
                <a:tc>
                  <a:txBody>
                    <a:bodyPr/>
                    <a:lstStyle/>
                    <a:p>
                      <a:pPr algn="ctr"/>
                      <a:r>
                        <a:rPr lang="it-IT" sz="1200" b="1" dirty="0">
                          <a:solidFill>
                            <a:schemeClr val="bg1"/>
                          </a:solidFill>
                        </a:rPr>
                        <a:t>November 2022</a:t>
                      </a:r>
                    </a:p>
                  </a:txBody>
                  <a:tcPr anchor="ctr">
                    <a:solidFill>
                      <a:srgbClr val="629DD1"/>
                    </a:solidFill>
                  </a:tcPr>
                </a:tc>
                <a:tc>
                  <a:txBody>
                    <a:bodyPr/>
                    <a:lstStyle/>
                    <a:p>
                      <a:pPr algn="ctr"/>
                      <a:r>
                        <a:rPr lang="it-IT" sz="1200" dirty="0"/>
                        <a:t>56</a:t>
                      </a:r>
                    </a:p>
                  </a:txBody>
                  <a:tcPr anchor="ctr"/>
                </a:tc>
                <a:tc>
                  <a:txBody>
                    <a:bodyPr/>
                    <a:lstStyle/>
                    <a:p>
                      <a:pPr algn="ctr"/>
                      <a:r>
                        <a:rPr lang="it-IT" sz="1200" dirty="0"/>
                        <a:t>771</a:t>
                      </a:r>
                    </a:p>
                  </a:txBody>
                  <a:tcPr anchor="ctr"/>
                </a:tc>
                <a:tc>
                  <a:txBody>
                    <a:bodyPr/>
                    <a:lstStyle/>
                    <a:p>
                      <a:pPr algn="ctr"/>
                      <a:r>
                        <a:rPr lang="it-IT" sz="1200" dirty="0"/>
                        <a:t>8</a:t>
                      </a:r>
                    </a:p>
                  </a:txBody>
                  <a:tcPr anchor="ctr"/>
                </a:tc>
                <a:tc>
                  <a:txBody>
                    <a:bodyPr/>
                    <a:lstStyle/>
                    <a:p>
                      <a:pPr algn="ctr"/>
                      <a:r>
                        <a:rPr lang="it-IT" sz="1200" dirty="0"/>
                        <a:t>2</a:t>
                      </a:r>
                    </a:p>
                  </a:txBody>
                  <a:tcPr anchor="ctr"/>
                </a:tc>
                <a:tc>
                  <a:txBody>
                    <a:bodyPr/>
                    <a:lstStyle/>
                    <a:p>
                      <a:pPr algn="ctr"/>
                      <a:r>
                        <a:rPr lang="it-IT" sz="1200" dirty="0"/>
                        <a:t>1299</a:t>
                      </a:r>
                    </a:p>
                  </a:txBody>
                  <a:tcPr anchor="ctr"/>
                </a:tc>
                <a:tc>
                  <a:txBody>
                    <a:bodyPr/>
                    <a:lstStyle/>
                    <a:p>
                      <a:pPr algn="ctr"/>
                      <a:r>
                        <a:rPr lang="it-IT" sz="1200" dirty="0"/>
                        <a:t>47</a:t>
                      </a:r>
                    </a:p>
                  </a:txBody>
                  <a:tcPr anchor="ctr"/>
                </a:tc>
                <a:tc>
                  <a:txBody>
                    <a:bodyPr/>
                    <a:lstStyle/>
                    <a:p>
                      <a:pPr algn="ctr"/>
                      <a:r>
                        <a:rPr lang="it-IT" sz="1200" dirty="0"/>
                        <a:t>6</a:t>
                      </a:r>
                    </a:p>
                  </a:txBody>
                  <a:tcPr anchor="ctr"/>
                </a:tc>
                <a:extLst>
                  <a:ext uri="{0D108BD9-81ED-4DB2-BD59-A6C34878D82A}">
                    <a16:rowId xmlns:a16="http://schemas.microsoft.com/office/drawing/2014/main" val="3563624566"/>
                  </a:ext>
                </a:extLst>
              </a:tr>
              <a:tr h="341806">
                <a:tc>
                  <a:txBody>
                    <a:bodyPr/>
                    <a:lstStyle/>
                    <a:p>
                      <a:pPr algn="ctr"/>
                      <a:r>
                        <a:rPr lang="it-IT" sz="1200" b="1" dirty="0" err="1">
                          <a:solidFill>
                            <a:schemeClr val="bg1"/>
                          </a:solidFill>
                        </a:rPr>
                        <a:t>Mid</a:t>
                      </a:r>
                      <a:r>
                        <a:rPr lang="it-IT" sz="1200" b="1" dirty="0">
                          <a:solidFill>
                            <a:schemeClr val="bg1"/>
                          </a:solidFill>
                        </a:rPr>
                        <a:t> </a:t>
                      </a:r>
                      <a:r>
                        <a:rPr lang="it-IT" sz="1200" b="1" dirty="0" err="1">
                          <a:solidFill>
                            <a:schemeClr val="bg1"/>
                          </a:solidFill>
                        </a:rPr>
                        <a:t>January</a:t>
                      </a:r>
                      <a:r>
                        <a:rPr lang="it-IT" sz="1200" b="1" dirty="0">
                          <a:solidFill>
                            <a:schemeClr val="bg1"/>
                          </a:solidFill>
                        </a:rPr>
                        <a:t> 2023</a:t>
                      </a:r>
                    </a:p>
                  </a:txBody>
                  <a:tcPr anchor="ctr">
                    <a:solidFill>
                      <a:srgbClr val="629DD1"/>
                    </a:solidFill>
                  </a:tcPr>
                </a:tc>
                <a:tc>
                  <a:txBody>
                    <a:bodyPr/>
                    <a:lstStyle/>
                    <a:p>
                      <a:pPr algn="ctr"/>
                      <a:r>
                        <a:rPr lang="it-IT" sz="1200" dirty="0"/>
                        <a:t>61</a:t>
                      </a:r>
                    </a:p>
                  </a:txBody>
                  <a:tcPr anchor="ctr"/>
                </a:tc>
                <a:tc>
                  <a:txBody>
                    <a:bodyPr/>
                    <a:lstStyle/>
                    <a:p>
                      <a:pPr algn="ctr"/>
                      <a:r>
                        <a:rPr lang="it-IT" sz="1200" dirty="0"/>
                        <a:t>768</a:t>
                      </a:r>
                    </a:p>
                  </a:txBody>
                  <a:tcPr anchor="ctr"/>
                </a:tc>
                <a:tc>
                  <a:txBody>
                    <a:bodyPr/>
                    <a:lstStyle/>
                    <a:p>
                      <a:pPr algn="ctr"/>
                      <a:r>
                        <a:rPr lang="it-IT" sz="1200" dirty="0"/>
                        <a:t>8</a:t>
                      </a:r>
                    </a:p>
                  </a:txBody>
                  <a:tcPr anchor="ctr"/>
                </a:tc>
                <a:tc>
                  <a:txBody>
                    <a:bodyPr/>
                    <a:lstStyle/>
                    <a:p>
                      <a:pPr algn="ctr"/>
                      <a:r>
                        <a:rPr lang="it-IT" sz="1200" dirty="0"/>
                        <a:t>2</a:t>
                      </a:r>
                    </a:p>
                  </a:txBody>
                  <a:tcPr anchor="ctr"/>
                </a:tc>
                <a:tc>
                  <a:txBody>
                    <a:bodyPr/>
                    <a:lstStyle/>
                    <a:p>
                      <a:pPr algn="ctr"/>
                      <a:r>
                        <a:rPr lang="it-IT" sz="1200" dirty="0"/>
                        <a:t>1213</a:t>
                      </a:r>
                    </a:p>
                  </a:txBody>
                  <a:tcPr anchor="ctr"/>
                </a:tc>
                <a:tc>
                  <a:txBody>
                    <a:bodyPr/>
                    <a:lstStyle/>
                    <a:p>
                      <a:pPr algn="ctr"/>
                      <a:r>
                        <a:rPr lang="it-IT" sz="1200" dirty="0"/>
                        <a:t>45</a:t>
                      </a:r>
                    </a:p>
                  </a:txBody>
                  <a:tcPr anchor="ctr"/>
                </a:tc>
                <a:tc>
                  <a:txBody>
                    <a:bodyPr/>
                    <a:lstStyle/>
                    <a:p>
                      <a:pPr algn="ctr"/>
                      <a:r>
                        <a:rPr lang="it-IT" sz="1200" dirty="0"/>
                        <a:t>5</a:t>
                      </a:r>
                    </a:p>
                  </a:txBody>
                  <a:tcPr anchor="ctr"/>
                </a:tc>
                <a:extLst>
                  <a:ext uri="{0D108BD9-81ED-4DB2-BD59-A6C34878D82A}">
                    <a16:rowId xmlns:a16="http://schemas.microsoft.com/office/drawing/2014/main" val="641687100"/>
                  </a:ext>
                </a:extLst>
              </a:tr>
            </a:tbl>
          </a:graphicData>
        </a:graphic>
      </p:graphicFrame>
      <p:sp>
        <p:nvSpPr>
          <p:cNvPr id="15" name="Google Shape;341;p10">
            <a:extLst>
              <a:ext uri="{FF2B5EF4-FFF2-40B4-BE49-F238E27FC236}">
                <a16:creationId xmlns:a16="http://schemas.microsoft.com/office/drawing/2014/main" id="{69534BF0-FE7F-4735-9356-E9E85CB06394}"/>
              </a:ext>
            </a:extLst>
          </p:cNvPr>
          <p:cNvSpPr txBox="1"/>
          <p:nvPr/>
        </p:nvSpPr>
        <p:spPr>
          <a:xfrm>
            <a:off x="388101" y="1366956"/>
            <a:ext cx="11128038" cy="3058601"/>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rPr>
              <a:t>Online </a:t>
            </a:r>
            <a:r>
              <a:rPr kumimoji="0" lang="es-ES" sz="2130" b="0" i="0" u="none" strike="noStrike" kern="0" cap="none" spc="0" normalizeH="0" baseline="0" noProof="0" dirty="0" err="1">
                <a:ln>
                  <a:noFill/>
                </a:ln>
                <a:solidFill>
                  <a:srgbClr val="000000"/>
                </a:solidFill>
                <a:effectLst/>
                <a:uLnTx/>
                <a:uFillTx/>
                <a:latin typeface="Calibri"/>
                <a:ea typeface="Calibri"/>
                <a:cs typeface="Calibri"/>
                <a:sym typeface="Calibri"/>
              </a:rPr>
              <a:t>communication</a:t>
            </a:r>
            <a:r>
              <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ES" sz="2130" b="0" i="0" u="none" strike="noStrike" kern="0" cap="none" spc="0" normalizeH="0" baseline="0" noProof="0" dirty="0" err="1">
                <a:ln>
                  <a:noFill/>
                </a:ln>
                <a:solidFill>
                  <a:srgbClr val="000000"/>
                </a:solidFill>
                <a:effectLst/>
                <a:uLnTx/>
                <a:uFillTx/>
                <a:latin typeface="Calibri"/>
                <a:ea typeface="Calibri"/>
                <a:cs typeface="Calibri"/>
                <a:sym typeface="Calibri"/>
              </a:rPr>
              <a:t>tools</a:t>
            </a:r>
            <a:endPar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Social media</a:t>
            </a:r>
          </a:p>
        </p:txBody>
      </p:sp>
      <p:sp>
        <p:nvSpPr>
          <p:cNvPr id="17" name="Titolo 1">
            <a:extLst>
              <a:ext uri="{FF2B5EF4-FFF2-40B4-BE49-F238E27FC236}">
                <a16:creationId xmlns:a16="http://schemas.microsoft.com/office/drawing/2014/main" id="{027C9BB9-FC2C-4603-9EB3-6264A0BE12CF}"/>
              </a:ext>
            </a:extLst>
          </p:cNvPr>
          <p:cNvSpPr txBox="1">
            <a:spLocks/>
          </p:cNvSpPr>
          <p:nvPr/>
        </p:nvSpPr>
        <p:spPr>
          <a:xfrm>
            <a:off x="796254" y="192018"/>
            <a:ext cx="10515600" cy="9360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Task</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8.3: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Dissemination</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and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Communication</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toolkit</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and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public</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relations</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endParaRPr kumimoji="0" lang="it-IT" sz="4000" b="0" i="0" u="none" strike="noStrike" kern="1200" cap="none" spc="0" normalizeH="0" baseline="0" noProof="0" dirty="0">
              <a:ln>
                <a:noFill/>
              </a:ln>
              <a:solidFill>
                <a:prstClr val="black"/>
              </a:solidFill>
              <a:effectLst/>
              <a:uLnTx/>
              <a:uFillTx/>
              <a:latin typeface="Franklin Gothic Medium" panose="020B0603020102020204"/>
              <a:ea typeface="+mj-ea"/>
              <a:cs typeface="+mj-cs"/>
            </a:endParaRPr>
          </a:p>
        </p:txBody>
      </p:sp>
    </p:spTree>
    <p:extLst>
      <p:ext uri="{BB962C8B-B14F-4D97-AF65-F5344CB8AC3E}">
        <p14:creationId xmlns:p14="http://schemas.microsoft.com/office/powerpoint/2010/main" val="17165454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6" name="TextBox 5">
            <a:extLst>
              <a:ext uri="{FF2B5EF4-FFF2-40B4-BE49-F238E27FC236}">
                <a16:creationId xmlns:a16="http://schemas.microsoft.com/office/drawing/2014/main" id="{F62A6CB9-3B35-F243-3152-C7D593F0B42E}"/>
              </a:ext>
            </a:extLst>
          </p:cNvPr>
          <p:cNvSpPr txBox="1"/>
          <p:nvPr/>
        </p:nvSpPr>
        <p:spPr>
          <a:xfrm>
            <a:off x="666753" y="1869567"/>
            <a:ext cx="1021304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81A2B1"/>
              </a:solidFill>
              <a:effectLst/>
              <a:uLnTx/>
              <a:uFillTx/>
              <a:latin typeface="Franklin Gothic Book" panose="020B05030201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Franklin Gothic Book" panose="020B0503020102020204"/>
                <a:ea typeface="+mn-ea"/>
                <a:cs typeface="+mn-cs"/>
              </a:rPr>
              <a:t>Followers on LinkedIn statistics</a:t>
            </a:r>
          </a:p>
        </p:txBody>
      </p:sp>
      <p:sp>
        <p:nvSpPr>
          <p:cNvPr id="7" name="TextBox 6">
            <a:extLst>
              <a:ext uri="{FF2B5EF4-FFF2-40B4-BE49-F238E27FC236}">
                <a16:creationId xmlns:a16="http://schemas.microsoft.com/office/drawing/2014/main" id="{86BB628D-69E8-2CB0-3B3D-8B9AC06ECA48}"/>
              </a:ext>
            </a:extLst>
          </p:cNvPr>
          <p:cNvSpPr txBox="1"/>
          <p:nvPr/>
        </p:nvSpPr>
        <p:spPr>
          <a:xfrm>
            <a:off x="666753" y="2612998"/>
            <a:ext cx="36708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Followers are </a:t>
            </a:r>
            <a:r>
              <a:rPr kumimoji="0" lang="it-IT"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mainly</a:t>
            </a: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from: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Milan, </a:t>
            </a:r>
            <a:r>
              <a:rPr kumimoji="0" lang="it-IT"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Italy</a:t>
            </a:r>
            <a:endPar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Madrid, </a:t>
            </a:r>
            <a:r>
              <a:rPr kumimoji="0" lang="it-IT"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Spain</a:t>
            </a:r>
            <a:endParaRPr kumimoji="0" lang="en-GB"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aphicFrame>
        <p:nvGraphicFramePr>
          <p:cNvPr id="8" name="Chart 7">
            <a:extLst>
              <a:ext uri="{FF2B5EF4-FFF2-40B4-BE49-F238E27FC236}">
                <a16:creationId xmlns:a16="http://schemas.microsoft.com/office/drawing/2014/main" id="{88BA20AE-987A-C13F-7C99-0397AA767182}"/>
              </a:ext>
            </a:extLst>
          </p:cNvPr>
          <p:cNvGraphicFramePr>
            <a:graphicFrameLocks/>
          </p:cNvGraphicFramePr>
          <p:nvPr>
            <p:extLst/>
          </p:nvPr>
        </p:nvGraphicFramePr>
        <p:xfrm>
          <a:off x="363077" y="3424858"/>
          <a:ext cx="5410200" cy="27527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1B501349-A0BC-ECB9-27FE-4E78695EFFB4}"/>
              </a:ext>
            </a:extLst>
          </p:cNvPr>
          <p:cNvGraphicFramePr>
            <a:graphicFrameLocks/>
          </p:cNvGraphicFramePr>
          <p:nvPr>
            <p:extLst/>
          </p:nvPr>
        </p:nvGraphicFramePr>
        <p:xfrm>
          <a:off x="6221039" y="3299378"/>
          <a:ext cx="4572000" cy="2981471"/>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olo 1">
            <a:extLst>
              <a:ext uri="{FF2B5EF4-FFF2-40B4-BE49-F238E27FC236}">
                <a16:creationId xmlns:a16="http://schemas.microsoft.com/office/drawing/2014/main" id="{0ADB89B0-5AFD-43DD-BD91-A88EB454F84D}"/>
              </a:ext>
            </a:extLst>
          </p:cNvPr>
          <p:cNvSpPr txBox="1">
            <a:spLocks/>
          </p:cNvSpPr>
          <p:nvPr/>
        </p:nvSpPr>
        <p:spPr>
          <a:xfrm>
            <a:off x="796254" y="192018"/>
            <a:ext cx="10515600" cy="9360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Task</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8.3: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Dissemination</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and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Communication</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toolkit</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and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public</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relations</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endParaRPr kumimoji="0" lang="it-IT" sz="4000" b="0" i="0" u="none" strike="noStrike" kern="1200" cap="none" spc="0" normalizeH="0" baseline="0" noProof="0" dirty="0">
              <a:ln>
                <a:noFill/>
              </a:ln>
              <a:solidFill>
                <a:prstClr val="black"/>
              </a:solidFill>
              <a:effectLst/>
              <a:uLnTx/>
              <a:uFillTx/>
              <a:latin typeface="Franklin Gothic Medium" panose="020B0603020102020204"/>
              <a:ea typeface="+mj-ea"/>
              <a:cs typeface="+mj-cs"/>
            </a:endParaRPr>
          </a:p>
        </p:txBody>
      </p:sp>
      <p:sp>
        <p:nvSpPr>
          <p:cNvPr id="12" name="Google Shape;341;p10">
            <a:extLst>
              <a:ext uri="{FF2B5EF4-FFF2-40B4-BE49-F238E27FC236}">
                <a16:creationId xmlns:a16="http://schemas.microsoft.com/office/drawing/2014/main" id="{6610970F-8845-4EA5-B0F1-20F6CF1FC385}"/>
              </a:ext>
            </a:extLst>
          </p:cNvPr>
          <p:cNvSpPr txBox="1"/>
          <p:nvPr/>
        </p:nvSpPr>
        <p:spPr>
          <a:xfrm>
            <a:off x="388101" y="1352171"/>
            <a:ext cx="11128038" cy="1763892"/>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rPr>
              <a:t>Online </a:t>
            </a:r>
            <a:r>
              <a:rPr kumimoji="0" lang="es-ES" sz="2130" b="0" i="0" u="none" strike="noStrike" kern="0" cap="none" spc="0" normalizeH="0" baseline="0" noProof="0" dirty="0" err="1">
                <a:ln>
                  <a:noFill/>
                </a:ln>
                <a:solidFill>
                  <a:srgbClr val="000000"/>
                </a:solidFill>
                <a:effectLst/>
                <a:uLnTx/>
                <a:uFillTx/>
                <a:latin typeface="Calibri"/>
                <a:ea typeface="Calibri"/>
                <a:cs typeface="Calibri"/>
                <a:sym typeface="Calibri"/>
              </a:rPr>
              <a:t>communication</a:t>
            </a:r>
            <a:r>
              <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ES" sz="2130" b="0" i="0" u="none" strike="noStrike" kern="0" cap="none" spc="0" normalizeH="0" baseline="0" noProof="0" dirty="0" err="1">
                <a:ln>
                  <a:noFill/>
                </a:ln>
                <a:solidFill>
                  <a:srgbClr val="000000"/>
                </a:solidFill>
                <a:effectLst/>
                <a:uLnTx/>
                <a:uFillTx/>
                <a:latin typeface="Calibri"/>
                <a:ea typeface="Calibri"/>
                <a:cs typeface="Calibri"/>
                <a:sym typeface="Calibri"/>
              </a:rPr>
              <a:t>tools</a:t>
            </a:r>
            <a:endPar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Social media</a:t>
            </a:r>
          </a:p>
        </p:txBody>
      </p:sp>
    </p:spTree>
    <p:extLst>
      <p:ext uri="{BB962C8B-B14F-4D97-AF65-F5344CB8AC3E}">
        <p14:creationId xmlns:p14="http://schemas.microsoft.com/office/powerpoint/2010/main" val="2883964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1" name="Connettore 1 49">
            <a:extLst>
              <a:ext uri="{FF2B5EF4-FFF2-40B4-BE49-F238E27FC236}">
                <a16:creationId xmlns:a16="http://schemas.microsoft.com/office/drawing/2014/main" id="{575676E6-DB8D-4F88-93A0-5C3015D72E60}"/>
              </a:ext>
            </a:extLst>
          </p:cNvPr>
          <p:cNvCxnSpPr>
            <a:cxnSpLocks/>
          </p:cNvCxnSpPr>
          <p:nvPr/>
        </p:nvCxnSpPr>
        <p:spPr>
          <a:xfrm>
            <a:off x="8744216" y="2304242"/>
            <a:ext cx="0" cy="325125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Connettore 1 49">
            <a:extLst>
              <a:ext uri="{FF2B5EF4-FFF2-40B4-BE49-F238E27FC236}">
                <a16:creationId xmlns:a16="http://schemas.microsoft.com/office/drawing/2014/main" id="{A0AB873C-7438-469D-8B31-A6543E1ECA9F}"/>
              </a:ext>
            </a:extLst>
          </p:cNvPr>
          <p:cNvCxnSpPr>
            <a:cxnSpLocks/>
          </p:cNvCxnSpPr>
          <p:nvPr/>
        </p:nvCxnSpPr>
        <p:spPr>
          <a:xfrm>
            <a:off x="7467575" y="3027415"/>
            <a:ext cx="0" cy="253246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Connettore 1 49">
            <a:extLst>
              <a:ext uri="{FF2B5EF4-FFF2-40B4-BE49-F238E27FC236}">
                <a16:creationId xmlns:a16="http://schemas.microsoft.com/office/drawing/2014/main" id="{FBE32295-EFFE-4D3A-8E63-889BE8B41541}"/>
              </a:ext>
            </a:extLst>
          </p:cNvPr>
          <p:cNvCxnSpPr>
            <a:cxnSpLocks/>
          </p:cNvCxnSpPr>
          <p:nvPr/>
        </p:nvCxnSpPr>
        <p:spPr>
          <a:xfrm>
            <a:off x="6344510" y="4220091"/>
            <a:ext cx="0" cy="1332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Connettore 1 49">
            <a:extLst>
              <a:ext uri="{FF2B5EF4-FFF2-40B4-BE49-F238E27FC236}">
                <a16:creationId xmlns:a16="http://schemas.microsoft.com/office/drawing/2014/main" id="{4CE63029-02B6-4B00-9A19-90A3ED33EF24}"/>
              </a:ext>
            </a:extLst>
          </p:cNvPr>
          <p:cNvCxnSpPr>
            <a:cxnSpLocks/>
          </p:cNvCxnSpPr>
          <p:nvPr/>
        </p:nvCxnSpPr>
        <p:spPr>
          <a:xfrm>
            <a:off x="2839548" y="1875898"/>
            <a:ext cx="0" cy="368851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Connettore 1 49">
            <a:extLst>
              <a:ext uri="{FF2B5EF4-FFF2-40B4-BE49-F238E27FC236}">
                <a16:creationId xmlns:a16="http://schemas.microsoft.com/office/drawing/2014/main" id="{FBBC07B1-F4A3-4A27-94CF-231E8DEF89AC}"/>
              </a:ext>
            </a:extLst>
          </p:cNvPr>
          <p:cNvCxnSpPr>
            <a:cxnSpLocks/>
          </p:cNvCxnSpPr>
          <p:nvPr/>
        </p:nvCxnSpPr>
        <p:spPr>
          <a:xfrm>
            <a:off x="1732381" y="2918861"/>
            <a:ext cx="0" cy="2628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Connettore 1 49">
            <a:extLst>
              <a:ext uri="{FF2B5EF4-FFF2-40B4-BE49-F238E27FC236}">
                <a16:creationId xmlns:a16="http://schemas.microsoft.com/office/drawing/2014/main" id="{398F8B12-9563-47F3-870E-861BFD517509}"/>
              </a:ext>
            </a:extLst>
          </p:cNvPr>
          <p:cNvCxnSpPr>
            <a:cxnSpLocks/>
          </p:cNvCxnSpPr>
          <p:nvPr/>
        </p:nvCxnSpPr>
        <p:spPr>
          <a:xfrm>
            <a:off x="1153803" y="4188146"/>
            <a:ext cx="0" cy="1368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3388618" y="6486379"/>
            <a:ext cx="4101517" cy="365125"/>
          </a:xfrm>
        </p:spPr>
        <p:txBody>
          <a:bodyPr/>
          <a:lstStyle/>
          <a:p>
            <a:r>
              <a:rPr lang="en-US" dirty="0"/>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algn="ctr"/>
            <a:fld id="{07CE569E-9B7C-4CB9-AB80-C0841F922CFF}" type="slidenum">
              <a:rPr lang="en-US" smtClean="0"/>
              <a:pPr algn="ctr"/>
              <a:t>13</a:t>
            </a:fld>
            <a:endParaRPr lang="en-US" dirty="0"/>
          </a:p>
        </p:txBody>
      </p:sp>
      <p:sp>
        <p:nvSpPr>
          <p:cNvPr id="7" name="TextBox 4">
            <a:extLst>
              <a:ext uri="{FF2B5EF4-FFF2-40B4-BE49-F238E27FC236}">
                <a16:creationId xmlns:a16="http://schemas.microsoft.com/office/drawing/2014/main" id="{98830EE4-50CC-801E-9F07-28CEF54A4E90}"/>
              </a:ext>
            </a:extLst>
          </p:cNvPr>
          <p:cNvSpPr txBox="1"/>
          <p:nvPr/>
        </p:nvSpPr>
        <p:spPr>
          <a:xfrm>
            <a:off x="662608" y="128778"/>
            <a:ext cx="10204097" cy="923330"/>
          </a:xfrm>
          <a:prstGeom prst="rect">
            <a:avLst/>
          </a:prstGeom>
          <a:noFill/>
        </p:spPr>
        <p:txBody>
          <a:bodyPr wrap="square" rtlCol="0">
            <a:spAutoFit/>
          </a:bodyPr>
          <a:lstStyle/>
          <a:p>
            <a:r>
              <a:rPr lang="en-US" sz="3600" dirty="0">
                <a:latin typeface="Franklin Gothic Book" panose="020B0503020102020204" pitchFamily="34" charset="0"/>
              </a:rPr>
              <a:t>The </a:t>
            </a:r>
            <a:r>
              <a:rPr lang="en-US" sz="3600" dirty="0" err="1">
                <a:latin typeface="Franklin Gothic Book" panose="020B0503020102020204" pitchFamily="34" charset="0"/>
              </a:rPr>
              <a:t>FuturEnzyme</a:t>
            </a:r>
            <a:r>
              <a:rPr lang="en-US" sz="3600" dirty="0">
                <a:latin typeface="Franklin Gothic Book" panose="020B0503020102020204" pitchFamily="34" charset="0"/>
              </a:rPr>
              <a:t> deliverables at M18</a:t>
            </a:r>
          </a:p>
          <a:p>
            <a:r>
              <a:rPr lang="en-US" dirty="0">
                <a:latin typeface="Franklin Gothic Book" panose="020B0503020102020204" pitchFamily="34" charset="0"/>
              </a:rPr>
              <a:t>29 in total</a:t>
            </a:r>
            <a:endParaRPr lang="en-GB" dirty="0">
              <a:latin typeface="Franklin Gothic Book" panose="020B0503020102020204" pitchFamily="34" charset="0"/>
            </a:endParaRPr>
          </a:p>
        </p:txBody>
      </p:sp>
      <p:sp>
        <p:nvSpPr>
          <p:cNvPr id="40" name="Freccia destra 21">
            <a:extLst>
              <a:ext uri="{FF2B5EF4-FFF2-40B4-BE49-F238E27FC236}">
                <a16:creationId xmlns:a16="http://schemas.microsoft.com/office/drawing/2014/main" id="{33257A9D-B2ED-9E64-A49A-D440283995A6}"/>
              </a:ext>
            </a:extLst>
          </p:cNvPr>
          <p:cNvSpPr/>
          <p:nvPr/>
        </p:nvSpPr>
        <p:spPr>
          <a:xfrm>
            <a:off x="81980" y="5336028"/>
            <a:ext cx="11779357"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1" name="Connettore 1 23">
            <a:extLst>
              <a:ext uri="{FF2B5EF4-FFF2-40B4-BE49-F238E27FC236}">
                <a16:creationId xmlns:a16="http://schemas.microsoft.com/office/drawing/2014/main" id="{064B4C95-A8B6-C546-6C36-714FD0BB294A}"/>
              </a:ext>
            </a:extLst>
          </p:cNvPr>
          <p:cNvCxnSpPr>
            <a:cxnSpLocks/>
          </p:cNvCxnSpPr>
          <p:nvPr/>
        </p:nvCxnSpPr>
        <p:spPr>
          <a:xfrm>
            <a:off x="2837249" y="557002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2" name="Connettore 1 24">
            <a:extLst>
              <a:ext uri="{FF2B5EF4-FFF2-40B4-BE49-F238E27FC236}">
                <a16:creationId xmlns:a16="http://schemas.microsoft.com/office/drawing/2014/main" id="{7597E77E-BDE5-FECE-5A45-45ED2C5F5596}"/>
              </a:ext>
            </a:extLst>
          </p:cNvPr>
          <p:cNvCxnSpPr>
            <a:cxnSpLocks/>
          </p:cNvCxnSpPr>
          <p:nvPr/>
        </p:nvCxnSpPr>
        <p:spPr>
          <a:xfrm>
            <a:off x="1732381" y="557002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5" name="Connettore 1 25">
            <a:extLst>
              <a:ext uri="{FF2B5EF4-FFF2-40B4-BE49-F238E27FC236}">
                <a16:creationId xmlns:a16="http://schemas.microsoft.com/office/drawing/2014/main" id="{98B52680-E148-C408-45A3-9C648E50169A}"/>
              </a:ext>
            </a:extLst>
          </p:cNvPr>
          <p:cNvCxnSpPr>
            <a:cxnSpLocks/>
          </p:cNvCxnSpPr>
          <p:nvPr/>
        </p:nvCxnSpPr>
        <p:spPr>
          <a:xfrm>
            <a:off x="7477452" y="557002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7" name="Connettore 1 27">
            <a:extLst>
              <a:ext uri="{FF2B5EF4-FFF2-40B4-BE49-F238E27FC236}">
                <a16:creationId xmlns:a16="http://schemas.microsoft.com/office/drawing/2014/main" id="{6883F9AE-544D-48B8-62F7-FE7A2798B425}"/>
              </a:ext>
            </a:extLst>
          </p:cNvPr>
          <p:cNvCxnSpPr>
            <a:cxnSpLocks/>
          </p:cNvCxnSpPr>
          <p:nvPr/>
        </p:nvCxnSpPr>
        <p:spPr>
          <a:xfrm>
            <a:off x="5100175" y="557002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3" name="CasellaDiTesto 20">
            <a:extLst>
              <a:ext uri="{FF2B5EF4-FFF2-40B4-BE49-F238E27FC236}">
                <a16:creationId xmlns:a16="http://schemas.microsoft.com/office/drawing/2014/main" id="{8211805F-388A-997D-8D30-91F0AAAD9BD4}"/>
              </a:ext>
            </a:extLst>
          </p:cNvPr>
          <p:cNvSpPr txBox="1"/>
          <p:nvPr/>
        </p:nvSpPr>
        <p:spPr>
          <a:xfrm>
            <a:off x="9802427" y="5596485"/>
            <a:ext cx="654908" cy="369332"/>
          </a:xfrm>
          <a:prstGeom prst="rect">
            <a:avLst/>
          </a:prstGeom>
          <a:noFill/>
        </p:spPr>
        <p:txBody>
          <a:bodyPr wrap="square" rtlCol="0">
            <a:spAutoFit/>
          </a:bodyPr>
          <a:lstStyle/>
          <a:p>
            <a:pPr algn="ctr"/>
            <a:r>
              <a:rPr lang="it-IT" b="1" dirty="0">
                <a:solidFill>
                  <a:schemeClr val="tx2"/>
                </a:solidFill>
              </a:rPr>
              <a:t>M18</a:t>
            </a:r>
          </a:p>
        </p:txBody>
      </p:sp>
      <p:cxnSp>
        <p:nvCxnSpPr>
          <p:cNvPr id="55" name="Connettore 1 9">
            <a:extLst>
              <a:ext uri="{FF2B5EF4-FFF2-40B4-BE49-F238E27FC236}">
                <a16:creationId xmlns:a16="http://schemas.microsoft.com/office/drawing/2014/main" id="{A26FDF19-3E33-B085-C364-D1697AFDB1C4}"/>
              </a:ext>
            </a:extLst>
          </p:cNvPr>
          <p:cNvCxnSpPr>
            <a:cxnSpLocks/>
          </p:cNvCxnSpPr>
          <p:nvPr/>
        </p:nvCxnSpPr>
        <p:spPr>
          <a:xfrm>
            <a:off x="3977387" y="556792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6" name="Connettore 1 10">
            <a:extLst>
              <a:ext uri="{FF2B5EF4-FFF2-40B4-BE49-F238E27FC236}">
                <a16:creationId xmlns:a16="http://schemas.microsoft.com/office/drawing/2014/main" id="{030381F8-8AF3-8DE7-FF4B-BAE868ED4BBD}"/>
              </a:ext>
            </a:extLst>
          </p:cNvPr>
          <p:cNvCxnSpPr>
            <a:cxnSpLocks/>
          </p:cNvCxnSpPr>
          <p:nvPr/>
        </p:nvCxnSpPr>
        <p:spPr>
          <a:xfrm>
            <a:off x="6337198" y="556792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8" name="Connettore 1 12">
            <a:extLst>
              <a:ext uri="{FF2B5EF4-FFF2-40B4-BE49-F238E27FC236}">
                <a16:creationId xmlns:a16="http://schemas.microsoft.com/office/drawing/2014/main" id="{C19FC8BE-F125-2A5C-9E32-CB5C79F20FF5}"/>
              </a:ext>
            </a:extLst>
          </p:cNvPr>
          <p:cNvCxnSpPr>
            <a:cxnSpLocks/>
          </p:cNvCxnSpPr>
          <p:nvPr/>
        </p:nvCxnSpPr>
        <p:spPr>
          <a:xfrm>
            <a:off x="8744216" y="557519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87" name="Connettore 1 49">
            <a:extLst>
              <a:ext uri="{FF2B5EF4-FFF2-40B4-BE49-F238E27FC236}">
                <a16:creationId xmlns:a16="http://schemas.microsoft.com/office/drawing/2014/main" id="{D0982B2B-BB8E-A513-AD84-2F99C47AD679}"/>
              </a:ext>
            </a:extLst>
          </p:cNvPr>
          <p:cNvCxnSpPr>
            <a:cxnSpLocks/>
          </p:cNvCxnSpPr>
          <p:nvPr/>
        </p:nvCxnSpPr>
        <p:spPr>
          <a:xfrm>
            <a:off x="703654" y="5299147"/>
            <a:ext cx="0" cy="252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9" name="Pentagono 28">
            <a:extLst>
              <a:ext uri="{FF2B5EF4-FFF2-40B4-BE49-F238E27FC236}">
                <a16:creationId xmlns:a16="http://schemas.microsoft.com/office/drawing/2014/main" id="{0C12088A-FA41-41CD-B59B-BED8A188015C}"/>
              </a:ext>
            </a:extLst>
          </p:cNvPr>
          <p:cNvSpPr/>
          <p:nvPr/>
        </p:nvSpPr>
        <p:spPr>
          <a:xfrm>
            <a:off x="570189" y="4586028"/>
            <a:ext cx="3527997" cy="813406"/>
          </a:xfrm>
          <a:prstGeom prst="homePlate">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Bio-resources prepared and exchanged (D3.1)</a:t>
            </a:r>
          </a:p>
          <a:p>
            <a:r>
              <a:rPr lang="en-US" sz="1200" dirty="0">
                <a:solidFill>
                  <a:schemeClr val="tx2"/>
                </a:solidFill>
              </a:rPr>
              <a:t>• Standard assays, analytics and calculations for monitoring enzymatic performance (D3.2)</a:t>
            </a:r>
          </a:p>
          <a:p>
            <a:r>
              <a:rPr lang="en-US" sz="1200" dirty="0">
                <a:solidFill>
                  <a:schemeClr val="tx2"/>
                </a:solidFill>
              </a:rPr>
              <a:t>• FuturEnzyme website (D8.1)</a:t>
            </a:r>
          </a:p>
        </p:txBody>
      </p:sp>
      <p:sp>
        <p:nvSpPr>
          <p:cNvPr id="70" name="Pentagono 28">
            <a:extLst>
              <a:ext uri="{FF2B5EF4-FFF2-40B4-BE49-F238E27FC236}">
                <a16:creationId xmlns:a16="http://schemas.microsoft.com/office/drawing/2014/main" id="{781E7F88-CEDB-4549-B519-5341999BC263}"/>
              </a:ext>
            </a:extLst>
          </p:cNvPr>
          <p:cNvSpPr/>
          <p:nvPr/>
        </p:nvSpPr>
        <p:spPr>
          <a:xfrm>
            <a:off x="1020338" y="3178006"/>
            <a:ext cx="3888583" cy="1250462"/>
          </a:xfrm>
          <a:prstGeom prst="homePlate">
            <a:avLst>
              <a:gd name="adj" fmla="val 44149"/>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Manufacturers’ needs and specifications: protocol (D2.1)</a:t>
            </a:r>
          </a:p>
          <a:p>
            <a:r>
              <a:rPr lang="en-US" sz="1200" dirty="0">
                <a:solidFill>
                  <a:schemeClr val="tx2"/>
                </a:solidFill>
              </a:rPr>
              <a:t>• QR barcoding system, available (D4.1)</a:t>
            </a:r>
          </a:p>
          <a:p>
            <a:r>
              <a:rPr lang="en-US" sz="1200" dirty="0">
                <a:solidFill>
                  <a:schemeClr val="tx2"/>
                </a:solidFill>
              </a:rPr>
              <a:t>• Visual identity guidelines (D8.2)</a:t>
            </a:r>
          </a:p>
          <a:p>
            <a:r>
              <a:rPr lang="en-US" sz="1200" dirty="0">
                <a:solidFill>
                  <a:schemeClr val="tx2"/>
                </a:solidFill>
              </a:rPr>
              <a:t>• Plan for using, communication and disseminating project information and knowledge (D8.3)</a:t>
            </a:r>
          </a:p>
        </p:txBody>
      </p:sp>
      <p:sp>
        <p:nvSpPr>
          <p:cNvPr id="77" name="Pentagono 28">
            <a:extLst>
              <a:ext uri="{FF2B5EF4-FFF2-40B4-BE49-F238E27FC236}">
                <a16:creationId xmlns:a16="http://schemas.microsoft.com/office/drawing/2014/main" id="{9524B08B-DE1B-45AF-83BB-A7A9A41BB791}"/>
              </a:ext>
            </a:extLst>
          </p:cNvPr>
          <p:cNvSpPr/>
          <p:nvPr/>
        </p:nvSpPr>
        <p:spPr>
          <a:xfrm>
            <a:off x="1598915" y="2768271"/>
            <a:ext cx="2595003" cy="259144"/>
          </a:xfrm>
          <a:prstGeom prst="homePlate">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Data Management Plan (D8.4)</a:t>
            </a:r>
          </a:p>
        </p:txBody>
      </p:sp>
      <p:sp>
        <p:nvSpPr>
          <p:cNvPr id="79" name="CasellaDiTesto 15">
            <a:extLst>
              <a:ext uri="{FF2B5EF4-FFF2-40B4-BE49-F238E27FC236}">
                <a16:creationId xmlns:a16="http://schemas.microsoft.com/office/drawing/2014/main" id="{14E1B275-65FC-4818-88A1-208623167498}"/>
              </a:ext>
            </a:extLst>
          </p:cNvPr>
          <p:cNvSpPr txBox="1"/>
          <p:nvPr/>
        </p:nvSpPr>
        <p:spPr>
          <a:xfrm>
            <a:off x="1649530" y="5596485"/>
            <a:ext cx="648000" cy="369332"/>
          </a:xfrm>
          <a:prstGeom prst="rect">
            <a:avLst/>
          </a:prstGeom>
          <a:noFill/>
        </p:spPr>
        <p:txBody>
          <a:bodyPr wrap="square" rtlCol="0">
            <a:spAutoFit/>
          </a:bodyPr>
          <a:lstStyle/>
          <a:p>
            <a:pPr algn="ctr"/>
            <a:r>
              <a:rPr lang="it-IT" b="1" dirty="0">
                <a:solidFill>
                  <a:schemeClr val="tx2"/>
                </a:solidFill>
              </a:rPr>
              <a:t>M4</a:t>
            </a:r>
          </a:p>
        </p:txBody>
      </p:sp>
      <p:sp>
        <p:nvSpPr>
          <p:cNvPr id="80" name="CasellaDiTesto 15">
            <a:extLst>
              <a:ext uri="{FF2B5EF4-FFF2-40B4-BE49-F238E27FC236}">
                <a16:creationId xmlns:a16="http://schemas.microsoft.com/office/drawing/2014/main" id="{788E3299-9FB1-4EDE-9DE7-220A4AF788BA}"/>
              </a:ext>
            </a:extLst>
          </p:cNvPr>
          <p:cNvSpPr txBox="1"/>
          <p:nvPr/>
        </p:nvSpPr>
        <p:spPr>
          <a:xfrm>
            <a:off x="2736683" y="5596485"/>
            <a:ext cx="648000" cy="369332"/>
          </a:xfrm>
          <a:prstGeom prst="rect">
            <a:avLst/>
          </a:prstGeom>
          <a:noFill/>
        </p:spPr>
        <p:txBody>
          <a:bodyPr wrap="square" rtlCol="0">
            <a:spAutoFit/>
          </a:bodyPr>
          <a:lstStyle/>
          <a:p>
            <a:pPr algn="ctr"/>
            <a:r>
              <a:rPr lang="it-IT" b="1" dirty="0">
                <a:solidFill>
                  <a:schemeClr val="tx2"/>
                </a:solidFill>
              </a:rPr>
              <a:t>M6</a:t>
            </a:r>
          </a:p>
        </p:txBody>
      </p:sp>
      <p:sp>
        <p:nvSpPr>
          <p:cNvPr id="81" name="CasellaDiTesto 15">
            <a:extLst>
              <a:ext uri="{FF2B5EF4-FFF2-40B4-BE49-F238E27FC236}">
                <a16:creationId xmlns:a16="http://schemas.microsoft.com/office/drawing/2014/main" id="{9AB1FBD7-1642-49B0-ACB1-47DDC9A080BE}"/>
              </a:ext>
            </a:extLst>
          </p:cNvPr>
          <p:cNvSpPr txBox="1"/>
          <p:nvPr/>
        </p:nvSpPr>
        <p:spPr>
          <a:xfrm>
            <a:off x="3892323" y="5596485"/>
            <a:ext cx="648000" cy="369332"/>
          </a:xfrm>
          <a:prstGeom prst="rect">
            <a:avLst/>
          </a:prstGeom>
          <a:noFill/>
        </p:spPr>
        <p:txBody>
          <a:bodyPr wrap="square" rtlCol="0">
            <a:spAutoFit/>
          </a:bodyPr>
          <a:lstStyle/>
          <a:p>
            <a:pPr algn="ctr"/>
            <a:r>
              <a:rPr lang="it-IT" b="1" dirty="0">
                <a:solidFill>
                  <a:schemeClr val="tx2"/>
                </a:solidFill>
              </a:rPr>
              <a:t>M8</a:t>
            </a:r>
          </a:p>
        </p:txBody>
      </p:sp>
      <p:sp>
        <p:nvSpPr>
          <p:cNvPr id="82" name="CasellaDiTesto 15">
            <a:extLst>
              <a:ext uri="{FF2B5EF4-FFF2-40B4-BE49-F238E27FC236}">
                <a16:creationId xmlns:a16="http://schemas.microsoft.com/office/drawing/2014/main" id="{30D7DA55-38C4-43B2-8CD5-777AC2EB1A29}"/>
              </a:ext>
            </a:extLst>
          </p:cNvPr>
          <p:cNvSpPr txBox="1"/>
          <p:nvPr/>
        </p:nvSpPr>
        <p:spPr>
          <a:xfrm>
            <a:off x="5069670" y="5596485"/>
            <a:ext cx="648000" cy="369332"/>
          </a:xfrm>
          <a:prstGeom prst="rect">
            <a:avLst/>
          </a:prstGeom>
          <a:noFill/>
        </p:spPr>
        <p:txBody>
          <a:bodyPr wrap="square" rtlCol="0">
            <a:spAutoFit/>
          </a:bodyPr>
          <a:lstStyle/>
          <a:p>
            <a:pPr algn="ctr"/>
            <a:r>
              <a:rPr lang="it-IT" b="1" dirty="0">
                <a:solidFill>
                  <a:schemeClr val="tx2"/>
                </a:solidFill>
              </a:rPr>
              <a:t>M10</a:t>
            </a:r>
          </a:p>
        </p:txBody>
      </p:sp>
      <p:sp>
        <p:nvSpPr>
          <p:cNvPr id="83" name="CasellaDiTesto 15">
            <a:extLst>
              <a:ext uri="{FF2B5EF4-FFF2-40B4-BE49-F238E27FC236}">
                <a16:creationId xmlns:a16="http://schemas.microsoft.com/office/drawing/2014/main" id="{48F718E9-E5F9-4723-A687-16DEA155005E}"/>
              </a:ext>
            </a:extLst>
          </p:cNvPr>
          <p:cNvSpPr txBox="1"/>
          <p:nvPr/>
        </p:nvSpPr>
        <p:spPr>
          <a:xfrm>
            <a:off x="6308416" y="5596485"/>
            <a:ext cx="648000" cy="369332"/>
          </a:xfrm>
          <a:prstGeom prst="rect">
            <a:avLst/>
          </a:prstGeom>
          <a:noFill/>
        </p:spPr>
        <p:txBody>
          <a:bodyPr wrap="square" rtlCol="0">
            <a:spAutoFit/>
          </a:bodyPr>
          <a:lstStyle/>
          <a:p>
            <a:pPr algn="ctr"/>
            <a:r>
              <a:rPr lang="it-IT" b="1" dirty="0">
                <a:solidFill>
                  <a:schemeClr val="tx2"/>
                </a:solidFill>
              </a:rPr>
              <a:t>M12</a:t>
            </a:r>
          </a:p>
        </p:txBody>
      </p:sp>
      <p:sp>
        <p:nvSpPr>
          <p:cNvPr id="92" name="CasellaDiTesto 15">
            <a:extLst>
              <a:ext uri="{FF2B5EF4-FFF2-40B4-BE49-F238E27FC236}">
                <a16:creationId xmlns:a16="http://schemas.microsoft.com/office/drawing/2014/main" id="{4E4BBAED-C786-4A65-B866-373E21464749}"/>
              </a:ext>
            </a:extLst>
          </p:cNvPr>
          <p:cNvSpPr txBox="1"/>
          <p:nvPr/>
        </p:nvSpPr>
        <p:spPr>
          <a:xfrm>
            <a:off x="7442883" y="5596485"/>
            <a:ext cx="648000" cy="369332"/>
          </a:xfrm>
          <a:prstGeom prst="rect">
            <a:avLst/>
          </a:prstGeom>
          <a:noFill/>
        </p:spPr>
        <p:txBody>
          <a:bodyPr wrap="square" rtlCol="0">
            <a:spAutoFit/>
          </a:bodyPr>
          <a:lstStyle/>
          <a:p>
            <a:pPr algn="ctr"/>
            <a:r>
              <a:rPr lang="it-IT" b="1" dirty="0">
                <a:solidFill>
                  <a:schemeClr val="tx2"/>
                </a:solidFill>
              </a:rPr>
              <a:t>M14</a:t>
            </a:r>
          </a:p>
        </p:txBody>
      </p:sp>
      <p:sp>
        <p:nvSpPr>
          <p:cNvPr id="95" name="CasellaDiTesto 15">
            <a:extLst>
              <a:ext uri="{FF2B5EF4-FFF2-40B4-BE49-F238E27FC236}">
                <a16:creationId xmlns:a16="http://schemas.microsoft.com/office/drawing/2014/main" id="{E7E96972-3DDA-4014-9690-098CBE80761F}"/>
              </a:ext>
            </a:extLst>
          </p:cNvPr>
          <p:cNvSpPr txBox="1"/>
          <p:nvPr/>
        </p:nvSpPr>
        <p:spPr>
          <a:xfrm>
            <a:off x="8693407" y="5596485"/>
            <a:ext cx="648000" cy="369332"/>
          </a:xfrm>
          <a:prstGeom prst="rect">
            <a:avLst/>
          </a:prstGeom>
          <a:noFill/>
        </p:spPr>
        <p:txBody>
          <a:bodyPr wrap="square" rtlCol="0">
            <a:spAutoFit/>
          </a:bodyPr>
          <a:lstStyle/>
          <a:p>
            <a:pPr algn="ctr"/>
            <a:r>
              <a:rPr lang="it-IT" b="1" dirty="0">
                <a:solidFill>
                  <a:schemeClr val="tx2"/>
                </a:solidFill>
              </a:rPr>
              <a:t>M16</a:t>
            </a:r>
          </a:p>
        </p:txBody>
      </p:sp>
      <p:sp>
        <p:nvSpPr>
          <p:cNvPr id="96" name="CasellaDiTesto 15">
            <a:extLst>
              <a:ext uri="{FF2B5EF4-FFF2-40B4-BE49-F238E27FC236}">
                <a16:creationId xmlns:a16="http://schemas.microsoft.com/office/drawing/2014/main" id="{42EC94E9-C7BA-4D22-96E6-587EF3A3261A}"/>
              </a:ext>
            </a:extLst>
          </p:cNvPr>
          <p:cNvSpPr txBox="1"/>
          <p:nvPr/>
        </p:nvSpPr>
        <p:spPr>
          <a:xfrm>
            <a:off x="582003" y="5596485"/>
            <a:ext cx="648000" cy="369332"/>
          </a:xfrm>
          <a:prstGeom prst="rect">
            <a:avLst/>
          </a:prstGeom>
          <a:noFill/>
        </p:spPr>
        <p:txBody>
          <a:bodyPr wrap="square" rtlCol="0">
            <a:spAutoFit/>
          </a:bodyPr>
          <a:lstStyle/>
          <a:p>
            <a:pPr algn="ctr"/>
            <a:r>
              <a:rPr lang="it-IT" b="1" dirty="0">
                <a:solidFill>
                  <a:schemeClr val="tx2"/>
                </a:solidFill>
              </a:rPr>
              <a:t>M2</a:t>
            </a:r>
          </a:p>
        </p:txBody>
      </p:sp>
      <p:cxnSp>
        <p:nvCxnSpPr>
          <p:cNvPr id="97" name="Connettore 1 23">
            <a:extLst>
              <a:ext uri="{FF2B5EF4-FFF2-40B4-BE49-F238E27FC236}">
                <a16:creationId xmlns:a16="http://schemas.microsoft.com/office/drawing/2014/main" id="{7940F283-5A22-4B27-BA1D-93573EC40FB5}"/>
              </a:ext>
            </a:extLst>
          </p:cNvPr>
          <p:cNvCxnSpPr>
            <a:cxnSpLocks/>
          </p:cNvCxnSpPr>
          <p:nvPr/>
        </p:nvCxnSpPr>
        <p:spPr>
          <a:xfrm>
            <a:off x="698104" y="556065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00" name="Connettore 1 12">
            <a:extLst>
              <a:ext uri="{FF2B5EF4-FFF2-40B4-BE49-F238E27FC236}">
                <a16:creationId xmlns:a16="http://schemas.microsoft.com/office/drawing/2014/main" id="{A11C963F-AD9E-4F55-BB98-CC34D112FC77}"/>
              </a:ext>
            </a:extLst>
          </p:cNvPr>
          <p:cNvCxnSpPr>
            <a:cxnSpLocks/>
          </p:cNvCxnSpPr>
          <p:nvPr/>
        </p:nvCxnSpPr>
        <p:spPr>
          <a:xfrm>
            <a:off x="9863299" y="556903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02" name="Pentagono 28">
            <a:extLst>
              <a:ext uri="{FF2B5EF4-FFF2-40B4-BE49-F238E27FC236}">
                <a16:creationId xmlns:a16="http://schemas.microsoft.com/office/drawing/2014/main" id="{A1BCE404-69B6-47BB-8BFA-532EF8A52375}"/>
              </a:ext>
            </a:extLst>
          </p:cNvPr>
          <p:cNvSpPr/>
          <p:nvPr/>
        </p:nvSpPr>
        <p:spPr>
          <a:xfrm>
            <a:off x="2713704" y="1233162"/>
            <a:ext cx="4248000" cy="1373990"/>
          </a:xfrm>
          <a:prstGeom prst="homePlate">
            <a:avLst>
              <a:gd name="adj" fmla="val 44149"/>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Project meetings and bodies organization plan (D1.1)</a:t>
            </a:r>
          </a:p>
          <a:p>
            <a:r>
              <a:rPr lang="en-US" sz="1200" dirty="0">
                <a:solidFill>
                  <a:schemeClr val="tx2"/>
                </a:solidFill>
              </a:rPr>
              <a:t>• Set of 250,000 sequences pre-selected (D2.2)</a:t>
            </a:r>
          </a:p>
          <a:p>
            <a:r>
              <a:rPr lang="en-US" sz="1200" dirty="0">
                <a:solidFill>
                  <a:schemeClr val="tx2"/>
                </a:solidFill>
              </a:rPr>
              <a:t>• FuturEnzyme repository for data storage and management (D8.5)</a:t>
            </a:r>
          </a:p>
          <a:p>
            <a:r>
              <a:rPr lang="en-US" sz="1200" dirty="0">
                <a:solidFill>
                  <a:schemeClr val="tx2"/>
                </a:solidFill>
              </a:rPr>
              <a:t>• Plan for using, communication and disseminating project information and knowledge (D8.3)</a:t>
            </a:r>
          </a:p>
          <a:p>
            <a:r>
              <a:rPr lang="en-US" sz="1200" dirty="0">
                <a:solidFill>
                  <a:schemeClr val="tx2"/>
                </a:solidFill>
              </a:rPr>
              <a:t>• Ethics (D9.1-4)</a:t>
            </a:r>
          </a:p>
        </p:txBody>
      </p:sp>
      <p:cxnSp>
        <p:nvCxnSpPr>
          <p:cNvPr id="105" name="Connettore 1 49">
            <a:extLst>
              <a:ext uri="{FF2B5EF4-FFF2-40B4-BE49-F238E27FC236}">
                <a16:creationId xmlns:a16="http://schemas.microsoft.com/office/drawing/2014/main" id="{1B4811F9-3316-47F0-BD13-F1ABC630DE42}"/>
              </a:ext>
            </a:extLst>
          </p:cNvPr>
          <p:cNvCxnSpPr>
            <a:cxnSpLocks/>
          </p:cNvCxnSpPr>
          <p:nvPr/>
        </p:nvCxnSpPr>
        <p:spPr>
          <a:xfrm>
            <a:off x="5091833" y="5088046"/>
            <a:ext cx="0" cy="468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6" name="Pentagono 28">
            <a:extLst>
              <a:ext uri="{FF2B5EF4-FFF2-40B4-BE49-F238E27FC236}">
                <a16:creationId xmlns:a16="http://schemas.microsoft.com/office/drawing/2014/main" id="{08201389-EFD1-4A98-B6F1-D83198DF3AE3}"/>
              </a:ext>
            </a:extLst>
          </p:cNvPr>
          <p:cNvSpPr/>
          <p:nvPr/>
        </p:nvSpPr>
        <p:spPr>
          <a:xfrm>
            <a:off x="4682487" y="4636038"/>
            <a:ext cx="2844000" cy="684000"/>
          </a:xfrm>
          <a:prstGeom prst="homePlate">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Set of 100 best clones, 10 isolates, and 10 enzymes shortlisted for sequencing or transfer to WP2 (D3.3)</a:t>
            </a:r>
          </a:p>
        </p:txBody>
      </p:sp>
      <p:sp>
        <p:nvSpPr>
          <p:cNvPr id="108" name="Pentagono 28">
            <a:extLst>
              <a:ext uri="{FF2B5EF4-FFF2-40B4-BE49-F238E27FC236}">
                <a16:creationId xmlns:a16="http://schemas.microsoft.com/office/drawing/2014/main" id="{2FE0581B-964D-4C23-97D7-09D15593CF5E}"/>
              </a:ext>
            </a:extLst>
          </p:cNvPr>
          <p:cNvSpPr/>
          <p:nvPr/>
        </p:nvSpPr>
        <p:spPr>
          <a:xfrm>
            <a:off x="5926702" y="3344452"/>
            <a:ext cx="2753788" cy="1044000"/>
          </a:xfrm>
          <a:prstGeom prst="homePlate">
            <a:avLst>
              <a:gd name="adj" fmla="val 34480"/>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Set of 1,000 enzymes selected using motif screens (D2.3)</a:t>
            </a:r>
          </a:p>
          <a:p>
            <a:r>
              <a:rPr lang="en-US" sz="1200" dirty="0">
                <a:solidFill>
                  <a:schemeClr val="tx2"/>
                </a:solidFill>
              </a:rPr>
              <a:t>• Preliminary exploitation plan (D8.6)</a:t>
            </a:r>
          </a:p>
          <a:p>
            <a:r>
              <a:rPr lang="en-US" sz="1200" dirty="0">
                <a:solidFill>
                  <a:schemeClr val="tx2"/>
                </a:solidFill>
              </a:rPr>
              <a:t>• FuturEnzyme project leaflet and brochure (D8.7)</a:t>
            </a:r>
          </a:p>
        </p:txBody>
      </p:sp>
      <p:sp>
        <p:nvSpPr>
          <p:cNvPr id="109" name="Pentagono 28">
            <a:extLst>
              <a:ext uri="{FF2B5EF4-FFF2-40B4-BE49-F238E27FC236}">
                <a16:creationId xmlns:a16="http://schemas.microsoft.com/office/drawing/2014/main" id="{7F281429-B4FF-4831-95E5-3F4BF10E8829}"/>
              </a:ext>
            </a:extLst>
          </p:cNvPr>
          <p:cNvSpPr/>
          <p:nvPr/>
        </p:nvSpPr>
        <p:spPr>
          <a:xfrm>
            <a:off x="6639247" y="2550650"/>
            <a:ext cx="1943126" cy="478119"/>
          </a:xfrm>
          <a:prstGeom prst="homePlate">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Set of 180 enzymes for experimental focus (D2.4)</a:t>
            </a:r>
          </a:p>
        </p:txBody>
      </p:sp>
      <p:sp>
        <p:nvSpPr>
          <p:cNvPr id="112" name="Pentagono 28">
            <a:extLst>
              <a:ext uri="{FF2B5EF4-FFF2-40B4-BE49-F238E27FC236}">
                <a16:creationId xmlns:a16="http://schemas.microsoft.com/office/drawing/2014/main" id="{F8E700BC-6E91-4AB3-B4B7-0166D6F190A1}"/>
              </a:ext>
            </a:extLst>
          </p:cNvPr>
          <p:cNvSpPr/>
          <p:nvPr/>
        </p:nvSpPr>
        <p:spPr>
          <a:xfrm>
            <a:off x="8328646" y="916203"/>
            <a:ext cx="3778692" cy="1373990"/>
          </a:xfrm>
          <a:prstGeom prst="homePlate">
            <a:avLst>
              <a:gd name="adj" fmla="val 41468"/>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The FuturEnzyme Portfolio of 1,000 enzyme (recombinant/ native/biomimetic) material, obtained (D4.2)</a:t>
            </a:r>
          </a:p>
          <a:p>
            <a:r>
              <a:rPr lang="en-US" sz="1200" dirty="0">
                <a:solidFill>
                  <a:schemeClr val="tx2"/>
                </a:solidFill>
              </a:rPr>
              <a:t>• Cell-free expression/ reported system, developed (D4.3)</a:t>
            </a:r>
          </a:p>
          <a:p>
            <a:r>
              <a:rPr lang="en-US" sz="1200" dirty="0">
                <a:solidFill>
                  <a:schemeClr val="tx2"/>
                </a:solidFill>
              </a:rPr>
              <a:t>• Biomimetic protease production system, developed (D4.4)</a:t>
            </a:r>
          </a:p>
        </p:txBody>
      </p:sp>
      <p:sp>
        <p:nvSpPr>
          <p:cNvPr id="113" name="Pentagono 28">
            <a:extLst>
              <a:ext uri="{FF2B5EF4-FFF2-40B4-BE49-F238E27FC236}">
                <a16:creationId xmlns:a16="http://schemas.microsoft.com/office/drawing/2014/main" id="{59DBFC5E-6C83-4697-ACDE-5BCBCBF57E8C}"/>
              </a:ext>
            </a:extLst>
          </p:cNvPr>
          <p:cNvSpPr/>
          <p:nvPr/>
        </p:nvSpPr>
        <p:spPr>
          <a:xfrm>
            <a:off x="8841149" y="2947901"/>
            <a:ext cx="3350851" cy="2330607"/>
          </a:xfrm>
          <a:prstGeom prst="homePlate">
            <a:avLst>
              <a:gd name="adj" fmla="val 26523"/>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Initial-term external evaluation reports (D1.2)</a:t>
            </a:r>
          </a:p>
          <a:p>
            <a:r>
              <a:rPr lang="en-US" sz="1200" dirty="0">
                <a:solidFill>
                  <a:schemeClr val="tx2"/>
                </a:solidFill>
              </a:rPr>
              <a:t>• Sequence, activity, and stability datasets from best positive bioresources (D3.4)</a:t>
            </a:r>
          </a:p>
          <a:p>
            <a:r>
              <a:rPr lang="en-US" sz="1200" dirty="0">
                <a:solidFill>
                  <a:schemeClr val="tx2"/>
                </a:solidFill>
              </a:rPr>
              <a:t>• The metadata on expression yield, activity and stability, available (D4.6)</a:t>
            </a:r>
          </a:p>
          <a:p>
            <a:r>
              <a:rPr lang="en-US" sz="1200" dirty="0">
                <a:solidFill>
                  <a:schemeClr val="tx2"/>
                </a:solidFill>
              </a:rPr>
              <a:t>• At least 180 enzymes (recombinant, native, biomimetic) with attractive properties, available (D4.7)</a:t>
            </a:r>
          </a:p>
          <a:p>
            <a:r>
              <a:rPr lang="en-US" sz="1200" dirty="0">
                <a:solidFill>
                  <a:schemeClr val="tx2"/>
                </a:solidFill>
              </a:rPr>
              <a:t>• The shortlist of at least 18 enzymes nominated for engineering (D5.1)</a:t>
            </a:r>
          </a:p>
          <a:p>
            <a:r>
              <a:rPr lang="en-US" sz="1200" dirty="0">
                <a:solidFill>
                  <a:schemeClr val="tx2"/>
                </a:solidFill>
              </a:rPr>
              <a:t>• Report on public, </a:t>
            </a:r>
            <a:r>
              <a:rPr lang="en-US" sz="1200" dirty="0" err="1">
                <a:solidFill>
                  <a:schemeClr val="tx2"/>
                </a:solidFill>
              </a:rPr>
              <a:t>intraconsortium</a:t>
            </a:r>
            <a:r>
              <a:rPr lang="en-US" sz="1200" dirty="0">
                <a:solidFill>
                  <a:schemeClr val="tx2"/>
                </a:solidFill>
              </a:rPr>
              <a:t>, and </a:t>
            </a:r>
            <a:r>
              <a:rPr lang="en-US" sz="1200" dirty="0" err="1">
                <a:solidFill>
                  <a:schemeClr val="tx2"/>
                </a:solidFill>
              </a:rPr>
              <a:t>interconsortia</a:t>
            </a:r>
            <a:r>
              <a:rPr lang="en-US" sz="1200" dirty="0">
                <a:solidFill>
                  <a:schemeClr val="tx2"/>
                </a:solidFill>
              </a:rPr>
              <a:t> 18-months events (D8.9)</a:t>
            </a:r>
          </a:p>
        </p:txBody>
      </p:sp>
      <p:cxnSp>
        <p:nvCxnSpPr>
          <p:cNvPr id="114" name="Connettore 1 49">
            <a:extLst>
              <a:ext uri="{FF2B5EF4-FFF2-40B4-BE49-F238E27FC236}">
                <a16:creationId xmlns:a16="http://schemas.microsoft.com/office/drawing/2014/main" id="{DD73F1C4-F9E0-4B4B-B5D9-74E60CA35C7A}"/>
              </a:ext>
            </a:extLst>
          </p:cNvPr>
          <p:cNvCxnSpPr>
            <a:cxnSpLocks/>
          </p:cNvCxnSpPr>
          <p:nvPr/>
        </p:nvCxnSpPr>
        <p:spPr>
          <a:xfrm>
            <a:off x="9862832" y="5298828"/>
            <a:ext cx="0" cy="25231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Rectángulo 19">
            <a:extLst>
              <a:ext uri="{FF2B5EF4-FFF2-40B4-BE49-F238E27FC236}">
                <a16:creationId xmlns:a16="http://schemas.microsoft.com/office/drawing/2014/main" id="{50CD19E7-ED1E-4CA0-921A-A9EB97A99BFE}"/>
              </a:ext>
            </a:extLst>
          </p:cNvPr>
          <p:cNvSpPr/>
          <p:nvPr/>
        </p:nvSpPr>
        <p:spPr>
          <a:xfrm>
            <a:off x="646346" y="534537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Rectángulo 114">
            <a:extLst>
              <a:ext uri="{FF2B5EF4-FFF2-40B4-BE49-F238E27FC236}">
                <a16:creationId xmlns:a16="http://schemas.microsoft.com/office/drawing/2014/main" id="{92711445-808B-476E-BD8B-472A6B72AF0B}"/>
              </a:ext>
            </a:extLst>
          </p:cNvPr>
          <p:cNvSpPr/>
          <p:nvPr/>
        </p:nvSpPr>
        <p:spPr>
          <a:xfrm>
            <a:off x="1096288" y="437667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Rectángulo 115">
            <a:extLst>
              <a:ext uri="{FF2B5EF4-FFF2-40B4-BE49-F238E27FC236}">
                <a16:creationId xmlns:a16="http://schemas.microsoft.com/office/drawing/2014/main" id="{1101ADC6-42FC-4101-B7B7-1CD3A04F09DD}"/>
              </a:ext>
            </a:extLst>
          </p:cNvPr>
          <p:cNvSpPr/>
          <p:nvPr/>
        </p:nvSpPr>
        <p:spPr>
          <a:xfrm>
            <a:off x="1678381" y="2968222"/>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Rectángulo 116">
            <a:extLst>
              <a:ext uri="{FF2B5EF4-FFF2-40B4-BE49-F238E27FC236}">
                <a16:creationId xmlns:a16="http://schemas.microsoft.com/office/drawing/2014/main" id="{47AE8975-593D-4D36-972B-5447658C0432}"/>
              </a:ext>
            </a:extLst>
          </p:cNvPr>
          <p:cNvSpPr/>
          <p:nvPr/>
        </p:nvSpPr>
        <p:spPr>
          <a:xfrm>
            <a:off x="2790869" y="255655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Rectángulo 117">
            <a:extLst>
              <a:ext uri="{FF2B5EF4-FFF2-40B4-BE49-F238E27FC236}">
                <a16:creationId xmlns:a16="http://schemas.microsoft.com/office/drawing/2014/main" id="{AF12FDCF-0615-4F6A-A376-9F7C574A4386}"/>
              </a:ext>
            </a:extLst>
          </p:cNvPr>
          <p:cNvSpPr/>
          <p:nvPr/>
        </p:nvSpPr>
        <p:spPr>
          <a:xfrm>
            <a:off x="5034512" y="526890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Rectángulo 118">
            <a:extLst>
              <a:ext uri="{FF2B5EF4-FFF2-40B4-BE49-F238E27FC236}">
                <a16:creationId xmlns:a16="http://schemas.microsoft.com/office/drawing/2014/main" id="{E1B675F2-1AFA-49F3-A81A-79FCADE47BBD}"/>
              </a:ext>
            </a:extLst>
          </p:cNvPr>
          <p:cNvSpPr/>
          <p:nvPr/>
        </p:nvSpPr>
        <p:spPr>
          <a:xfrm>
            <a:off x="6293573" y="4332431"/>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Rectángulo 119">
            <a:extLst>
              <a:ext uri="{FF2B5EF4-FFF2-40B4-BE49-F238E27FC236}">
                <a16:creationId xmlns:a16="http://schemas.microsoft.com/office/drawing/2014/main" id="{6C7CA2C1-481B-47EC-97D4-C727CDCAC688}"/>
              </a:ext>
            </a:extLst>
          </p:cNvPr>
          <p:cNvSpPr/>
          <p:nvPr/>
        </p:nvSpPr>
        <p:spPr>
          <a:xfrm>
            <a:off x="7415832" y="297514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1" name="Rectángulo 120">
            <a:extLst>
              <a:ext uri="{FF2B5EF4-FFF2-40B4-BE49-F238E27FC236}">
                <a16:creationId xmlns:a16="http://schemas.microsoft.com/office/drawing/2014/main" id="{D4DD93DF-95B2-49B2-92BB-E697C6C7AB2E}"/>
              </a:ext>
            </a:extLst>
          </p:cNvPr>
          <p:cNvSpPr/>
          <p:nvPr/>
        </p:nvSpPr>
        <p:spPr>
          <a:xfrm>
            <a:off x="8699944" y="2243813"/>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2" name="Rectángulo 121">
            <a:extLst>
              <a:ext uri="{FF2B5EF4-FFF2-40B4-BE49-F238E27FC236}">
                <a16:creationId xmlns:a16="http://schemas.microsoft.com/office/drawing/2014/main" id="{082B1B41-A20E-4C1A-ADDB-B7A1F7344BFE}"/>
              </a:ext>
            </a:extLst>
          </p:cNvPr>
          <p:cNvSpPr/>
          <p:nvPr/>
        </p:nvSpPr>
        <p:spPr>
          <a:xfrm>
            <a:off x="9818560" y="524569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404882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6" name="TextBox 5">
            <a:extLst>
              <a:ext uri="{FF2B5EF4-FFF2-40B4-BE49-F238E27FC236}">
                <a16:creationId xmlns:a16="http://schemas.microsoft.com/office/drawing/2014/main" id="{F62A6CB9-3B35-F243-3152-C7D593F0B42E}"/>
              </a:ext>
            </a:extLst>
          </p:cNvPr>
          <p:cNvSpPr txBox="1"/>
          <p:nvPr/>
        </p:nvSpPr>
        <p:spPr>
          <a:xfrm>
            <a:off x="632524" y="2232833"/>
            <a:ext cx="5242568" cy="3693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Franklin Gothic Book" panose="020B0503020102020204"/>
                <a:ea typeface="+mn-ea"/>
                <a:cs typeface="+mn-cs"/>
              </a:rPr>
              <a:t>Promotional campaigns</a:t>
            </a:r>
          </a:p>
        </p:txBody>
      </p:sp>
      <p:sp>
        <p:nvSpPr>
          <p:cNvPr id="7" name="TextBox 6">
            <a:extLst>
              <a:ext uri="{FF2B5EF4-FFF2-40B4-BE49-F238E27FC236}">
                <a16:creationId xmlns:a16="http://schemas.microsoft.com/office/drawing/2014/main" id="{86BB628D-69E8-2CB0-3B3D-8B9AC06ECA48}"/>
              </a:ext>
            </a:extLst>
          </p:cNvPr>
          <p:cNvSpPr txBox="1"/>
          <p:nvPr/>
        </p:nvSpPr>
        <p:spPr>
          <a:xfrm>
            <a:off x="1469266" y="2714241"/>
            <a:ext cx="9383665"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Launched between June and August 2021 to gain the interest of stakeholders on the project, populate social media with followers and increase the conversion on project website.</a:t>
            </a:r>
          </a:p>
        </p:txBody>
      </p:sp>
      <p:graphicFrame>
        <p:nvGraphicFramePr>
          <p:cNvPr id="9" name="Chart 8">
            <a:extLst>
              <a:ext uri="{FF2B5EF4-FFF2-40B4-BE49-F238E27FC236}">
                <a16:creationId xmlns:a16="http://schemas.microsoft.com/office/drawing/2014/main" id="{1B501349-A0BC-ECB9-27FE-4E78695EFFB4}"/>
              </a:ext>
            </a:extLst>
          </p:cNvPr>
          <p:cNvGraphicFramePr>
            <a:graphicFrameLocks/>
          </p:cNvGraphicFramePr>
          <p:nvPr/>
        </p:nvGraphicFramePr>
        <p:xfrm>
          <a:off x="6316909" y="1793505"/>
          <a:ext cx="4572000" cy="2981471"/>
        </p:xfrm>
        <a:graphic>
          <a:graphicData uri="http://schemas.openxmlformats.org/drawingml/2006/chart">
            <c:chart xmlns:c="http://schemas.openxmlformats.org/drawingml/2006/chart" xmlns:r="http://schemas.openxmlformats.org/officeDocument/2006/relationships" r:id="rId2"/>
          </a:graphicData>
        </a:graphic>
      </p:graphicFrame>
      <p:sp>
        <p:nvSpPr>
          <p:cNvPr id="11" name="Oval 10">
            <a:extLst>
              <a:ext uri="{FF2B5EF4-FFF2-40B4-BE49-F238E27FC236}">
                <a16:creationId xmlns:a16="http://schemas.microsoft.com/office/drawing/2014/main" id="{7AFA995A-CB2A-FE65-A4DB-7B8AF790FFF3}"/>
              </a:ext>
            </a:extLst>
          </p:cNvPr>
          <p:cNvSpPr/>
          <p:nvPr/>
        </p:nvSpPr>
        <p:spPr>
          <a:xfrm>
            <a:off x="760277" y="2750827"/>
            <a:ext cx="647114" cy="6189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1</a:t>
            </a:r>
            <a:endParaRPr kumimoji="0" lang="en-GB"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pic>
        <p:nvPicPr>
          <p:cNvPr id="13" name="Picture 12">
            <a:extLst>
              <a:ext uri="{FF2B5EF4-FFF2-40B4-BE49-F238E27FC236}">
                <a16:creationId xmlns:a16="http://schemas.microsoft.com/office/drawing/2014/main" id="{EC3F3AF2-F740-073B-6316-D3DCC3DB88CA}"/>
              </a:ext>
            </a:extLst>
          </p:cNvPr>
          <p:cNvPicPr>
            <a:picLocks noChangeAspect="1"/>
          </p:cNvPicPr>
          <p:nvPr/>
        </p:nvPicPr>
        <p:blipFill>
          <a:blip r:embed="rId3"/>
          <a:stretch>
            <a:fillRect/>
          </a:stretch>
        </p:blipFill>
        <p:spPr>
          <a:xfrm>
            <a:off x="2659168" y="3317512"/>
            <a:ext cx="3030511" cy="2057754"/>
          </a:xfrm>
          <a:prstGeom prst="rect">
            <a:avLst/>
          </a:prstGeom>
        </p:spPr>
      </p:pic>
      <p:pic>
        <p:nvPicPr>
          <p:cNvPr id="14" name="Picture 2" descr="Immagini Linkedin Logo | Vettori Gratuiti, Foto Stock e PSD">
            <a:extLst>
              <a:ext uri="{FF2B5EF4-FFF2-40B4-BE49-F238E27FC236}">
                <a16:creationId xmlns:a16="http://schemas.microsoft.com/office/drawing/2014/main" id="{CD878801-F1AB-B8D5-109C-F6962C36A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903" y="3992072"/>
            <a:ext cx="786034" cy="7860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90BF85B-C2A9-6CDD-4740-CCF3FEEFA472}"/>
              </a:ext>
            </a:extLst>
          </p:cNvPr>
          <p:cNvSpPr txBox="1"/>
          <p:nvPr/>
        </p:nvSpPr>
        <p:spPr>
          <a:xfrm>
            <a:off x="1469266" y="5357519"/>
            <a:ext cx="40843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it-IT"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18,292 </a:t>
            </a:r>
            <a:r>
              <a:rPr kumimoji="0" lang="it-IT"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impressions</a:t>
            </a:r>
            <a:r>
              <a:rPr kumimoji="0" lang="it-IT"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a:t>
            </a:r>
            <a:r>
              <a:rPr kumimoji="0" lang="it-IT"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see</a:t>
            </a: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top </a:t>
            </a:r>
            <a:r>
              <a:rPr kumimoji="0" lang="it-IT"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graph</a:t>
            </a: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it-IT"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394</a:t>
            </a: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interactions with posts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en-GB"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~50</a:t>
            </a:r>
            <a:r>
              <a:rPr kumimoji="0" lang="it-IT"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followers</a:t>
            </a:r>
            <a:endParaRPr kumimoji="0" lang="en-GB"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16" name="Picture 6" descr="Twitter - Wikipedia">
            <a:extLst>
              <a:ext uri="{FF2B5EF4-FFF2-40B4-BE49-F238E27FC236}">
                <a16:creationId xmlns:a16="http://schemas.microsoft.com/office/drawing/2014/main" id="{2DF37941-42BD-2217-9FE1-EFD84E6D377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67241" y="4112372"/>
            <a:ext cx="899410" cy="73152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95C601B-1901-7ED1-C4B5-4FB71A3C9605}"/>
              </a:ext>
            </a:extLst>
          </p:cNvPr>
          <p:cNvSpPr txBox="1"/>
          <p:nvPr/>
        </p:nvSpPr>
        <p:spPr>
          <a:xfrm>
            <a:off x="7551293" y="5228428"/>
            <a:ext cx="26911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it-IT"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9,046 </a:t>
            </a:r>
            <a:r>
              <a:rPr kumimoji="0" lang="it-IT"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impressions</a:t>
            </a:r>
            <a:r>
              <a:rPr kumimoji="0" lang="it-IT"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it-IT"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715</a:t>
            </a: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followers</a:t>
            </a:r>
            <a:endParaRPr kumimoji="0" lang="en-GB"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8" name="Titolo 1">
            <a:extLst>
              <a:ext uri="{FF2B5EF4-FFF2-40B4-BE49-F238E27FC236}">
                <a16:creationId xmlns:a16="http://schemas.microsoft.com/office/drawing/2014/main" id="{208896E1-51DE-4308-A7B7-EA3332533536}"/>
              </a:ext>
            </a:extLst>
          </p:cNvPr>
          <p:cNvSpPr txBox="1">
            <a:spLocks/>
          </p:cNvSpPr>
          <p:nvPr/>
        </p:nvSpPr>
        <p:spPr>
          <a:xfrm>
            <a:off x="796254" y="192018"/>
            <a:ext cx="10515600" cy="9360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Task</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8.3: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Dissemination</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and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Communication</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toolkit</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and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public</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relations</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endParaRPr kumimoji="0" lang="it-IT" sz="4000" b="0" i="0" u="none" strike="noStrike" kern="1200" cap="none" spc="0" normalizeH="0" baseline="0" noProof="0" dirty="0">
              <a:ln>
                <a:noFill/>
              </a:ln>
              <a:solidFill>
                <a:prstClr val="black"/>
              </a:solidFill>
              <a:effectLst/>
              <a:uLnTx/>
              <a:uFillTx/>
              <a:latin typeface="Franklin Gothic Medium" panose="020B0603020102020204"/>
              <a:ea typeface="+mj-ea"/>
              <a:cs typeface="+mj-cs"/>
            </a:endParaRPr>
          </a:p>
        </p:txBody>
      </p:sp>
      <p:sp>
        <p:nvSpPr>
          <p:cNvPr id="19" name="Google Shape;341;p10">
            <a:extLst>
              <a:ext uri="{FF2B5EF4-FFF2-40B4-BE49-F238E27FC236}">
                <a16:creationId xmlns:a16="http://schemas.microsoft.com/office/drawing/2014/main" id="{EFF455EA-39F7-4F12-9FE8-AF9100C7406A}"/>
              </a:ext>
            </a:extLst>
          </p:cNvPr>
          <p:cNvSpPr txBox="1"/>
          <p:nvPr/>
        </p:nvSpPr>
        <p:spPr>
          <a:xfrm>
            <a:off x="388101" y="1352171"/>
            <a:ext cx="11128038" cy="1763892"/>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rPr>
              <a:t>Online </a:t>
            </a:r>
            <a:r>
              <a:rPr kumimoji="0" lang="es-ES" sz="2130" b="0" i="0" u="none" strike="noStrike" kern="0" cap="none" spc="0" normalizeH="0" baseline="0" noProof="0" dirty="0" err="1">
                <a:ln>
                  <a:noFill/>
                </a:ln>
                <a:solidFill>
                  <a:srgbClr val="000000"/>
                </a:solidFill>
                <a:effectLst/>
                <a:uLnTx/>
                <a:uFillTx/>
                <a:latin typeface="Calibri"/>
                <a:ea typeface="Calibri"/>
                <a:cs typeface="Calibri"/>
                <a:sym typeface="Calibri"/>
              </a:rPr>
              <a:t>communication</a:t>
            </a:r>
            <a:r>
              <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ES" sz="2130" b="0" i="0" u="none" strike="noStrike" kern="0" cap="none" spc="0" normalizeH="0" baseline="0" noProof="0" dirty="0" err="1">
                <a:ln>
                  <a:noFill/>
                </a:ln>
                <a:solidFill>
                  <a:srgbClr val="000000"/>
                </a:solidFill>
                <a:effectLst/>
                <a:uLnTx/>
                <a:uFillTx/>
                <a:latin typeface="Calibri"/>
                <a:ea typeface="Calibri"/>
                <a:cs typeface="Calibri"/>
                <a:sym typeface="Calibri"/>
              </a:rPr>
              <a:t>tools</a:t>
            </a:r>
            <a:endPar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Social media</a:t>
            </a:r>
          </a:p>
        </p:txBody>
      </p:sp>
    </p:spTree>
    <p:extLst>
      <p:ext uri="{BB962C8B-B14F-4D97-AF65-F5344CB8AC3E}">
        <p14:creationId xmlns:p14="http://schemas.microsoft.com/office/powerpoint/2010/main" val="10766359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7" name="TextBox 6">
            <a:extLst>
              <a:ext uri="{FF2B5EF4-FFF2-40B4-BE49-F238E27FC236}">
                <a16:creationId xmlns:a16="http://schemas.microsoft.com/office/drawing/2014/main" id="{86BB628D-69E8-2CB0-3B3D-8B9AC06ECA48}"/>
              </a:ext>
            </a:extLst>
          </p:cNvPr>
          <p:cNvSpPr txBox="1"/>
          <p:nvPr/>
        </p:nvSpPr>
        <p:spPr>
          <a:xfrm>
            <a:off x="1505243" y="2732978"/>
            <a:ext cx="9383665"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June 2022: </a:t>
            </a:r>
            <a:r>
              <a:rPr kumimoji="0" lang="it-IT"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Promoting</a:t>
            </a: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the newsletter -&gt; gain more </a:t>
            </a:r>
            <a:r>
              <a:rPr kumimoji="0" lang="it-IT"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views</a:t>
            </a: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and new </a:t>
            </a:r>
            <a:r>
              <a:rPr kumimoji="0" lang="it-IT"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subscribers</a:t>
            </a: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before</a:t>
            </a: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the </a:t>
            </a:r>
            <a:r>
              <a:rPr kumimoji="0" lang="it-IT"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launch</a:t>
            </a: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of the first newsletter </a:t>
            </a:r>
            <a:r>
              <a:rPr kumimoji="0" lang="it-IT"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campaigns</a:t>
            </a: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only</a:t>
            </a: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on LinkedIn)</a:t>
            </a:r>
          </a:p>
        </p:txBody>
      </p:sp>
      <p:graphicFrame>
        <p:nvGraphicFramePr>
          <p:cNvPr id="9" name="Chart 8">
            <a:extLst>
              <a:ext uri="{FF2B5EF4-FFF2-40B4-BE49-F238E27FC236}">
                <a16:creationId xmlns:a16="http://schemas.microsoft.com/office/drawing/2014/main" id="{1B501349-A0BC-ECB9-27FE-4E78695EFFB4}"/>
              </a:ext>
            </a:extLst>
          </p:cNvPr>
          <p:cNvGraphicFramePr>
            <a:graphicFrameLocks/>
          </p:cNvGraphicFramePr>
          <p:nvPr/>
        </p:nvGraphicFramePr>
        <p:xfrm>
          <a:off x="6316909" y="1793505"/>
          <a:ext cx="4572000" cy="2981471"/>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a:extLst>
              <a:ext uri="{FF2B5EF4-FFF2-40B4-BE49-F238E27FC236}">
                <a16:creationId xmlns:a16="http://schemas.microsoft.com/office/drawing/2014/main" id="{CE84CD63-A10F-4AF8-E01B-FBBAE30F07B0}"/>
              </a:ext>
            </a:extLst>
          </p:cNvPr>
          <p:cNvPicPr>
            <a:picLocks noChangeAspect="1"/>
          </p:cNvPicPr>
          <p:nvPr/>
        </p:nvPicPr>
        <p:blipFill>
          <a:blip r:embed="rId3"/>
          <a:stretch>
            <a:fillRect/>
          </a:stretch>
        </p:blipFill>
        <p:spPr>
          <a:xfrm>
            <a:off x="880146" y="3530735"/>
            <a:ext cx="8032652" cy="2789748"/>
          </a:xfrm>
          <a:prstGeom prst="rect">
            <a:avLst/>
          </a:prstGeom>
        </p:spPr>
      </p:pic>
      <p:sp>
        <p:nvSpPr>
          <p:cNvPr id="11" name="Oval 10">
            <a:extLst>
              <a:ext uri="{FF2B5EF4-FFF2-40B4-BE49-F238E27FC236}">
                <a16:creationId xmlns:a16="http://schemas.microsoft.com/office/drawing/2014/main" id="{7AFA995A-CB2A-FE65-A4DB-7B8AF790FFF3}"/>
              </a:ext>
            </a:extLst>
          </p:cNvPr>
          <p:cNvSpPr/>
          <p:nvPr/>
        </p:nvSpPr>
        <p:spPr>
          <a:xfrm>
            <a:off x="796254" y="2769564"/>
            <a:ext cx="647114" cy="6189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2</a:t>
            </a:r>
            <a:endParaRPr kumimoji="0" lang="en-GB"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pic>
        <p:nvPicPr>
          <p:cNvPr id="14" name="Picture 2" descr="Immagini Linkedin Logo | Vettori Gratuiti, Foto Stock e PSD">
            <a:extLst>
              <a:ext uri="{FF2B5EF4-FFF2-40B4-BE49-F238E27FC236}">
                <a16:creationId xmlns:a16="http://schemas.microsoft.com/office/drawing/2014/main" id="{CD878801-F1AB-B8D5-109C-F6962C36A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764" y="3420636"/>
            <a:ext cx="786034" cy="7860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90BF85B-C2A9-6CDD-4740-CCF3FEEFA472}"/>
              </a:ext>
            </a:extLst>
          </p:cNvPr>
          <p:cNvSpPr txBox="1"/>
          <p:nvPr/>
        </p:nvSpPr>
        <p:spPr>
          <a:xfrm>
            <a:off x="8912798" y="4753013"/>
            <a:ext cx="2399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it-IT"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7,124 </a:t>
            </a:r>
            <a:r>
              <a:rPr kumimoji="0" lang="it-IT"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impressions</a:t>
            </a:r>
            <a:r>
              <a:rPr kumimoji="0" lang="it-IT"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
        <p:nvSpPr>
          <p:cNvPr id="16" name="Titolo 1">
            <a:extLst>
              <a:ext uri="{FF2B5EF4-FFF2-40B4-BE49-F238E27FC236}">
                <a16:creationId xmlns:a16="http://schemas.microsoft.com/office/drawing/2014/main" id="{BB8DF080-74B1-4755-BA1C-08BF46192358}"/>
              </a:ext>
            </a:extLst>
          </p:cNvPr>
          <p:cNvSpPr txBox="1">
            <a:spLocks/>
          </p:cNvSpPr>
          <p:nvPr/>
        </p:nvSpPr>
        <p:spPr>
          <a:xfrm>
            <a:off x="796254" y="192018"/>
            <a:ext cx="10515600" cy="9360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Task</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8.3: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Dissemination</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and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Communication</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toolkit</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and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public</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relations</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endParaRPr kumimoji="0" lang="it-IT" sz="4000" b="0" i="0" u="none" strike="noStrike" kern="1200" cap="none" spc="0" normalizeH="0" baseline="0" noProof="0" dirty="0">
              <a:ln>
                <a:noFill/>
              </a:ln>
              <a:solidFill>
                <a:prstClr val="black"/>
              </a:solidFill>
              <a:effectLst/>
              <a:uLnTx/>
              <a:uFillTx/>
              <a:latin typeface="Franklin Gothic Medium" panose="020B0603020102020204"/>
              <a:ea typeface="+mj-ea"/>
              <a:cs typeface="+mj-cs"/>
            </a:endParaRPr>
          </a:p>
        </p:txBody>
      </p:sp>
      <p:sp>
        <p:nvSpPr>
          <p:cNvPr id="17" name="Google Shape;341;p10">
            <a:extLst>
              <a:ext uri="{FF2B5EF4-FFF2-40B4-BE49-F238E27FC236}">
                <a16:creationId xmlns:a16="http://schemas.microsoft.com/office/drawing/2014/main" id="{2D1907CE-A99F-4ED0-B576-BB76F4CDDE93}"/>
              </a:ext>
            </a:extLst>
          </p:cNvPr>
          <p:cNvSpPr txBox="1"/>
          <p:nvPr/>
        </p:nvSpPr>
        <p:spPr>
          <a:xfrm>
            <a:off x="388101" y="1352171"/>
            <a:ext cx="11128038" cy="1763892"/>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rPr>
              <a:t>Online </a:t>
            </a:r>
            <a:r>
              <a:rPr kumimoji="0" lang="es-ES" sz="2130" b="0" i="0" u="none" strike="noStrike" kern="0" cap="none" spc="0" normalizeH="0" baseline="0" noProof="0" dirty="0" err="1">
                <a:ln>
                  <a:noFill/>
                </a:ln>
                <a:solidFill>
                  <a:srgbClr val="000000"/>
                </a:solidFill>
                <a:effectLst/>
                <a:uLnTx/>
                <a:uFillTx/>
                <a:latin typeface="Calibri"/>
                <a:ea typeface="Calibri"/>
                <a:cs typeface="Calibri"/>
                <a:sym typeface="Calibri"/>
              </a:rPr>
              <a:t>communication</a:t>
            </a:r>
            <a:r>
              <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ES" sz="2130" b="0" i="0" u="none" strike="noStrike" kern="0" cap="none" spc="0" normalizeH="0" baseline="0" noProof="0" dirty="0" err="1">
                <a:ln>
                  <a:noFill/>
                </a:ln>
                <a:solidFill>
                  <a:srgbClr val="000000"/>
                </a:solidFill>
                <a:effectLst/>
                <a:uLnTx/>
                <a:uFillTx/>
                <a:latin typeface="Calibri"/>
                <a:ea typeface="Calibri"/>
                <a:cs typeface="Calibri"/>
                <a:sym typeface="Calibri"/>
              </a:rPr>
              <a:t>tools</a:t>
            </a:r>
            <a:endPar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Social media</a:t>
            </a:r>
          </a:p>
        </p:txBody>
      </p:sp>
      <p:sp>
        <p:nvSpPr>
          <p:cNvPr id="18" name="TextBox 5">
            <a:extLst>
              <a:ext uri="{FF2B5EF4-FFF2-40B4-BE49-F238E27FC236}">
                <a16:creationId xmlns:a16="http://schemas.microsoft.com/office/drawing/2014/main" id="{2648183D-9264-4C47-8E64-B188141BDC69}"/>
              </a:ext>
            </a:extLst>
          </p:cNvPr>
          <p:cNvSpPr txBox="1"/>
          <p:nvPr/>
        </p:nvSpPr>
        <p:spPr>
          <a:xfrm>
            <a:off x="632524" y="2232833"/>
            <a:ext cx="5242568" cy="3693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Franklin Gothic Book" panose="020B0503020102020204"/>
                <a:ea typeface="+mn-ea"/>
                <a:cs typeface="+mn-cs"/>
              </a:rPr>
              <a:t>Promotional campaigns</a:t>
            </a:r>
          </a:p>
        </p:txBody>
      </p:sp>
    </p:spTree>
    <p:extLst>
      <p:ext uri="{BB962C8B-B14F-4D97-AF65-F5344CB8AC3E}">
        <p14:creationId xmlns:p14="http://schemas.microsoft.com/office/powerpoint/2010/main" val="41894336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graphicFrame>
        <p:nvGraphicFramePr>
          <p:cNvPr id="9" name="Chart 8">
            <a:extLst>
              <a:ext uri="{FF2B5EF4-FFF2-40B4-BE49-F238E27FC236}">
                <a16:creationId xmlns:a16="http://schemas.microsoft.com/office/drawing/2014/main" id="{1B501349-A0BC-ECB9-27FE-4E78695EFFB4}"/>
              </a:ext>
            </a:extLst>
          </p:cNvPr>
          <p:cNvGraphicFramePr>
            <a:graphicFrameLocks/>
          </p:cNvGraphicFramePr>
          <p:nvPr/>
        </p:nvGraphicFramePr>
        <p:xfrm>
          <a:off x="6316909" y="1793505"/>
          <a:ext cx="4572000" cy="2981471"/>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5FF6C020-22FF-64A6-4354-8CFF572FB2BA}"/>
              </a:ext>
            </a:extLst>
          </p:cNvPr>
          <p:cNvPicPr>
            <a:picLocks noChangeAspect="1"/>
          </p:cNvPicPr>
          <p:nvPr/>
        </p:nvPicPr>
        <p:blipFill>
          <a:blip r:embed="rId3"/>
          <a:stretch>
            <a:fillRect/>
          </a:stretch>
        </p:blipFill>
        <p:spPr>
          <a:xfrm>
            <a:off x="1994999" y="3812049"/>
            <a:ext cx="8105775" cy="2562225"/>
          </a:xfrm>
          <a:prstGeom prst="rect">
            <a:avLst/>
          </a:prstGeom>
        </p:spPr>
      </p:pic>
      <p:sp>
        <p:nvSpPr>
          <p:cNvPr id="12" name="Rectangle 11">
            <a:extLst>
              <a:ext uri="{FF2B5EF4-FFF2-40B4-BE49-F238E27FC236}">
                <a16:creationId xmlns:a16="http://schemas.microsoft.com/office/drawing/2014/main" id="{2DC3C523-2927-3A6E-E209-D71166429181}"/>
              </a:ext>
            </a:extLst>
          </p:cNvPr>
          <p:cNvSpPr/>
          <p:nvPr/>
        </p:nvSpPr>
        <p:spPr>
          <a:xfrm>
            <a:off x="7928537" y="2533064"/>
            <a:ext cx="3644347" cy="1307504"/>
          </a:xfrm>
          <a:prstGeom prst="rect">
            <a:avLst/>
          </a:prstGeom>
          <a:solidFill>
            <a:schemeClr val="accent2"/>
          </a:solidFill>
          <a:ln>
            <a:solidFill>
              <a:srgbClr val="62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Joining</a:t>
            </a:r>
            <a:r>
              <a:rPr kumimoji="0" lang="it-IT"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 </a:t>
            </a:r>
            <a:r>
              <a:rPr kumimoji="0" lang="it-IT" sz="18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efforts</a:t>
            </a:r>
            <a:r>
              <a:rPr kumimoji="0" lang="it-IT"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 with </a:t>
            </a:r>
            <a:r>
              <a:rPr kumimoji="0" lang="it-IT" sz="18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other</a:t>
            </a:r>
            <a:r>
              <a:rPr kumimoji="0" lang="it-IT"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 consortia in the </a:t>
            </a:r>
            <a:r>
              <a:rPr kumimoji="0" lang="it-IT" sz="1800" b="1" i="0" u="none" strike="noStrike" kern="1200" cap="none" spc="0" normalizeH="0" baseline="0" noProof="0" dirty="0">
                <a:ln>
                  <a:noFill/>
                </a:ln>
                <a:solidFill>
                  <a:prstClr val="white"/>
                </a:solidFill>
                <a:effectLst/>
                <a:uLnTx/>
                <a:uFillTx/>
                <a:latin typeface="Franklin Gothic Book" panose="020B0503020102020204"/>
                <a:ea typeface="+mn-ea"/>
                <a:cs typeface="+mn-cs"/>
              </a:rPr>
              <a:t>«The </a:t>
            </a:r>
            <a:r>
              <a:rPr kumimoji="0" lang="it-IT" sz="1800" b="1" i="0" u="none" strike="noStrike" kern="1200" cap="none" spc="0" normalizeH="0" baseline="0" noProof="0" dirty="0" err="1">
                <a:ln>
                  <a:noFill/>
                </a:ln>
                <a:solidFill>
                  <a:prstClr val="white"/>
                </a:solidFill>
                <a:effectLst/>
                <a:uLnTx/>
                <a:uFillTx/>
                <a:latin typeface="Franklin Gothic Book" panose="020B0503020102020204"/>
                <a:ea typeface="+mn-ea"/>
                <a:cs typeface="+mn-cs"/>
              </a:rPr>
              <a:t>active</a:t>
            </a:r>
            <a:r>
              <a:rPr kumimoji="0" lang="it-IT" sz="1800" b="1" i="0" u="none" strike="noStrike" kern="1200" cap="none" spc="0" normalizeH="0" baseline="0" noProof="0" dirty="0">
                <a:ln>
                  <a:noFill/>
                </a:ln>
                <a:solidFill>
                  <a:prstClr val="white"/>
                </a:solidFill>
                <a:effectLst/>
                <a:uLnTx/>
                <a:uFillTx/>
                <a:latin typeface="Franklin Gothic Book" panose="020B0503020102020204"/>
                <a:ea typeface="+mn-ea"/>
                <a:cs typeface="+mn-cs"/>
              </a:rPr>
              <a:t> site» </a:t>
            </a:r>
            <a:r>
              <a:rPr kumimoji="0" lang="it-IT"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newsletter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pic>
        <p:nvPicPr>
          <p:cNvPr id="13" name="Picture 12">
            <a:extLst>
              <a:ext uri="{FF2B5EF4-FFF2-40B4-BE49-F238E27FC236}">
                <a16:creationId xmlns:a16="http://schemas.microsoft.com/office/drawing/2014/main" id="{FD453682-E06B-2C99-ACD3-605271FB741F}"/>
              </a:ext>
            </a:extLst>
          </p:cNvPr>
          <p:cNvPicPr>
            <a:picLocks noChangeAspect="1"/>
          </p:cNvPicPr>
          <p:nvPr/>
        </p:nvPicPr>
        <p:blipFill>
          <a:blip r:embed="rId4"/>
          <a:stretch>
            <a:fillRect/>
          </a:stretch>
        </p:blipFill>
        <p:spPr>
          <a:xfrm>
            <a:off x="7531385" y="3429000"/>
            <a:ext cx="4438650" cy="1038225"/>
          </a:xfrm>
          <a:prstGeom prst="rect">
            <a:avLst/>
          </a:prstGeom>
        </p:spPr>
      </p:pic>
      <p:sp>
        <p:nvSpPr>
          <p:cNvPr id="16" name="Arrow: Right 15">
            <a:extLst>
              <a:ext uri="{FF2B5EF4-FFF2-40B4-BE49-F238E27FC236}">
                <a16:creationId xmlns:a16="http://schemas.microsoft.com/office/drawing/2014/main" id="{26CF4978-D932-0F33-39C5-3C5D05FD9766}"/>
              </a:ext>
            </a:extLst>
          </p:cNvPr>
          <p:cNvSpPr/>
          <p:nvPr/>
        </p:nvSpPr>
        <p:spPr>
          <a:xfrm>
            <a:off x="1541103" y="4675715"/>
            <a:ext cx="768626" cy="834887"/>
          </a:xfrm>
          <a:prstGeom prst="rightArrow">
            <a:avLst/>
          </a:prstGeom>
          <a:solidFill>
            <a:schemeClr val="accent2"/>
          </a:solidFill>
          <a:ln>
            <a:solidFill>
              <a:srgbClr val="62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7" name="TextBox 16">
            <a:extLst>
              <a:ext uri="{FF2B5EF4-FFF2-40B4-BE49-F238E27FC236}">
                <a16:creationId xmlns:a16="http://schemas.microsoft.com/office/drawing/2014/main" id="{DEBB0FF5-3B20-F050-AA8E-24D13725C29C}"/>
              </a:ext>
            </a:extLst>
          </p:cNvPr>
          <p:cNvSpPr txBox="1"/>
          <p:nvPr/>
        </p:nvSpPr>
        <p:spPr>
          <a:xfrm>
            <a:off x="388101" y="4769994"/>
            <a:ext cx="10071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629DD1"/>
                </a:solidFill>
                <a:effectLst/>
                <a:uLnTx/>
                <a:uFillTx/>
                <a:latin typeface="Franklin Gothic Book" panose="020B0503020102020204"/>
                <a:ea typeface="+mn-ea"/>
                <a:cs typeface="+mn-cs"/>
              </a:rPr>
              <a:t>FIRST ISSUE</a:t>
            </a:r>
            <a:endParaRPr kumimoji="0" lang="en-GB" sz="1800" b="1" i="0" u="none" strike="noStrike" kern="1200" cap="none" spc="0" normalizeH="0" baseline="0" noProof="0" dirty="0">
              <a:ln>
                <a:noFill/>
              </a:ln>
              <a:solidFill>
                <a:srgbClr val="629DD1"/>
              </a:solidFill>
              <a:effectLst/>
              <a:uLnTx/>
              <a:uFillTx/>
              <a:latin typeface="Franklin Gothic Book" panose="020B0503020102020204"/>
              <a:ea typeface="+mn-ea"/>
              <a:cs typeface="+mn-cs"/>
            </a:endParaRPr>
          </a:p>
        </p:txBody>
      </p:sp>
      <p:sp>
        <p:nvSpPr>
          <p:cNvPr id="15" name="Titolo 1">
            <a:extLst>
              <a:ext uri="{FF2B5EF4-FFF2-40B4-BE49-F238E27FC236}">
                <a16:creationId xmlns:a16="http://schemas.microsoft.com/office/drawing/2014/main" id="{B9A5F3D1-C0CA-4967-8D2B-B2641F7E412F}"/>
              </a:ext>
            </a:extLst>
          </p:cNvPr>
          <p:cNvSpPr txBox="1">
            <a:spLocks/>
          </p:cNvSpPr>
          <p:nvPr/>
        </p:nvSpPr>
        <p:spPr>
          <a:xfrm>
            <a:off x="796254" y="192018"/>
            <a:ext cx="10515600" cy="9360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Task</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8.3: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Dissemination</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and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Communication</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toolkit</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and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public</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r>
              <a:rPr kumimoji="0" lang="es-ES" sz="4000" b="0" i="0" u="none" strike="noStrike" kern="1200" cap="none" spc="0" normalizeH="0" baseline="0" noProof="0" dirty="0" err="1">
                <a:ln>
                  <a:noFill/>
                </a:ln>
                <a:solidFill>
                  <a:prstClr val="black"/>
                </a:solidFill>
                <a:effectLst/>
                <a:uLnTx/>
                <a:uFillTx/>
                <a:latin typeface="Franklin Gothic Medium" panose="020B0603020102020204"/>
                <a:ea typeface="+mj-ea"/>
                <a:cs typeface="+mj-cs"/>
              </a:rPr>
              <a:t>relations</a:t>
            </a:r>
            <a:r>
              <a:rPr kumimoji="0" lang="es-ES" sz="4000" b="0" i="0" u="none" strike="noStrike" kern="1200" cap="none" spc="0" normalizeH="0" baseline="0" noProof="0" dirty="0">
                <a:ln>
                  <a:noFill/>
                </a:ln>
                <a:solidFill>
                  <a:prstClr val="black"/>
                </a:solidFill>
                <a:effectLst/>
                <a:uLnTx/>
                <a:uFillTx/>
                <a:latin typeface="Franklin Gothic Medium" panose="020B0603020102020204"/>
                <a:ea typeface="+mj-ea"/>
                <a:cs typeface="+mj-cs"/>
              </a:rPr>
              <a:t> </a:t>
            </a:r>
            <a:endParaRPr kumimoji="0" lang="it-IT" sz="4000" b="0" i="0" u="none" strike="noStrike" kern="1200" cap="none" spc="0" normalizeH="0" baseline="0" noProof="0" dirty="0">
              <a:ln>
                <a:noFill/>
              </a:ln>
              <a:solidFill>
                <a:prstClr val="black"/>
              </a:solidFill>
              <a:effectLst/>
              <a:uLnTx/>
              <a:uFillTx/>
              <a:latin typeface="Franklin Gothic Medium" panose="020B0603020102020204"/>
              <a:ea typeface="+mj-ea"/>
              <a:cs typeface="+mj-cs"/>
            </a:endParaRPr>
          </a:p>
        </p:txBody>
      </p:sp>
      <p:sp>
        <p:nvSpPr>
          <p:cNvPr id="18" name="Google Shape;341;p10">
            <a:extLst>
              <a:ext uri="{FF2B5EF4-FFF2-40B4-BE49-F238E27FC236}">
                <a16:creationId xmlns:a16="http://schemas.microsoft.com/office/drawing/2014/main" id="{2C554399-B4BA-4B3D-B0AC-DA0D9BD468EC}"/>
              </a:ext>
            </a:extLst>
          </p:cNvPr>
          <p:cNvSpPr txBox="1"/>
          <p:nvPr/>
        </p:nvSpPr>
        <p:spPr>
          <a:xfrm>
            <a:off x="388101" y="1352171"/>
            <a:ext cx="11128038" cy="1763892"/>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rPr>
              <a:t>Online </a:t>
            </a:r>
            <a:r>
              <a:rPr kumimoji="0" lang="es-ES" sz="2130" b="0" i="0" u="none" strike="noStrike" kern="0" cap="none" spc="0" normalizeH="0" baseline="0" noProof="0" dirty="0" err="1">
                <a:ln>
                  <a:noFill/>
                </a:ln>
                <a:solidFill>
                  <a:srgbClr val="000000"/>
                </a:solidFill>
                <a:effectLst/>
                <a:uLnTx/>
                <a:uFillTx/>
                <a:latin typeface="Calibri"/>
                <a:ea typeface="Calibri"/>
                <a:cs typeface="Calibri"/>
                <a:sym typeface="Calibri"/>
              </a:rPr>
              <a:t>communication</a:t>
            </a:r>
            <a:r>
              <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ES" sz="2130" b="0" i="0" u="none" strike="noStrike" kern="0" cap="none" spc="0" normalizeH="0" baseline="0" noProof="0" dirty="0" err="1">
                <a:ln>
                  <a:noFill/>
                </a:ln>
                <a:solidFill>
                  <a:srgbClr val="000000"/>
                </a:solidFill>
                <a:effectLst/>
                <a:uLnTx/>
                <a:uFillTx/>
                <a:latin typeface="Calibri"/>
                <a:ea typeface="Calibri"/>
                <a:cs typeface="Calibri"/>
                <a:sym typeface="Calibri"/>
              </a:rPr>
              <a:t>tools</a:t>
            </a:r>
            <a:endParaRPr kumimoji="0" lang="es-ES" sz="213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Newsletter</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Total audience: 48 subscribers (update: 15 January 2023)</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Publication rate: every 12 months</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Published issue so far: 1</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Next issue: June 2023</a:t>
            </a:r>
          </a:p>
          <a:p>
            <a:pPr marL="812365" marR="0" lvl="2" indent="0" algn="l" defTabSz="914400" rtl="0" eaLnBrk="1" fontAlgn="auto" latinLnBrk="0" hangingPunct="1">
              <a:lnSpc>
                <a:spcPct val="90000"/>
              </a:lnSpc>
              <a:spcBef>
                <a:spcPts val="799"/>
              </a:spcBef>
              <a:spcAft>
                <a:spcPts val="0"/>
              </a:spcAft>
              <a:buClr>
                <a:srgbClr val="70AD47"/>
              </a:buClr>
              <a:buSzPts val="1864"/>
              <a:buFontTx/>
              <a:buNone/>
              <a:tabLst/>
              <a:defRPr/>
            </a:pPr>
            <a:endPar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1794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2" name="Titolo 1">
            <a:extLst>
              <a:ext uri="{FF2B5EF4-FFF2-40B4-BE49-F238E27FC236}">
                <a16:creationId xmlns:a16="http://schemas.microsoft.com/office/drawing/2014/main" id="{DBBA0D9E-1AB7-1012-EAC9-A939A8781300}"/>
              </a:ext>
            </a:extLst>
          </p:cNvPr>
          <p:cNvSpPr>
            <a:spLocks noGrp="1"/>
          </p:cNvSpPr>
          <p:nvPr>
            <p:ph type="title"/>
          </p:nvPr>
        </p:nvSpPr>
        <p:spPr>
          <a:xfrm>
            <a:off x="796254" y="192018"/>
            <a:ext cx="10515600" cy="936000"/>
          </a:xfrm>
        </p:spPr>
        <p:txBody>
          <a:bodyPr>
            <a:normAutofit/>
          </a:bodyPr>
          <a:lstStyle/>
          <a:p>
            <a:r>
              <a:rPr lang="es-ES" sz="4000" dirty="0" err="1"/>
              <a:t>Task</a:t>
            </a:r>
            <a:r>
              <a:rPr lang="es-ES" sz="4000" dirty="0"/>
              <a:t> 8.4: </a:t>
            </a:r>
            <a:r>
              <a:rPr lang="es-ES" sz="4000" dirty="0" err="1"/>
              <a:t>Education</a:t>
            </a:r>
            <a:r>
              <a:rPr lang="es-ES" sz="4000" dirty="0"/>
              <a:t> and training</a:t>
            </a:r>
            <a:endParaRPr lang="it-IT" sz="4000" dirty="0"/>
          </a:p>
        </p:txBody>
      </p:sp>
      <p:graphicFrame>
        <p:nvGraphicFramePr>
          <p:cNvPr id="7" name="Table 6">
            <a:extLst>
              <a:ext uri="{FF2B5EF4-FFF2-40B4-BE49-F238E27FC236}">
                <a16:creationId xmlns:a16="http://schemas.microsoft.com/office/drawing/2014/main" id="{E91834DB-E5E4-7993-6762-87CDD679FCBF}"/>
              </a:ext>
            </a:extLst>
          </p:cNvPr>
          <p:cNvGraphicFramePr>
            <a:graphicFrameLocks noGrp="1"/>
          </p:cNvGraphicFramePr>
          <p:nvPr>
            <p:extLst/>
          </p:nvPr>
        </p:nvGraphicFramePr>
        <p:xfrm>
          <a:off x="1478841" y="3059657"/>
          <a:ext cx="9621540" cy="3333878"/>
        </p:xfrm>
        <a:graphic>
          <a:graphicData uri="http://schemas.openxmlformats.org/drawingml/2006/table">
            <a:tbl>
              <a:tblPr firstRow="1" firstCol="1" bandRow="1">
                <a:tableStyleId>{5C22544A-7EE6-4342-B048-85BDC9FD1C3A}</a:tableStyleId>
              </a:tblPr>
              <a:tblGrid>
                <a:gridCol w="667288">
                  <a:extLst>
                    <a:ext uri="{9D8B030D-6E8A-4147-A177-3AD203B41FA5}">
                      <a16:colId xmlns:a16="http://schemas.microsoft.com/office/drawing/2014/main" val="2866684079"/>
                    </a:ext>
                  </a:extLst>
                </a:gridCol>
                <a:gridCol w="4394105">
                  <a:extLst>
                    <a:ext uri="{9D8B030D-6E8A-4147-A177-3AD203B41FA5}">
                      <a16:colId xmlns:a16="http://schemas.microsoft.com/office/drawing/2014/main" val="578693395"/>
                    </a:ext>
                  </a:extLst>
                </a:gridCol>
                <a:gridCol w="1668122">
                  <a:extLst>
                    <a:ext uri="{9D8B030D-6E8A-4147-A177-3AD203B41FA5}">
                      <a16:colId xmlns:a16="http://schemas.microsoft.com/office/drawing/2014/main" val="2751207468"/>
                    </a:ext>
                  </a:extLst>
                </a:gridCol>
                <a:gridCol w="2892025">
                  <a:extLst>
                    <a:ext uri="{9D8B030D-6E8A-4147-A177-3AD203B41FA5}">
                      <a16:colId xmlns:a16="http://schemas.microsoft.com/office/drawing/2014/main" val="1515975998"/>
                    </a:ext>
                  </a:extLst>
                </a:gridCol>
              </a:tblGrid>
              <a:tr h="433562">
                <a:tc>
                  <a:txBody>
                    <a:bodyPr/>
                    <a:lstStyle/>
                    <a:p>
                      <a:pPr>
                        <a:lnSpc>
                          <a:spcPct val="107000"/>
                        </a:lnSpc>
                        <a:spcAft>
                          <a:spcPts val="1200"/>
                        </a:spcAft>
                      </a:pPr>
                      <a:r>
                        <a:rPr lang="en-GB" sz="1600" dirty="0">
                          <a:effectLst/>
                          <a:latin typeface="Calibri" panose="020F0502020204030204" pitchFamily="34" charset="0"/>
                          <a:cs typeface="Calibri" panose="020F0502020204030204" pitchFamily="34" charset="0"/>
                        </a:rPr>
                        <a:t>Event nr.</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txBody>
                  <a:tcPr marL="54836" marR="54836" marT="0" marB="0"/>
                </a:tc>
                <a:tc>
                  <a:txBody>
                    <a:bodyPr/>
                    <a:lstStyle/>
                    <a:p>
                      <a:pPr>
                        <a:lnSpc>
                          <a:spcPct val="107000"/>
                        </a:lnSpc>
                        <a:spcAft>
                          <a:spcPts val="1200"/>
                        </a:spcAft>
                      </a:pPr>
                      <a:r>
                        <a:rPr lang="en-GB" sz="1600">
                          <a:effectLst/>
                          <a:latin typeface="Calibri" panose="020F0502020204030204" pitchFamily="34" charset="0"/>
                          <a:cs typeface="Calibri" panose="020F0502020204030204" pitchFamily="34" charset="0"/>
                        </a:rPr>
                        <a:t>Event name</a:t>
                      </a:r>
                      <a:endParaRPr lang="en-GB" sz="1600">
                        <a:effectLst/>
                        <a:latin typeface="Calibri" panose="020F0502020204030204" pitchFamily="34" charset="0"/>
                        <a:ea typeface="Calibri" panose="020F0502020204030204" pitchFamily="34" charset="0"/>
                        <a:cs typeface="Calibri" panose="020F0502020204030204" pitchFamily="34" charset="0"/>
                      </a:endParaRPr>
                    </a:p>
                  </a:txBody>
                  <a:tcPr marL="54836" marR="54836" marT="0" marB="0"/>
                </a:tc>
                <a:tc>
                  <a:txBody>
                    <a:bodyPr/>
                    <a:lstStyle/>
                    <a:p>
                      <a:pPr algn="ctr">
                        <a:lnSpc>
                          <a:spcPct val="107000"/>
                        </a:lnSpc>
                        <a:spcAft>
                          <a:spcPts val="1200"/>
                        </a:spcAft>
                      </a:pPr>
                      <a:r>
                        <a:rPr lang="en-GB" sz="1600" dirty="0">
                          <a:effectLst/>
                          <a:latin typeface="Calibri" panose="020F0502020204030204" pitchFamily="34" charset="0"/>
                          <a:cs typeface="Calibri" panose="020F0502020204030204" pitchFamily="34" charset="0"/>
                        </a:rPr>
                        <a:t>Date </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txBody>
                  <a:tcPr marL="54836" marR="54836" marT="0" marB="0"/>
                </a:tc>
                <a:tc>
                  <a:txBody>
                    <a:bodyPr/>
                    <a:lstStyle/>
                    <a:p>
                      <a:pPr algn="ctr">
                        <a:lnSpc>
                          <a:spcPct val="107000"/>
                        </a:lnSpc>
                        <a:spcAft>
                          <a:spcPts val="1200"/>
                        </a:spcAft>
                      </a:pPr>
                      <a:r>
                        <a:rPr lang="en-GB" sz="1600" dirty="0">
                          <a:effectLst/>
                          <a:latin typeface="Calibri" panose="020F0502020204030204" pitchFamily="34" charset="0"/>
                          <a:cs typeface="Calibri" panose="020F0502020204030204" pitchFamily="34" charset="0"/>
                        </a:rPr>
                        <a:t>Comments</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txBody>
                  <a:tcPr marL="54836" marR="54836" marT="0" marB="0"/>
                </a:tc>
                <a:extLst>
                  <a:ext uri="{0D108BD9-81ED-4DB2-BD59-A6C34878D82A}">
                    <a16:rowId xmlns:a16="http://schemas.microsoft.com/office/drawing/2014/main" val="1666857860"/>
                  </a:ext>
                </a:extLst>
              </a:tr>
              <a:tr h="658300">
                <a:tc>
                  <a:txBody>
                    <a:bodyPr/>
                    <a:lstStyle/>
                    <a:p>
                      <a:pPr algn="ctr">
                        <a:lnSpc>
                          <a:spcPct val="107000"/>
                        </a:lnSpc>
                        <a:spcAft>
                          <a:spcPts val="1200"/>
                        </a:spcAft>
                      </a:pPr>
                      <a:r>
                        <a:rPr lang="en-GB" sz="1600" dirty="0">
                          <a:effectLst/>
                          <a:latin typeface="Calibri" panose="020F0502020204030204" pitchFamily="34" charset="0"/>
                          <a:cs typeface="Calibri" panose="020F0502020204030204" pitchFamily="34" charset="0"/>
                        </a:rPr>
                        <a:t>1</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txBody>
                  <a:tcPr marL="54836" marR="54836" marT="0" marB="0"/>
                </a:tc>
                <a:tc>
                  <a:txBody>
                    <a:bodyPr/>
                    <a:lstStyle/>
                    <a:p>
                      <a:pPr>
                        <a:lnSpc>
                          <a:spcPct val="107000"/>
                        </a:lnSpc>
                        <a:spcAft>
                          <a:spcPts val="1200"/>
                        </a:spcAft>
                      </a:pPr>
                      <a:r>
                        <a:rPr lang="en-GB" sz="1600" b="0" dirty="0">
                          <a:effectLst/>
                          <a:latin typeface="Calibri" panose="020F0502020204030204" pitchFamily="34" charset="0"/>
                          <a:cs typeface="Calibri" panose="020F0502020204030204" pitchFamily="34" charset="0"/>
                        </a:rPr>
                        <a:t>One webinar via online tools: , "</a:t>
                      </a:r>
                      <a:r>
                        <a:rPr lang="es-ES" sz="1600" b="0" dirty="0" err="1">
                          <a:latin typeface="Calibri" panose="020F0502020204030204" pitchFamily="34" charset="0"/>
                          <a:cs typeface="Calibri" panose="020F0502020204030204" pitchFamily="34" charset="0"/>
                        </a:rPr>
                        <a:t>Fantastic</a:t>
                      </a:r>
                      <a:r>
                        <a:rPr lang="es-ES" sz="1600" b="0" dirty="0">
                          <a:latin typeface="Calibri" panose="020F0502020204030204" pitchFamily="34" charset="0"/>
                          <a:cs typeface="Calibri" panose="020F0502020204030204" pitchFamily="34" charset="0"/>
                        </a:rPr>
                        <a:t> </a:t>
                      </a:r>
                      <a:r>
                        <a:rPr lang="es-ES" sz="1600" b="0" dirty="0" err="1">
                          <a:latin typeface="Calibri" panose="020F0502020204030204" pitchFamily="34" charset="0"/>
                          <a:cs typeface="Calibri" panose="020F0502020204030204" pitchFamily="34" charset="0"/>
                        </a:rPr>
                        <a:t>enzymes</a:t>
                      </a:r>
                      <a:r>
                        <a:rPr lang="es-ES" sz="1600" b="0" dirty="0">
                          <a:latin typeface="Calibri" panose="020F0502020204030204" pitchFamily="34" charset="0"/>
                          <a:cs typeface="Calibri" panose="020F0502020204030204" pitchFamily="34" charset="0"/>
                        </a:rPr>
                        <a:t> and </a:t>
                      </a:r>
                      <a:r>
                        <a:rPr lang="es-ES" sz="1600" b="0" dirty="0" err="1">
                          <a:latin typeface="Calibri" panose="020F0502020204030204" pitchFamily="34" charset="0"/>
                          <a:cs typeface="Calibri" panose="020F0502020204030204" pitchFamily="34" charset="0"/>
                        </a:rPr>
                        <a:t>where</a:t>
                      </a:r>
                      <a:r>
                        <a:rPr lang="es-ES" sz="1600" b="0" dirty="0">
                          <a:latin typeface="Calibri" panose="020F0502020204030204" pitchFamily="34" charset="0"/>
                          <a:cs typeface="Calibri" panose="020F0502020204030204" pitchFamily="34" charset="0"/>
                        </a:rPr>
                        <a:t> </a:t>
                      </a:r>
                      <a:r>
                        <a:rPr lang="es-ES" sz="1600" b="0" dirty="0" err="1">
                          <a:latin typeface="Calibri" panose="020F0502020204030204" pitchFamily="34" charset="0"/>
                          <a:cs typeface="Calibri" panose="020F0502020204030204" pitchFamily="34" charset="0"/>
                        </a:rPr>
                        <a:t>to</a:t>
                      </a:r>
                      <a:r>
                        <a:rPr lang="es-ES" sz="1600" b="0" dirty="0">
                          <a:latin typeface="Calibri" panose="020F0502020204030204" pitchFamily="34" charset="0"/>
                          <a:cs typeface="Calibri" panose="020F0502020204030204" pitchFamily="34" charset="0"/>
                        </a:rPr>
                        <a:t> </a:t>
                      </a:r>
                      <a:r>
                        <a:rPr lang="es-ES" sz="1600" b="0" dirty="0" err="1">
                          <a:latin typeface="Calibri" panose="020F0502020204030204" pitchFamily="34" charset="0"/>
                          <a:cs typeface="Calibri" panose="020F0502020204030204" pitchFamily="34" charset="0"/>
                        </a:rPr>
                        <a:t>find</a:t>
                      </a:r>
                      <a:r>
                        <a:rPr lang="es-ES" sz="1600" b="0" dirty="0">
                          <a:latin typeface="Calibri" panose="020F0502020204030204" pitchFamily="34" charset="0"/>
                          <a:cs typeface="Calibri" panose="020F0502020204030204" pitchFamily="34" charset="0"/>
                        </a:rPr>
                        <a:t> </a:t>
                      </a:r>
                      <a:r>
                        <a:rPr lang="es-ES" sz="1600" b="0" dirty="0" err="1">
                          <a:latin typeface="Calibri" panose="020F0502020204030204" pitchFamily="34" charset="0"/>
                          <a:cs typeface="Calibri" panose="020F0502020204030204" pitchFamily="34" charset="0"/>
                        </a:rPr>
                        <a:t>them</a:t>
                      </a:r>
                      <a:r>
                        <a:rPr lang="en-GB" sz="1600" b="0" dirty="0">
                          <a:effectLst/>
                          <a:latin typeface="Calibri" panose="020F0502020204030204" pitchFamily="34" charset="0"/>
                          <a:cs typeface="Calibri" panose="020F0502020204030204" pitchFamily="34" charset="0"/>
                        </a:rPr>
                        <a:t>" </a:t>
                      </a:r>
                      <a:endParaRPr lang="en-GB" sz="1600" b="0" dirty="0">
                        <a:effectLst/>
                        <a:latin typeface="Calibri" panose="020F0502020204030204" pitchFamily="34" charset="0"/>
                        <a:ea typeface="Calibri" panose="020F0502020204030204" pitchFamily="34" charset="0"/>
                        <a:cs typeface="Calibri" panose="020F0502020204030204" pitchFamily="34" charset="0"/>
                      </a:endParaRPr>
                    </a:p>
                  </a:txBody>
                  <a:tcPr marL="54836" marR="54836" marT="0" marB="0"/>
                </a:tc>
                <a:tc>
                  <a:txBody>
                    <a:bodyPr/>
                    <a:lstStyle/>
                    <a:p>
                      <a:pPr algn="ctr">
                        <a:lnSpc>
                          <a:spcPct val="107000"/>
                        </a:lnSpc>
                        <a:spcAft>
                          <a:spcPts val="1200"/>
                        </a:spcAft>
                      </a:pPr>
                      <a:r>
                        <a:rPr lang="it-IT" sz="1600" b="0" dirty="0">
                          <a:effectLst/>
                          <a:latin typeface="Calibri" panose="020F0502020204030204" pitchFamily="34" charset="0"/>
                          <a:ea typeface="Calibri" panose="020F0502020204030204" pitchFamily="34" charset="0"/>
                          <a:cs typeface="Calibri" panose="020F0502020204030204" pitchFamily="34" charset="0"/>
                        </a:rPr>
                        <a:t>6th</a:t>
                      </a:r>
                      <a:r>
                        <a:rPr lang="en-GB" sz="1600" b="0" dirty="0">
                          <a:effectLst/>
                          <a:latin typeface="Calibri" panose="020F0502020204030204" pitchFamily="34" charset="0"/>
                          <a:ea typeface="Calibri" panose="020F0502020204030204" pitchFamily="34" charset="0"/>
                          <a:cs typeface="Calibri" panose="020F0502020204030204" pitchFamily="34" charset="0"/>
                        </a:rPr>
                        <a:t> of September 2022</a:t>
                      </a:r>
                    </a:p>
                  </a:txBody>
                  <a:tcPr marL="54836" marR="54836" marT="0" marB="0"/>
                </a:tc>
                <a:tc>
                  <a:txBody>
                    <a:bodyPr/>
                    <a:lstStyle/>
                    <a:p>
                      <a:pPr algn="ctr">
                        <a:lnSpc>
                          <a:spcPct val="107000"/>
                        </a:lnSpc>
                        <a:spcAft>
                          <a:spcPts val="1200"/>
                        </a:spcAft>
                      </a:pPr>
                      <a:r>
                        <a:rPr lang="en-GB" sz="1600" b="0" dirty="0">
                          <a:effectLst/>
                          <a:latin typeface="Calibri" panose="020F0502020204030204" pitchFamily="34" charset="0"/>
                          <a:cs typeface="Calibri" panose="020F0502020204030204" pitchFamily="34" charset="0"/>
                        </a:rPr>
                        <a:t>Slightly postponed (planned at M12) to avoid overlapping with summer holidays</a:t>
                      </a:r>
                      <a:endParaRPr lang="en-GB" sz="1600" b="0" dirty="0">
                        <a:effectLst/>
                        <a:latin typeface="Calibri" panose="020F0502020204030204" pitchFamily="34" charset="0"/>
                        <a:ea typeface="Calibri" panose="020F0502020204030204" pitchFamily="34" charset="0"/>
                        <a:cs typeface="Calibri" panose="020F0502020204030204" pitchFamily="34" charset="0"/>
                      </a:endParaRPr>
                    </a:p>
                  </a:txBody>
                  <a:tcPr marL="54836" marR="54836" marT="0" marB="0"/>
                </a:tc>
                <a:extLst>
                  <a:ext uri="{0D108BD9-81ED-4DB2-BD59-A6C34878D82A}">
                    <a16:rowId xmlns:a16="http://schemas.microsoft.com/office/drawing/2014/main" val="4059784582"/>
                  </a:ext>
                </a:extLst>
              </a:tr>
              <a:tr h="658300">
                <a:tc>
                  <a:txBody>
                    <a:bodyPr/>
                    <a:lstStyle/>
                    <a:p>
                      <a:pPr algn="ctr">
                        <a:lnSpc>
                          <a:spcPct val="107000"/>
                        </a:lnSpc>
                        <a:spcAft>
                          <a:spcPts val="1200"/>
                        </a:spcAft>
                      </a:pPr>
                      <a:r>
                        <a:rPr lang="en-GB" sz="1600" dirty="0">
                          <a:effectLst/>
                          <a:latin typeface="Calibri" panose="020F0502020204030204" pitchFamily="34" charset="0"/>
                          <a:cs typeface="Calibri" panose="020F0502020204030204" pitchFamily="34" charset="0"/>
                        </a:rPr>
                        <a:t>5</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txBody>
                  <a:tcPr marL="54836" marR="54836" marT="0" marB="0"/>
                </a:tc>
                <a:tc>
                  <a:txBody>
                    <a:bodyPr/>
                    <a:lstStyle/>
                    <a:p>
                      <a:pPr>
                        <a:lnSpc>
                          <a:spcPct val="107000"/>
                        </a:lnSpc>
                        <a:spcAft>
                          <a:spcPts val="1200"/>
                        </a:spcAft>
                      </a:pPr>
                      <a:r>
                        <a:rPr lang="en-GB" sz="1600" b="0" dirty="0">
                          <a:effectLst/>
                          <a:latin typeface="Calibri" panose="020F0502020204030204" pitchFamily="34" charset="0"/>
                          <a:cs typeface="Calibri" panose="020F0502020204030204" pitchFamily="34" charset="0"/>
                        </a:rPr>
                        <a:t>A consortia-wide industry-oriented workshop to evaluate market needs and provide training in the development and pitching of business ideas</a:t>
                      </a:r>
                      <a:endParaRPr lang="en-GB" sz="1600" b="0" dirty="0">
                        <a:effectLst/>
                        <a:latin typeface="Calibri" panose="020F0502020204030204" pitchFamily="34" charset="0"/>
                        <a:ea typeface="Calibri" panose="020F0502020204030204" pitchFamily="34" charset="0"/>
                        <a:cs typeface="Calibri" panose="020F0502020204030204" pitchFamily="34" charset="0"/>
                      </a:endParaRPr>
                    </a:p>
                  </a:txBody>
                  <a:tcPr marL="54836" marR="54836" marT="0" marB="0"/>
                </a:tc>
                <a:tc>
                  <a:txBody>
                    <a:bodyPr/>
                    <a:lstStyle/>
                    <a:p>
                      <a:pPr algn="ctr">
                        <a:lnSpc>
                          <a:spcPct val="107000"/>
                        </a:lnSpc>
                        <a:spcAft>
                          <a:spcPts val="1200"/>
                        </a:spcAft>
                      </a:pPr>
                      <a:r>
                        <a:rPr lang="en-GB" sz="1600" b="0" dirty="0">
                          <a:effectLst/>
                          <a:latin typeface="Calibri" panose="020F0502020204030204" pitchFamily="34" charset="0"/>
                          <a:cs typeface="Calibri" panose="020F0502020204030204" pitchFamily="34" charset="0"/>
                        </a:rPr>
                        <a:t>10 December 201</a:t>
                      </a:r>
                      <a:endParaRPr lang="en-GB" sz="1600" b="0" dirty="0">
                        <a:effectLst/>
                        <a:latin typeface="Calibri" panose="020F0502020204030204" pitchFamily="34" charset="0"/>
                        <a:ea typeface="Calibri" panose="020F0502020204030204" pitchFamily="34" charset="0"/>
                        <a:cs typeface="Calibri" panose="020F0502020204030204" pitchFamily="34" charset="0"/>
                      </a:endParaRPr>
                    </a:p>
                  </a:txBody>
                  <a:tcPr marL="54836" marR="54836" marT="0" marB="0"/>
                </a:tc>
                <a:tc>
                  <a:txBody>
                    <a:bodyPr/>
                    <a:lstStyle/>
                    <a:p>
                      <a:pPr algn="ctr">
                        <a:lnSpc>
                          <a:spcPct val="107000"/>
                        </a:lnSpc>
                        <a:spcAft>
                          <a:spcPts val="1200"/>
                        </a:spcAft>
                      </a:pPr>
                      <a:r>
                        <a:rPr lang="en-GB" sz="1600" b="0" dirty="0">
                          <a:effectLst/>
                          <a:latin typeface="Calibri" panose="020F0502020204030204" pitchFamily="34" charset="0"/>
                          <a:cs typeface="Calibri" panose="020F0502020204030204" pitchFamily="34" charset="0"/>
                        </a:rPr>
                        <a:t>Online (organized by CLIB)</a:t>
                      </a:r>
                      <a:endParaRPr lang="en-GB" sz="1600" b="0" dirty="0">
                        <a:effectLst/>
                        <a:latin typeface="Calibri" panose="020F0502020204030204" pitchFamily="34" charset="0"/>
                        <a:ea typeface="Calibri" panose="020F0502020204030204" pitchFamily="34" charset="0"/>
                        <a:cs typeface="Calibri" panose="020F0502020204030204" pitchFamily="34" charset="0"/>
                      </a:endParaRPr>
                    </a:p>
                  </a:txBody>
                  <a:tcPr marL="54836" marR="54836" marT="0" marB="0"/>
                </a:tc>
                <a:extLst>
                  <a:ext uri="{0D108BD9-81ED-4DB2-BD59-A6C34878D82A}">
                    <a16:rowId xmlns:a16="http://schemas.microsoft.com/office/drawing/2014/main" val="1746815421"/>
                  </a:ext>
                </a:extLst>
              </a:tr>
              <a:tr h="433562">
                <a:tc>
                  <a:txBody>
                    <a:bodyPr/>
                    <a:lstStyle/>
                    <a:p>
                      <a:pPr marL="0" algn="ctr" defTabSz="914400" rtl="0" eaLnBrk="1" latinLnBrk="0" hangingPunct="1">
                        <a:lnSpc>
                          <a:spcPct val="107000"/>
                        </a:lnSpc>
                        <a:spcAft>
                          <a:spcPts val="1200"/>
                        </a:spcAft>
                      </a:pPr>
                      <a:r>
                        <a:rPr lang="en-GB" sz="1600" b="1" kern="1200" dirty="0">
                          <a:solidFill>
                            <a:schemeClr val="lt1"/>
                          </a:solidFill>
                          <a:effectLst/>
                          <a:latin typeface="Calibri" panose="020F0502020204030204" pitchFamily="34" charset="0"/>
                          <a:ea typeface="+mn-ea"/>
                          <a:cs typeface="Calibri" panose="020F0502020204030204" pitchFamily="34" charset="0"/>
                        </a:rPr>
                        <a:t>9</a:t>
                      </a:r>
                    </a:p>
                  </a:txBody>
                  <a:tcPr marL="68580" marR="68580" marT="0" marB="0"/>
                </a:tc>
                <a:tc>
                  <a:txBody>
                    <a:bodyPr/>
                    <a:lstStyle/>
                    <a:p>
                      <a:pPr>
                        <a:lnSpc>
                          <a:spcPct val="107000"/>
                        </a:lnSpc>
                        <a:spcAft>
                          <a:spcPts val="1200"/>
                        </a:spcAft>
                      </a:pPr>
                      <a:r>
                        <a:rPr lang="en-GB" sz="1600" b="0" kern="1200" dirty="0">
                          <a:solidFill>
                            <a:schemeClr val="dk1"/>
                          </a:solidFill>
                          <a:effectLst/>
                          <a:latin typeface="Calibri" panose="020F0502020204030204" pitchFamily="34" charset="0"/>
                          <a:ea typeface="+mn-ea"/>
                          <a:cs typeface="Calibri" panose="020F0502020204030204" pitchFamily="34" charset="0"/>
                        </a:rPr>
                        <a:t>Inter-consortia workshop to support good practices exchange between participants</a:t>
                      </a:r>
                    </a:p>
                  </a:txBody>
                  <a:tcPr marL="68580" marR="68580" marT="0" marB="0"/>
                </a:tc>
                <a:tc>
                  <a:txBody>
                    <a:bodyPr/>
                    <a:lstStyle/>
                    <a:p>
                      <a:pPr algn="ctr">
                        <a:lnSpc>
                          <a:spcPct val="107000"/>
                        </a:lnSpc>
                        <a:spcAft>
                          <a:spcPts val="1200"/>
                        </a:spcAft>
                      </a:pPr>
                      <a:r>
                        <a:rPr lang="en-GB" sz="1600" b="0" kern="1200" dirty="0">
                          <a:solidFill>
                            <a:schemeClr val="dk1"/>
                          </a:solidFill>
                          <a:effectLst/>
                          <a:latin typeface="Calibri" panose="020F0502020204030204" pitchFamily="34" charset="0"/>
                          <a:ea typeface="+mn-ea"/>
                          <a:cs typeface="Calibri" panose="020F0502020204030204" pitchFamily="34" charset="0"/>
                        </a:rPr>
                        <a:t>XX</a:t>
                      </a:r>
                    </a:p>
                  </a:txBody>
                  <a:tcPr marL="68580" marR="68580" marT="0" marB="0"/>
                </a:tc>
                <a:tc>
                  <a:txBody>
                    <a:bodyPr/>
                    <a:lstStyle/>
                    <a:p>
                      <a:pPr algn="ctr">
                        <a:lnSpc>
                          <a:spcPct val="107000"/>
                        </a:lnSpc>
                        <a:spcAft>
                          <a:spcPts val="1200"/>
                        </a:spcAft>
                      </a:pPr>
                      <a:r>
                        <a:rPr lang="en-GB" sz="1600" b="0" kern="1200" dirty="0">
                          <a:solidFill>
                            <a:schemeClr val="dk1"/>
                          </a:solidFill>
                          <a:effectLst/>
                          <a:latin typeface="Calibri" panose="020F0502020204030204" pitchFamily="34" charset="0"/>
                          <a:ea typeface="+mn-ea"/>
                          <a:cs typeface="Calibri" panose="020F0502020204030204" pitchFamily="34" charset="0"/>
                        </a:rPr>
                        <a:t>XX</a:t>
                      </a:r>
                    </a:p>
                  </a:txBody>
                  <a:tcPr marL="68580" marR="68580" marT="0" marB="0"/>
                </a:tc>
                <a:extLst>
                  <a:ext uri="{0D108BD9-81ED-4DB2-BD59-A6C34878D82A}">
                    <a16:rowId xmlns:a16="http://schemas.microsoft.com/office/drawing/2014/main" val="985548404"/>
                  </a:ext>
                </a:extLst>
              </a:tr>
              <a:tr h="658300">
                <a:tc>
                  <a:txBody>
                    <a:bodyPr/>
                    <a:lstStyle/>
                    <a:p>
                      <a:pPr algn="ctr">
                        <a:lnSpc>
                          <a:spcPct val="107000"/>
                        </a:lnSpc>
                        <a:spcAft>
                          <a:spcPts val="1200"/>
                        </a:spcAft>
                      </a:pPr>
                      <a:r>
                        <a:rPr lang="en-GB" sz="1600" dirty="0">
                          <a:effectLst/>
                          <a:latin typeface="Calibri" panose="020F0502020204030204" pitchFamily="34" charset="0"/>
                          <a:cs typeface="Calibri" panose="020F0502020204030204" pitchFamily="34" charset="0"/>
                        </a:rPr>
                        <a:t>17</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txBody>
                  <a:tcPr marL="54836" marR="54836" marT="0" marB="0"/>
                </a:tc>
                <a:tc>
                  <a:txBody>
                    <a:bodyPr/>
                    <a:lstStyle/>
                    <a:p>
                      <a:pPr>
                        <a:lnSpc>
                          <a:spcPct val="107000"/>
                        </a:lnSpc>
                        <a:spcAft>
                          <a:spcPts val="1200"/>
                        </a:spcAft>
                      </a:pPr>
                      <a:r>
                        <a:rPr lang="en-GB" sz="1600" b="0" dirty="0">
                          <a:effectLst/>
                          <a:latin typeface="Calibri" panose="020F0502020204030204" pitchFamily="34" charset="0"/>
                          <a:cs typeface="Calibri" panose="020F0502020204030204" pitchFamily="34" charset="0"/>
                        </a:rPr>
                        <a:t>Intra-consortium exploitation workshop</a:t>
                      </a:r>
                      <a:endParaRPr lang="en-GB" sz="1600" b="0" dirty="0">
                        <a:effectLst/>
                        <a:latin typeface="Calibri" panose="020F0502020204030204" pitchFamily="34" charset="0"/>
                        <a:ea typeface="Calibri" panose="020F0502020204030204" pitchFamily="34" charset="0"/>
                        <a:cs typeface="Calibri" panose="020F0502020204030204" pitchFamily="34" charset="0"/>
                      </a:endParaRPr>
                    </a:p>
                  </a:txBody>
                  <a:tcPr marL="54836" marR="54836" marT="0" marB="0"/>
                </a:tc>
                <a:tc>
                  <a:txBody>
                    <a:bodyPr/>
                    <a:lstStyle/>
                    <a:p>
                      <a:pPr algn="ctr">
                        <a:lnSpc>
                          <a:spcPct val="107000"/>
                        </a:lnSpc>
                        <a:spcAft>
                          <a:spcPts val="1200"/>
                        </a:spcAft>
                      </a:pPr>
                      <a:r>
                        <a:rPr lang="it-IT" sz="1600" b="0" dirty="0" err="1">
                          <a:effectLst/>
                          <a:latin typeface="Calibri" panose="020F0502020204030204" pitchFamily="34" charset="0"/>
                          <a:ea typeface="Calibri" panose="020F0502020204030204" pitchFamily="34" charset="0"/>
                          <a:cs typeface="Calibri" panose="020F0502020204030204" pitchFamily="34" charset="0"/>
                        </a:rPr>
                        <a:t>During</a:t>
                      </a:r>
                      <a:r>
                        <a:rPr lang="it-IT" sz="1600" b="0" dirty="0">
                          <a:effectLst/>
                          <a:latin typeface="Calibri" panose="020F0502020204030204" pitchFamily="34" charset="0"/>
                          <a:ea typeface="Calibri" panose="020F0502020204030204" pitchFamily="34" charset="0"/>
                          <a:cs typeface="Calibri" panose="020F0502020204030204" pitchFamily="34" charset="0"/>
                        </a:rPr>
                        <a:t> the consortium meeting in </a:t>
                      </a:r>
                      <a:r>
                        <a:rPr lang="it-IT" sz="1600" b="0" dirty="0" err="1">
                          <a:effectLst/>
                          <a:latin typeface="Calibri" panose="020F0502020204030204" pitchFamily="34" charset="0"/>
                          <a:ea typeface="Calibri" panose="020F0502020204030204" pitchFamily="34" charset="0"/>
                          <a:cs typeface="Calibri" panose="020F0502020204030204" pitchFamily="34" charset="0"/>
                        </a:rPr>
                        <a:t>May</a:t>
                      </a:r>
                      <a:endParaRPr lang="en-GB" sz="1600" b="0" dirty="0">
                        <a:effectLst/>
                        <a:latin typeface="Calibri" panose="020F0502020204030204" pitchFamily="34" charset="0"/>
                        <a:ea typeface="Calibri" panose="020F0502020204030204" pitchFamily="34" charset="0"/>
                        <a:cs typeface="Calibri" panose="020F0502020204030204" pitchFamily="34" charset="0"/>
                      </a:endParaRPr>
                    </a:p>
                  </a:txBody>
                  <a:tcPr marL="54836" marR="54836" marT="0" marB="0"/>
                </a:tc>
                <a:tc>
                  <a:txBody>
                    <a:bodyPr/>
                    <a:lstStyle/>
                    <a:p>
                      <a:pPr algn="ctr">
                        <a:lnSpc>
                          <a:spcPct val="107000"/>
                        </a:lnSpc>
                        <a:spcAft>
                          <a:spcPts val="1200"/>
                        </a:spcAft>
                      </a:pPr>
                      <a:r>
                        <a:rPr lang="it-IT" sz="1600" b="0" dirty="0">
                          <a:effectLst/>
                          <a:latin typeface="Calibri" panose="020F0502020204030204" pitchFamily="34" charset="0"/>
                          <a:ea typeface="Calibri" panose="020F0502020204030204" pitchFamily="34" charset="0"/>
                          <a:cs typeface="Calibri" panose="020F0502020204030204" pitchFamily="34" charset="0"/>
                        </a:rPr>
                        <a:t>H</a:t>
                      </a:r>
                      <a:r>
                        <a:rPr lang="en-GB" sz="1600" b="0" dirty="0">
                          <a:effectLst/>
                          <a:latin typeface="Calibri" panose="020F0502020204030204" pitchFamily="34" charset="0"/>
                          <a:ea typeface="Calibri" panose="020F0502020204030204" pitchFamily="34" charset="0"/>
                          <a:cs typeface="Calibri" panose="020F0502020204030204" pitchFamily="34" charset="0"/>
                        </a:rPr>
                        <a:t>eld in Madrid</a:t>
                      </a:r>
                    </a:p>
                  </a:txBody>
                  <a:tcPr marL="54836" marR="54836" marT="0" marB="0"/>
                </a:tc>
                <a:extLst>
                  <a:ext uri="{0D108BD9-81ED-4DB2-BD59-A6C34878D82A}">
                    <a16:rowId xmlns:a16="http://schemas.microsoft.com/office/drawing/2014/main" val="2043603734"/>
                  </a:ext>
                </a:extLst>
              </a:tr>
            </a:tbl>
          </a:graphicData>
        </a:graphic>
      </p:graphicFrame>
      <p:sp>
        <p:nvSpPr>
          <p:cNvPr id="8" name="TextBox 7">
            <a:extLst>
              <a:ext uri="{FF2B5EF4-FFF2-40B4-BE49-F238E27FC236}">
                <a16:creationId xmlns:a16="http://schemas.microsoft.com/office/drawing/2014/main" id="{8DEBA4B8-8B2E-27FB-6D89-CA704B388985}"/>
              </a:ext>
            </a:extLst>
          </p:cNvPr>
          <p:cNvSpPr txBox="1"/>
          <p:nvPr/>
        </p:nvSpPr>
        <p:spPr>
          <a:xfrm>
            <a:off x="41145" y="4022114"/>
            <a:ext cx="151021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Already</a:t>
            </a:r>
            <a:r>
              <a:rPr kumimoji="0" lang="it-IT"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planned</a:t>
            </a:r>
            <a:r>
              <a:rPr kumimoji="0" lang="it-IT"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 the GA </a:t>
            </a: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Google Shape;341;p10">
            <a:extLst>
              <a:ext uri="{FF2B5EF4-FFF2-40B4-BE49-F238E27FC236}">
                <a16:creationId xmlns:a16="http://schemas.microsoft.com/office/drawing/2014/main" id="{0D085F6D-1AA1-4928-8E7B-488256E7EEEF}"/>
              </a:ext>
            </a:extLst>
          </p:cNvPr>
          <p:cNvSpPr txBox="1"/>
          <p:nvPr/>
        </p:nvSpPr>
        <p:spPr>
          <a:xfrm>
            <a:off x="304050" y="1227337"/>
            <a:ext cx="11583900" cy="2057401"/>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n-US" sz="2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Objective</a:t>
            </a:r>
            <a:endParaRPr kumimoji="0" sz="21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To organize training and education events to showcase the project as an example of best practice, demonstrating new methods to public authorities and multipliers</a:t>
            </a:r>
          </a:p>
          <a:p>
            <a:pPr marL="263700" marR="0" lvl="0" indent="-365735" algn="l" defTabSz="914400" rtl="0" eaLnBrk="1" fontAlgn="auto" latinLnBrk="0" hangingPunct="1">
              <a:lnSpc>
                <a:spcPct val="90000"/>
              </a:lnSpc>
              <a:spcBef>
                <a:spcPts val="799"/>
              </a:spcBef>
              <a:spcAft>
                <a:spcPts val="0"/>
              </a:spcAft>
              <a:buClr>
                <a:srgbClr val="242852"/>
              </a:buClr>
              <a:buSzPts val="1864"/>
              <a:buFont typeface="Noto Sans Symbols"/>
              <a:buChar char="◼"/>
              <a:tabLst/>
              <a:defRPr/>
            </a:pPr>
            <a:r>
              <a:rPr kumimoji="0" lang="en-US" sz="21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alibri"/>
              </a:rPr>
              <a:t>Main outputs:</a:t>
            </a: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48 events organized or assisted/participated. The list is included in D8.9</a:t>
            </a: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endParaRPr kumimoji="0" sz="21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464651020"/>
      </p:ext>
    </p:extLst>
  </p:cSld>
  <p:clrMapOvr>
    <a:masterClrMapping/>
  </p:clrMapOvr>
  <p:extLst mod="1">
    <p:ext uri="{6950BFC3-D8DA-4A85-94F7-54DA5524770B}">
      <p188:commentRel xmlns="" xmlns:p188="http://schemas.microsoft.com/office/powerpoint/2018/8/main" r:id="rId2"/>
    </p:ext>
  </p:extLs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3" name="TextBox 2">
            <a:extLst>
              <a:ext uri="{FF2B5EF4-FFF2-40B4-BE49-F238E27FC236}">
                <a16:creationId xmlns:a16="http://schemas.microsoft.com/office/drawing/2014/main" id="{187F10C8-DA16-52D7-83F5-62D0D4E71FB3}"/>
              </a:ext>
            </a:extLst>
          </p:cNvPr>
          <p:cNvSpPr txBox="1"/>
          <p:nvPr/>
        </p:nvSpPr>
        <p:spPr>
          <a:xfrm>
            <a:off x="604840" y="1651788"/>
            <a:ext cx="10213048" cy="3693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Fantastic enzymes and where to find them (webinar)</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Imagen 5">
            <a:extLst>
              <a:ext uri="{FF2B5EF4-FFF2-40B4-BE49-F238E27FC236}">
                <a16:creationId xmlns:a16="http://schemas.microsoft.com/office/drawing/2014/main" id="{9749816F-32A9-0FCA-2DD7-2B7E63456E0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8922" y="2393390"/>
            <a:ext cx="3862651" cy="2564018"/>
          </a:xfrm>
          <a:prstGeom prst="rect">
            <a:avLst/>
          </a:prstGeom>
        </p:spPr>
      </p:pic>
      <p:pic>
        <p:nvPicPr>
          <p:cNvPr id="9" name="Imagen 7">
            <a:extLst>
              <a:ext uri="{FF2B5EF4-FFF2-40B4-BE49-F238E27FC236}">
                <a16:creationId xmlns:a16="http://schemas.microsoft.com/office/drawing/2014/main" id="{B7455D0C-AC4D-065E-5D71-F671F9EEFEE0}"/>
              </a:ext>
            </a:extLst>
          </p:cNvPr>
          <p:cNvPicPr>
            <a:picLocks noChangeAspect="1"/>
          </p:cNvPicPr>
          <p:nvPr/>
        </p:nvPicPr>
        <p:blipFill rotWithShape="1">
          <a:blip r:embed="rId3"/>
          <a:srcRect l="5647" r="4718"/>
          <a:stretch/>
        </p:blipFill>
        <p:spPr>
          <a:xfrm>
            <a:off x="8276542" y="881433"/>
            <a:ext cx="3204672" cy="5095134"/>
          </a:xfrm>
          <a:prstGeom prst="rect">
            <a:avLst/>
          </a:prstGeom>
        </p:spPr>
      </p:pic>
      <p:pic>
        <p:nvPicPr>
          <p:cNvPr id="10" name="Imagen 10">
            <a:extLst>
              <a:ext uri="{FF2B5EF4-FFF2-40B4-BE49-F238E27FC236}">
                <a16:creationId xmlns:a16="http://schemas.microsoft.com/office/drawing/2014/main" id="{D1ABC270-28FE-098F-F005-D4BDF75325CB}"/>
              </a:ext>
            </a:extLst>
          </p:cNvPr>
          <p:cNvPicPr>
            <a:picLocks noChangeAspect="1"/>
          </p:cNvPicPr>
          <p:nvPr/>
        </p:nvPicPr>
        <p:blipFill rotWithShape="1">
          <a:blip r:embed="rId4"/>
          <a:srcRect l="11927" t="5815" r="10219"/>
          <a:stretch/>
        </p:blipFill>
        <p:spPr>
          <a:xfrm>
            <a:off x="5073025" y="2892663"/>
            <a:ext cx="2885813" cy="2233623"/>
          </a:xfrm>
          <a:prstGeom prst="rect">
            <a:avLst/>
          </a:prstGeom>
        </p:spPr>
      </p:pic>
      <p:sp>
        <p:nvSpPr>
          <p:cNvPr id="13" name="TextBox 21">
            <a:extLst>
              <a:ext uri="{FF2B5EF4-FFF2-40B4-BE49-F238E27FC236}">
                <a16:creationId xmlns:a16="http://schemas.microsoft.com/office/drawing/2014/main" id="{E79D9BA8-F7C7-BB75-0ABA-99F10DF88898}"/>
              </a:ext>
            </a:extLst>
          </p:cNvPr>
          <p:cNvSpPr txBox="1"/>
          <p:nvPr/>
        </p:nvSpPr>
        <p:spPr>
          <a:xfrm>
            <a:off x="4472858" y="5126286"/>
            <a:ext cx="396239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196 attendants from 22 countries</a:t>
            </a:r>
          </a:p>
        </p:txBody>
      </p:sp>
      <p:sp>
        <p:nvSpPr>
          <p:cNvPr id="14" name="TextBox 21">
            <a:extLst>
              <a:ext uri="{FF2B5EF4-FFF2-40B4-BE49-F238E27FC236}">
                <a16:creationId xmlns:a16="http://schemas.microsoft.com/office/drawing/2014/main" id="{7ABF32BA-093B-E651-6D9C-3C394F681457}"/>
              </a:ext>
            </a:extLst>
          </p:cNvPr>
          <p:cNvSpPr txBox="1"/>
          <p:nvPr/>
        </p:nvSpPr>
        <p:spPr>
          <a:xfrm>
            <a:off x="1281451" y="5435652"/>
            <a:ext cx="255600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Online platform: Teams</a:t>
            </a:r>
          </a:p>
        </p:txBody>
      </p:sp>
      <p:sp>
        <p:nvSpPr>
          <p:cNvPr id="15" name="TextBox 21">
            <a:extLst>
              <a:ext uri="{FF2B5EF4-FFF2-40B4-BE49-F238E27FC236}">
                <a16:creationId xmlns:a16="http://schemas.microsoft.com/office/drawing/2014/main" id="{54A15CF1-540B-CEBC-A610-8FF1837D39F8}"/>
              </a:ext>
            </a:extLst>
          </p:cNvPr>
          <p:cNvSpPr txBox="1"/>
          <p:nvPr/>
        </p:nvSpPr>
        <p:spPr>
          <a:xfrm>
            <a:off x="1281451" y="5193263"/>
            <a:ext cx="255600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Questions platform: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Slido</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TextBox 21">
            <a:extLst>
              <a:ext uri="{FF2B5EF4-FFF2-40B4-BE49-F238E27FC236}">
                <a16:creationId xmlns:a16="http://schemas.microsoft.com/office/drawing/2014/main" id="{9ACBF4E4-56F7-7A52-8EB6-BAF25F73C74B}"/>
              </a:ext>
            </a:extLst>
          </p:cNvPr>
          <p:cNvSpPr txBox="1"/>
          <p:nvPr/>
        </p:nvSpPr>
        <p:spPr>
          <a:xfrm>
            <a:off x="1368088" y="5724747"/>
            <a:ext cx="2556000"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ranklin Gothic Medium" panose="020B0603020102020204"/>
                <a:ea typeface="+mn-ea"/>
                <a:cs typeface="+mn-cs"/>
              </a:rPr>
              <a:t>Networking platform: Wonder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Franklin Gothic Book" panose="020B0503020102020204"/>
                <a:ea typeface="+mn-ea"/>
                <a:cs typeface="+mn-cs"/>
              </a:rPr>
              <a:t>More info </a:t>
            </a:r>
            <a:r>
              <a:rPr kumimoji="0" lang="en-GB" sz="2000" b="1"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5"/>
              </a:rPr>
              <a:t>here</a:t>
            </a:r>
            <a:endParaRPr kumimoji="0" lang="en-GB" sz="2000" b="1"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Franklin Gothic Medium" panose="020B0603020102020204"/>
              <a:ea typeface="+mn-ea"/>
              <a:cs typeface="+mn-cs"/>
            </a:endParaRPr>
          </a:p>
        </p:txBody>
      </p:sp>
      <p:sp>
        <p:nvSpPr>
          <p:cNvPr id="17" name="Titolo 1">
            <a:extLst>
              <a:ext uri="{FF2B5EF4-FFF2-40B4-BE49-F238E27FC236}">
                <a16:creationId xmlns:a16="http://schemas.microsoft.com/office/drawing/2014/main" id="{9E2C0521-11FB-4401-ACA9-8CDE3B91CBDA}"/>
              </a:ext>
            </a:extLst>
          </p:cNvPr>
          <p:cNvSpPr txBox="1">
            <a:spLocks/>
          </p:cNvSpPr>
          <p:nvPr/>
        </p:nvSpPr>
        <p:spPr>
          <a:xfrm>
            <a:off x="796254" y="192018"/>
            <a:ext cx="10515600" cy="936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4000" b="0" i="0" u="none" strike="noStrike" kern="1200" cap="none" spc="0" normalizeH="0" baseline="0" noProof="0">
                <a:ln>
                  <a:noFill/>
                </a:ln>
                <a:solidFill>
                  <a:prstClr val="black"/>
                </a:solidFill>
                <a:effectLst/>
                <a:uLnTx/>
                <a:uFillTx/>
                <a:latin typeface="Franklin Gothic Medium" panose="020B0603020102020204"/>
                <a:ea typeface="+mj-ea"/>
                <a:cs typeface="+mj-cs"/>
              </a:rPr>
              <a:t>Task 8.4: Education and training</a:t>
            </a:r>
            <a:endParaRPr kumimoji="0" lang="it-IT" sz="4000" b="0" i="0" u="none" strike="noStrike" kern="1200" cap="none" spc="0" normalizeH="0" baseline="0" noProof="0" dirty="0">
              <a:ln>
                <a:noFill/>
              </a:ln>
              <a:solidFill>
                <a:prstClr val="black"/>
              </a:solidFill>
              <a:effectLst/>
              <a:uLnTx/>
              <a:uFillTx/>
              <a:latin typeface="Franklin Gothic Medium" panose="020B0603020102020204"/>
              <a:ea typeface="+mj-ea"/>
              <a:cs typeface="+mj-cs"/>
            </a:endParaRPr>
          </a:p>
        </p:txBody>
      </p:sp>
    </p:spTree>
    <p:extLst>
      <p:ext uri="{BB962C8B-B14F-4D97-AF65-F5344CB8AC3E}">
        <p14:creationId xmlns:p14="http://schemas.microsoft.com/office/powerpoint/2010/main" val="12208853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2" name="Titolo 1">
            <a:extLst>
              <a:ext uri="{FF2B5EF4-FFF2-40B4-BE49-F238E27FC236}">
                <a16:creationId xmlns:a16="http://schemas.microsoft.com/office/drawing/2014/main" id="{DBBA0D9E-1AB7-1012-EAC9-A939A8781300}"/>
              </a:ext>
            </a:extLst>
          </p:cNvPr>
          <p:cNvSpPr>
            <a:spLocks noGrp="1"/>
          </p:cNvSpPr>
          <p:nvPr>
            <p:ph type="title"/>
          </p:nvPr>
        </p:nvSpPr>
        <p:spPr>
          <a:xfrm>
            <a:off x="796254" y="212026"/>
            <a:ext cx="10515600" cy="936000"/>
          </a:xfrm>
        </p:spPr>
        <p:txBody>
          <a:bodyPr>
            <a:normAutofit fontScale="90000"/>
          </a:bodyPr>
          <a:lstStyle/>
          <a:p>
            <a:r>
              <a:rPr lang="es-ES" sz="4000" dirty="0" err="1"/>
              <a:t>Task</a:t>
            </a:r>
            <a:r>
              <a:rPr lang="es-ES" sz="4000" dirty="0"/>
              <a:t> 8.5: </a:t>
            </a:r>
            <a:r>
              <a:rPr lang="en-US" sz="4000" dirty="0" err="1"/>
              <a:t>Maximising</a:t>
            </a:r>
            <a:r>
              <a:rPr lang="en-US" sz="4000" dirty="0"/>
              <a:t> exploitation of project enzymes, products, and knowledge</a:t>
            </a:r>
            <a:endParaRPr lang="it-IT" sz="4000" dirty="0"/>
          </a:p>
        </p:txBody>
      </p:sp>
      <p:sp>
        <p:nvSpPr>
          <p:cNvPr id="12" name="Arrow: Right 11">
            <a:extLst>
              <a:ext uri="{FF2B5EF4-FFF2-40B4-BE49-F238E27FC236}">
                <a16:creationId xmlns:a16="http://schemas.microsoft.com/office/drawing/2014/main" id="{C570B5FC-944E-8C77-3824-2C2E56CE2582}"/>
              </a:ext>
            </a:extLst>
          </p:cNvPr>
          <p:cNvSpPr/>
          <p:nvPr/>
        </p:nvSpPr>
        <p:spPr>
          <a:xfrm>
            <a:off x="1078172" y="4986642"/>
            <a:ext cx="627797" cy="436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Arrow: Right 16">
            <a:extLst>
              <a:ext uri="{FF2B5EF4-FFF2-40B4-BE49-F238E27FC236}">
                <a16:creationId xmlns:a16="http://schemas.microsoft.com/office/drawing/2014/main" id="{CA53D07E-1CB4-FFDE-1B97-D36CB3748285}"/>
              </a:ext>
            </a:extLst>
          </p:cNvPr>
          <p:cNvSpPr/>
          <p:nvPr/>
        </p:nvSpPr>
        <p:spPr>
          <a:xfrm>
            <a:off x="1078172" y="5889523"/>
            <a:ext cx="627797" cy="436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C9C4EB08-2918-139C-BF3C-7926E80DE0A5}"/>
              </a:ext>
            </a:extLst>
          </p:cNvPr>
          <p:cNvSpPr txBox="1"/>
          <p:nvPr/>
        </p:nvSpPr>
        <p:spPr>
          <a:xfrm>
            <a:off x="1802114" y="4909151"/>
            <a:ext cx="40414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 aware of the tracking of a commercialization of an enzyme</a:t>
            </a: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D577AB7B-3A6D-88D7-BC34-81A8EA0A2C69}"/>
              </a:ext>
            </a:extLst>
          </p:cNvPr>
          <p:cNvSpPr txBox="1"/>
          <p:nvPr/>
        </p:nvSpPr>
        <p:spPr>
          <a:xfrm>
            <a:off x="1802114" y="5557725"/>
            <a:ext cx="429388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different questionnaires (general public, interested companies, internal) will be produced, and results discussed in next workshops</a:t>
            </a: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Arrow: Right 21">
            <a:extLst>
              <a:ext uri="{FF2B5EF4-FFF2-40B4-BE49-F238E27FC236}">
                <a16:creationId xmlns:a16="http://schemas.microsoft.com/office/drawing/2014/main" id="{0D549F28-87EA-15CC-1EE1-663EA34C0267}"/>
              </a:ext>
            </a:extLst>
          </p:cNvPr>
          <p:cNvSpPr/>
          <p:nvPr/>
        </p:nvSpPr>
        <p:spPr>
          <a:xfrm>
            <a:off x="6594143" y="5337118"/>
            <a:ext cx="584579" cy="436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EF39F5D2-0A09-E7AD-BB4D-994B7CF064CD}"/>
              </a:ext>
            </a:extLst>
          </p:cNvPr>
          <p:cNvSpPr txBox="1"/>
          <p:nvPr/>
        </p:nvSpPr>
        <p:spPr>
          <a:xfrm>
            <a:off x="7267434" y="5093817"/>
            <a:ext cx="384639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one contact per partner will be named for the follow up of information and activities</a:t>
            </a: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Google Shape;341;p10">
            <a:extLst>
              <a:ext uri="{FF2B5EF4-FFF2-40B4-BE49-F238E27FC236}">
                <a16:creationId xmlns:a16="http://schemas.microsoft.com/office/drawing/2014/main" id="{87BB9D3F-0A8C-4CCD-BB33-DB65B0726560}"/>
              </a:ext>
            </a:extLst>
          </p:cNvPr>
          <p:cNvSpPr txBox="1"/>
          <p:nvPr/>
        </p:nvSpPr>
        <p:spPr>
          <a:xfrm>
            <a:off x="394594" y="1371549"/>
            <a:ext cx="11583900" cy="3641540"/>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Objective</a:t>
            </a:r>
            <a:endParaRPr kumimoji="0" sz="1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To ensure the exploitation of project results as a major commitment of FuturEnzyme project towards innovation. This task is expected to deliver an Exploitation and Innovation Plan (including the IPR Management Strategy). Furthermore, this task will analyze, through a strong collaboration between manufacturers and SMEs, the market and economic aspects of the 9 best enzyme candidates and the new 3 real-life products, to establish such business scenarios.</a:t>
            </a:r>
          </a:p>
          <a:p>
            <a:pPr marL="263700" marR="0" lvl="0" indent="-365735" algn="l" defTabSz="914400" rtl="0" eaLnBrk="1" fontAlgn="auto" latinLnBrk="0" hangingPunct="1">
              <a:lnSpc>
                <a:spcPct val="90000"/>
              </a:lnSpc>
              <a:spcBef>
                <a:spcPts val="799"/>
              </a:spcBef>
              <a:spcAft>
                <a:spcPts val="0"/>
              </a:spcAft>
              <a:buClr>
                <a:srgbClr val="242852"/>
              </a:buClr>
              <a:buSzPts val="1864"/>
              <a:buFont typeface="Noto Sans Symbols"/>
              <a:buChar char="◼"/>
              <a:tabLst/>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alibri"/>
              </a:rPr>
              <a:t>Main outputs:</a:t>
            </a: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GB"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Exploitation workshop presented during the KOM</a:t>
            </a: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GB"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Preliminary Exploitation Plan (M12 – </a:t>
            </a:r>
            <a:r>
              <a:rPr kumimoji="0" lang="en-GB"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D8.6</a:t>
            </a:r>
            <a:r>
              <a:rPr kumimoji="0" lang="en-GB"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and final document to be submitted at M48</a:t>
            </a: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GB"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First Exploitation Workshop during the second General Assembly (M12) to present the Preliminary Exploitation Plan and </a:t>
            </a: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identify targets, content and channels for distribution of questionnaires on the industrial application and acceptance of enzyme assisted production of consumer products</a:t>
            </a:r>
            <a:r>
              <a:rPr kumimoji="0" lang="en-GB"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17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least 1 person per each partner took part in the workshop</a:t>
            </a:r>
            <a:endParaRPr kumimoji="0" lang="en-GB"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endParaRPr kumimoji="0" sz="1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90358081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3" name="TextBox 2">
            <a:extLst>
              <a:ext uri="{FF2B5EF4-FFF2-40B4-BE49-F238E27FC236}">
                <a16:creationId xmlns:a16="http://schemas.microsoft.com/office/drawing/2014/main" id="{187F10C8-DA16-52D7-83F5-62D0D4E71FB3}"/>
              </a:ext>
            </a:extLst>
          </p:cNvPr>
          <p:cNvSpPr txBox="1"/>
          <p:nvPr/>
        </p:nvSpPr>
        <p:spPr>
          <a:xfrm>
            <a:off x="989476" y="1690178"/>
            <a:ext cx="10213048"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
                <a:srgbClr val="92D050"/>
              </a:buClr>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Yearly update (KOM and General Assembly)</a:t>
            </a:r>
          </a:p>
          <a:p>
            <a:pPr marL="285750" marR="0" lvl="0" indent="-285750" algn="just" defTabSz="914400" rtl="0" eaLnBrk="1" fontAlgn="auto" latinLnBrk="0" hangingPunct="1">
              <a:lnSpc>
                <a:spcPct val="100000"/>
              </a:lnSpc>
              <a:spcBef>
                <a:spcPts val="0"/>
              </a:spcBef>
              <a:spcAft>
                <a:spcPts val="0"/>
              </a:spcAft>
              <a:buClr>
                <a:srgbClr val="A6D86E"/>
              </a:buClr>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Analysis of the state-of-the-art of the Choice Experiment model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identify a workflow of actions to analyze the WTP for consumer products with sustainable features for the planned consumer survey.</a:t>
            </a:r>
          </a:p>
          <a:p>
            <a:pPr marL="285750" marR="0" lvl="0" indent="-285750" algn="just" defTabSz="914400" rtl="0" eaLnBrk="1" fontAlgn="auto" latinLnBrk="0" hangingPunct="1">
              <a:lnSpc>
                <a:spcPct val="100000"/>
              </a:lnSpc>
              <a:spcBef>
                <a:spcPts val="0"/>
              </a:spcBef>
              <a:spcAft>
                <a:spcPts val="0"/>
              </a:spcAft>
              <a:buClr>
                <a:srgbClr val="A6D86E"/>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Background analysis of consumers purchase behavior towards targeted products by gender</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B1AE54FE-43AC-2D83-7F67-ED212973369E}"/>
              </a:ext>
            </a:extLst>
          </p:cNvPr>
          <p:cNvSpPr txBox="1"/>
          <p:nvPr/>
        </p:nvSpPr>
        <p:spPr>
          <a:xfrm>
            <a:off x="861391" y="5982201"/>
            <a:ext cx="11529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A66AC"/>
                </a:solidFill>
                <a:effectLst/>
                <a:uLnTx/>
                <a:uFillTx/>
                <a:latin typeface="Calibri" panose="020F0502020204030204" pitchFamily="34" charset="0"/>
                <a:ea typeface="+mn-ea"/>
                <a:cs typeface="Calibri" panose="020F0502020204030204" pitchFamily="34" charset="0"/>
              </a:rPr>
              <a:t>MEN</a:t>
            </a:r>
            <a:endParaRPr kumimoji="0" lang="en-GB" sz="1800" b="1" i="0" u="none" strike="noStrike" kern="1200" cap="none" spc="0" normalizeH="0" baseline="0" noProof="0" dirty="0">
              <a:ln>
                <a:noFill/>
              </a:ln>
              <a:solidFill>
                <a:srgbClr val="4A66AC"/>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34B659DB-71AA-83D0-15BB-05B43F8579DB}"/>
              </a:ext>
            </a:extLst>
          </p:cNvPr>
          <p:cNvSpPr txBox="1"/>
          <p:nvPr/>
        </p:nvSpPr>
        <p:spPr>
          <a:xfrm>
            <a:off x="2506313" y="5982201"/>
            <a:ext cx="11529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5AA2AE">
                    <a:lumMod val="60000"/>
                    <a:lumOff val="40000"/>
                  </a:srgbClr>
                </a:solidFill>
                <a:effectLst/>
                <a:uLnTx/>
                <a:uFillTx/>
                <a:latin typeface="Calibri" panose="020F0502020204030204" pitchFamily="34" charset="0"/>
                <a:ea typeface="+mn-ea"/>
                <a:cs typeface="Calibri" panose="020F0502020204030204" pitchFamily="34" charset="0"/>
              </a:rPr>
              <a:t>WOMEN</a:t>
            </a:r>
            <a:endParaRPr kumimoji="0" lang="en-GB" sz="1800" b="1" i="0" u="none" strike="noStrike" kern="1200" cap="none" spc="0" normalizeH="0" baseline="0" noProof="0" dirty="0">
              <a:ln>
                <a:noFill/>
              </a:ln>
              <a:solidFill>
                <a:srgbClr val="5AA2AE">
                  <a:lumMod val="60000"/>
                  <a:lumOff val="40000"/>
                </a:srgbClr>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3587147A-3D9D-A6D4-3364-069575908B94}"/>
              </a:ext>
            </a:extLst>
          </p:cNvPr>
          <p:cNvSpPr txBox="1"/>
          <p:nvPr/>
        </p:nvSpPr>
        <p:spPr>
          <a:xfrm>
            <a:off x="796254" y="3953514"/>
            <a:ext cx="3051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How </a:t>
            </a:r>
            <a:r>
              <a:rPr kumimoji="0" lang="it-IT" sz="1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much</a:t>
            </a:r>
            <a:r>
              <a:rPr kumimoji="0" lang="it-IT" sz="1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time do people </a:t>
            </a:r>
            <a:r>
              <a:rPr kumimoji="0" lang="it-IT" sz="1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spend</a:t>
            </a:r>
            <a:r>
              <a:rPr kumimoji="0" lang="it-IT" sz="1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on </a:t>
            </a:r>
            <a:r>
              <a:rPr kumimoji="0" lang="it-IT" sz="1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daily</a:t>
            </a:r>
            <a:r>
              <a:rPr kumimoji="0" lang="it-IT" sz="1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house </a:t>
            </a:r>
            <a:r>
              <a:rPr kumimoji="0" lang="it-IT" sz="1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chores</a:t>
            </a:r>
            <a:r>
              <a:rPr kumimoji="0" lang="it-IT" sz="1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and </a:t>
            </a:r>
            <a:r>
              <a:rPr kumimoji="0" lang="it-IT" sz="1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cleaning</a:t>
            </a:r>
            <a:r>
              <a:rPr kumimoji="0" lang="it-IT" sz="1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by gender?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it-IT" sz="14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Thébaud</a:t>
            </a:r>
            <a:r>
              <a:rPr kumimoji="0" lang="it-IT"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 al, 2019)</a:t>
            </a:r>
          </a:p>
        </p:txBody>
      </p:sp>
      <p:sp>
        <p:nvSpPr>
          <p:cNvPr id="12" name="Rectangle 11">
            <a:extLst>
              <a:ext uri="{FF2B5EF4-FFF2-40B4-BE49-F238E27FC236}">
                <a16:creationId xmlns:a16="http://schemas.microsoft.com/office/drawing/2014/main" id="{87764038-DBB9-468A-3541-B67549554A76}"/>
              </a:ext>
            </a:extLst>
          </p:cNvPr>
          <p:cNvSpPr/>
          <p:nvPr/>
        </p:nvSpPr>
        <p:spPr>
          <a:xfrm>
            <a:off x="937593" y="5295513"/>
            <a:ext cx="1076737" cy="620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 minutes</a:t>
            </a:r>
            <a:endPar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 name="Rectangle 13">
            <a:extLst>
              <a:ext uri="{FF2B5EF4-FFF2-40B4-BE49-F238E27FC236}">
                <a16:creationId xmlns:a16="http://schemas.microsoft.com/office/drawing/2014/main" id="{AD6C4FEF-589F-3716-4326-CF87210E2F35}"/>
              </a:ext>
            </a:extLst>
          </p:cNvPr>
          <p:cNvSpPr/>
          <p:nvPr/>
        </p:nvSpPr>
        <p:spPr>
          <a:xfrm>
            <a:off x="2544415" y="5295513"/>
            <a:ext cx="1076737" cy="620428"/>
          </a:xfrm>
          <a:prstGeom prst="rect">
            <a:avLst/>
          </a:prstGeom>
          <a:solidFill>
            <a:srgbClr val="9CC7CE"/>
          </a:solidFill>
          <a:ln>
            <a:solidFill>
              <a:srgbClr val="9C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hour and 20 minutes</a:t>
            </a:r>
            <a:endParaRPr kumimoji="0" lang="en-GB"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aphicFrame>
        <p:nvGraphicFramePr>
          <p:cNvPr id="15" name="Chart 14">
            <a:extLst>
              <a:ext uri="{FF2B5EF4-FFF2-40B4-BE49-F238E27FC236}">
                <a16:creationId xmlns:a16="http://schemas.microsoft.com/office/drawing/2014/main" id="{ED1A5A1B-EF00-7693-E2C7-D38A49B529DF}"/>
              </a:ext>
            </a:extLst>
          </p:cNvPr>
          <p:cNvGraphicFramePr/>
          <p:nvPr>
            <p:extLst/>
          </p:nvPr>
        </p:nvGraphicFramePr>
        <p:xfrm>
          <a:off x="4105984" y="3781354"/>
          <a:ext cx="3896139" cy="26105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21855C84-906F-8776-1341-2C614DF79305}"/>
              </a:ext>
            </a:extLst>
          </p:cNvPr>
          <p:cNvGraphicFramePr/>
          <p:nvPr>
            <p:extLst/>
          </p:nvPr>
        </p:nvGraphicFramePr>
        <p:xfrm>
          <a:off x="7895797" y="3781354"/>
          <a:ext cx="3579779" cy="2705025"/>
        </p:xfrm>
        <a:graphic>
          <a:graphicData uri="http://schemas.openxmlformats.org/drawingml/2006/chart">
            <c:chart xmlns:c="http://schemas.openxmlformats.org/drawingml/2006/chart" xmlns:r="http://schemas.openxmlformats.org/officeDocument/2006/relationships" r:id="rId3"/>
          </a:graphicData>
        </a:graphic>
      </p:graphicFrame>
      <p:sp>
        <p:nvSpPr>
          <p:cNvPr id="17" name="Titolo 1">
            <a:extLst>
              <a:ext uri="{FF2B5EF4-FFF2-40B4-BE49-F238E27FC236}">
                <a16:creationId xmlns:a16="http://schemas.microsoft.com/office/drawing/2014/main" id="{EC9A0DDD-DA6B-45A2-A11B-DED971261D8B}"/>
              </a:ext>
            </a:extLst>
          </p:cNvPr>
          <p:cNvSpPr>
            <a:spLocks noGrp="1"/>
          </p:cNvSpPr>
          <p:nvPr>
            <p:ph type="title"/>
          </p:nvPr>
        </p:nvSpPr>
        <p:spPr>
          <a:xfrm>
            <a:off x="796254" y="212026"/>
            <a:ext cx="10515600" cy="936000"/>
          </a:xfrm>
        </p:spPr>
        <p:txBody>
          <a:bodyPr>
            <a:normAutofit fontScale="90000"/>
          </a:bodyPr>
          <a:lstStyle/>
          <a:p>
            <a:r>
              <a:rPr lang="es-ES" sz="4000" dirty="0" err="1"/>
              <a:t>Task</a:t>
            </a:r>
            <a:r>
              <a:rPr lang="es-ES" sz="4000" dirty="0"/>
              <a:t> 8.5: </a:t>
            </a:r>
            <a:r>
              <a:rPr lang="en-US" sz="4000" dirty="0" err="1"/>
              <a:t>Maximising</a:t>
            </a:r>
            <a:r>
              <a:rPr lang="en-US" sz="4000" dirty="0"/>
              <a:t> exploitation of project enzymes, products, and knowledge</a:t>
            </a:r>
            <a:endParaRPr lang="it-IT" sz="4000" dirty="0"/>
          </a:p>
        </p:txBody>
      </p:sp>
      <p:sp>
        <p:nvSpPr>
          <p:cNvPr id="18" name="Google Shape;341;p10">
            <a:extLst>
              <a:ext uri="{FF2B5EF4-FFF2-40B4-BE49-F238E27FC236}">
                <a16:creationId xmlns:a16="http://schemas.microsoft.com/office/drawing/2014/main" id="{E956409A-AAF0-4B45-8C77-B64E8409563C}"/>
              </a:ext>
            </a:extLst>
          </p:cNvPr>
          <p:cNvSpPr txBox="1"/>
          <p:nvPr/>
        </p:nvSpPr>
        <p:spPr>
          <a:xfrm>
            <a:off x="304050" y="1319713"/>
            <a:ext cx="11583900" cy="551930"/>
          </a:xfrm>
          <a:prstGeom prst="rect">
            <a:avLst/>
          </a:prstGeom>
          <a:noFill/>
          <a:ln>
            <a:noFill/>
          </a:ln>
        </p:spPr>
        <p:txBody>
          <a:bodyPr spcFirstLastPara="1" wrap="square" lIns="0" tIns="72000" rIns="0" bIns="0" anchor="t" anchorCtr="0">
            <a:noAutofit/>
          </a:bodyPr>
          <a:lstStyle/>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Consumer Task </a:t>
            </a:r>
            <a:r>
              <a:rPr kumimoji="0" lang="es-E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Force</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694819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2" name="Titolo 1">
            <a:extLst>
              <a:ext uri="{FF2B5EF4-FFF2-40B4-BE49-F238E27FC236}">
                <a16:creationId xmlns:a16="http://schemas.microsoft.com/office/drawing/2014/main" id="{DBBA0D9E-1AB7-1012-EAC9-A939A8781300}"/>
              </a:ext>
            </a:extLst>
          </p:cNvPr>
          <p:cNvSpPr>
            <a:spLocks noGrp="1"/>
          </p:cNvSpPr>
          <p:nvPr>
            <p:ph type="title"/>
          </p:nvPr>
        </p:nvSpPr>
        <p:spPr>
          <a:xfrm>
            <a:off x="796254" y="192018"/>
            <a:ext cx="10515600" cy="936000"/>
          </a:xfrm>
        </p:spPr>
        <p:txBody>
          <a:bodyPr>
            <a:normAutofit/>
          </a:bodyPr>
          <a:lstStyle/>
          <a:p>
            <a:r>
              <a:rPr lang="es-ES" sz="4000" dirty="0" err="1"/>
              <a:t>Task</a:t>
            </a:r>
            <a:r>
              <a:rPr lang="es-ES" sz="4000" dirty="0"/>
              <a:t> 8.6: </a:t>
            </a:r>
            <a:r>
              <a:rPr lang="en-GB" sz="4000" dirty="0"/>
              <a:t>Maximising data management</a:t>
            </a:r>
            <a:endParaRPr lang="it-IT" sz="4000" dirty="0"/>
          </a:p>
        </p:txBody>
      </p:sp>
      <p:sp>
        <p:nvSpPr>
          <p:cNvPr id="8" name="Google Shape;341;p10">
            <a:extLst>
              <a:ext uri="{FF2B5EF4-FFF2-40B4-BE49-F238E27FC236}">
                <a16:creationId xmlns:a16="http://schemas.microsoft.com/office/drawing/2014/main" id="{2D30F88F-86AF-4279-A123-35C32AC21711}"/>
              </a:ext>
            </a:extLst>
          </p:cNvPr>
          <p:cNvSpPr txBox="1"/>
          <p:nvPr/>
        </p:nvSpPr>
        <p:spPr>
          <a:xfrm>
            <a:off x="608100" y="1608230"/>
            <a:ext cx="11087076" cy="3641540"/>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Objective</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To pave the way for effective management of all products and datasets generated within the project lifetime and further, making data findable, accessible, interoperable and reusable (FAIR principles) now and in the future, by anyone inside and outside the consortium, under known and considered IP issues.</a:t>
            </a:r>
          </a:p>
          <a:p>
            <a:pPr marL="263700" marR="0" lvl="0" indent="-365735" algn="l" defTabSz="914400" rtl="0" eaLnBrk="1" fontAlgn="auto" latinLnBrk="0" hangingPunct="1">
              <a:lnSpc>
                <a:spcPct val="90000"/>
              </a:lnSpc>
              <a:spcBef>
                <a:spcPts val="799"/>
              </a:spcBef>
              <a:spcAft>
                <a:spcPts val="0"/>
              </a:spcAft>
              <a:buClr>
                <a:srgbClr val="242852"/>
              </a:buClr>
              <a:buSzPts val="1864"/>
              <a:buFont typeface="Noto Sans Symbols"/>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alibri"/>
              </a:rPr>
              <a:t>Main outputs:</a:t>
            </a: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Data Management Plan delivered at M4 (D8.4) as a key element of good data management, describing the data management life cycle for the data to be collected, processed and/or generated by FuturEnzyme project</a:t>
            </a: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Data are available for every members of the consortium in the intranet on the FuturEnzyme website (access granted with specific username and password).</a:t>
            </a: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Traceability and findability ensured by dynamics QR associated with all the data generated whenever possible.</a:t>
            </a: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Open Access for all publications (except for book chapters) +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Zenodo</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Checked for consistency and </a:t>
            </a: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 updates needed</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9635780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2" name="Titolo 1">
            <a:extLst>
              <a:ext uri="{FF2B5EF4-FFF2-40B4-BE49-F238E27FC236}">
                <a16:creationId xmlns:a16="http://schemas.microsoft.com/office/drawing/2014/main" id="{DBBA0D9E-1AB7-1012-EAC9-A939A8781300}"/>
              </a:ext>
            </a:extLst>
          </p:cNvPr>
          <p:cNvSpPr>
            <a:spLocks noGrp="1"/>
          </p:cNvSpPr>
          <p:nvPr>
            <p:ph type="title"/>
          </p:nvPr>
        </p:nvSpPr>
        <p:spPr>
          <a:xfrm>
            <a:off x="796254" y="192018"/>
            <a:ext cx="10515600" cy="936000"/>
          </a:xfrm>
        </p:spPr>
        <p:txBody>
          <a:bodyPr>
            <a:normAutofit fontScale="90000"/>
          </a:bodyPr>
          <a:lstStyle/>
          <a:p>
            <a:r>
              <a:rPr lang="es-ES" sz="4000" dirty="0" err="1"/>
              <a:t>Task</a:t>
            </a:r>
            <a:r>
              <a:rPr lang="es-ES" sz="4000" dirty="0"/>
              <a:t> 8.7: </a:t>
            </a:r>
            <a:r>
              <a:rPr lang="es-ES" sz="4000" dirty="0" err="1"/>
              <a:t>Maximising</a:t>
            </a:r>
            <a:r>
              <a:rPr lang="es-ES" sz="4000" dirty="0"/>
              <a:t> </a:t>
            </a:r>
            <a:r>
              <a:rPr lang="es-ES" sz="4000" dirty="0" err="1"/>
              <a:t>synergies</a:t>
            </a:r>
            <a:r>
              <a:rPr lang="es-ES" sz="4000" dirty="0"/>
              <a:t> </a:t>
            </a:r>
            <a:r>
              <a:rPr lang="es-ES" sz="4000" dirty="0" err="1"/>
              <a:t>with</a:t>
            </a:r>
            <a:r>
              <a:rPr lang="es-ES" sz="4000" dirty="0"/>
              <a:t> </a:t>
            </a:r>
            <a:r>
              <a:rPr lang="es-ES" sz="4000" dirty="0" err="1"/>
              <a:t>other</a:t>
            </a:r>
            <a:r>
              <a:rPr lang="es-ES" sz="4000" dirty="0"/>
              <a:t> </a:t>
            </a:r>
            <a:r>
              <a:rPr lang="es-ES" sz="4000" dirty="0" err="1"/>
              <a:t>consortia</a:t>
            </a:r>
            <a:endParaRPr lang="it-IT" sz="4000" dirty="0"/>
          </a:p>
        </p:txBody>
      </p:sp>
      <p:sp>
        <p:nvSpPr>
          <p:cNvPr id="9" name="Rectangle 8">
            <a:extLst>
              <a:ext uri="{FF2B5EF4-FFF2-40B4-BE49-F238E27FC236}">
                <a16:creationId xmlns:a16="http://schemas.microsoft.com/office/drawing/2014/main" id="{525E8138-6E97-4A84-78C1-B96FF10D1A64}"/>
              </a:ext>
            </a:extLst>
          </p:cNvPr>
          <p:cNvSpPr/>
          <p:nvPr/>
        </p:nvSpPr>
        <p:spPr>
          <a:xfrm>
            <a:off x="1933282" y="3046936"/>
            <a:ext cx="2213113" cy="861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prstClr val="white"/>
                </a:solidFill>
                <a:effectLst/>
                <a:uLnTx/>
                <a:uFillTx/>
                <a:latin typeface="Franklin Gothic Book" panose="020B0503020102020204"/>
                <a:ea typeface="+mn-ea"/>
                <a:cs typeface="+mn-cs"/>
              </a:rPr>
              <a:t>EnXylaScope</a:t>
            </a:r>
            <a:endParaRPr kumimoji="0" lang="it-IT" sz="1800" b="1"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(GA no </a:t>
            </a:r>
            <a:r>
              <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101000831)</a:t>
            </a:r>
            <a:r>
              <a:rPr kumimoji="0" lang="it-IT"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 </a:t>
            </a:r>
            <a:endParaRPr kumimoji="0" lang="en-GB"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0" name="Rectangle 9">
            <a:extLst>
              <a:ext uri="{FF2B5EF4-FFF2-40B4-BE49-F238E27FC236}">
                <a16:creationId xmlns:a16="http://schemas.microsoft.com/office/drawing/2014/main" id="{6200B125-6CF5-9C99-5FE0-500C80FDABED}"/>
              </a:ext>
            </a:extLst>
          </p:cNvPr>
          <p:cNvSpPr/>
          <p:nvPr/>
        </p:nvSpPr>
        <p:spPr>
          <a:xfrm>
            <a:off x="4675827" y="3046936"/>
            <a:ext cx="2213113" cy="861391"/>
          </a:xfrm>
          <a:prstGeom prst="rect">
            <a:avLst/>
          </a:prstGeom>
          <a:solidFill>
            <a:srgbClr val="629DD1"/>
          </a:solidFill>
          <a:ln>
            <a:solidFill>
              <a:srgbClr val="62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Franklin Gothic Book" panose="020B0503020102020204"/>
                <a:ea typeface="+mn-ea"/>
                <a:cs typeface="+mn-cs"/>
              </a:rPr>
              <a:t>OXIPRO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(GA no </a:t>
            </a:r>
            <a:r>
              <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101000607)</a:t>
            </a:r>
            <a:r>
              <a:rPr kumimoji="0" lang="it-IT"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 </a:t>
            </a:r>
            <a:endParaRPr kumimoji="0" lang="en-GB"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1" name="Rectangle 10">
            <a:extLst>
              <a:ext uri="{FF2B5EF4-FFF2-40B4-BE49-F238E27FC236}">
                <a16:creationId xmlns:a16="http://schemas.microsoft.com/office/drawing/2014/main" id="{3AA16CEE-7B3A-A388-18DA-39014C71A33F}"/>
              </a:ext>
            </a:extLst>
          </p:cNvPr>
          <p:cNvSpPr/>
          <p:nvPr/>
        </p:nvSpPr>
        <p:spPr>
          <a:xfrm>
            <a:off x="7418372" y="3046935"/>
            <a:ext cx="2213113" cy="861391"/>
          </a:xfrm>
          <a:prstGeom prst="rect">
            <a:avLst/>
          </a:prstGeom>
          <a:solidFill>
            <a:srgbClr val="9CC7CE"/>
          </a:solidFill>
          <a:ln>
            <a:solidFill>
              <a:srgbClr val="9C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prstClr val="white"/>
                </a:solidFill>
                <a:effectLst/>
                <a:uLnTx/>
                <a:uFillTx/>
                <a:latin typeface="Franklin Gothic Book" panose="020B0503020102020204"/>
                <a:ea typeface="+mn-ea"/>
                <a:cs typeface="+mn-cs"/>
              </a:rPr>
              <a:t>RadicalZ</a:t>
            </a:r>
            <a:endParaRPr kumimoji="0" lang="it-IT" sz="1800" b="1"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(GA no </a:t>
            </a:r>
            <a:r>
              <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101000560)</a:t>
            </a:r>
            <a:r>
              <a:rPr kumimoji="0" lang="it-IT" sz="1800" b="0" i="0" u="none" strike="noStrike" kern="1200" cap="none" spc="0" normalizeH="0" baseline="0" noProof="0" dirty="0">
                <a:ln>
                  <a:noFill/>
                </a:ln>
                <a:solidFill>
                  <a:prstClr val="white"/>
                </a:solidFill>
                <a:effectLst/>
                <a:uLnTx/>
                <a:uFillTx/>
                <a:latin typeface="Franklin Gothic Book" panose="020B0503020102020204"/>
                <a:ea typeface="+mn-ea"/>
                <a:cs typeface="+mn-cs"/>
              </a:rPr>
              <a:t> </a:t>
            </a:r>
            <a:endParaRPr kumimoji="0" lang="en-GB"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2" name="Google Shape;341;p10">
            <a:extLst>
              <a:ext uri="{FF2B5EF4-FFF2-40B4-BE49-F238E27FC236}">
                <a16:creationId xmlns:a16="http://schemas.microsoft.com/office/drawing/2014/main" id="{197EABA2-3250-4DB1-90DE-A7E5E0C0AA6C}"/>
              </a:ext>
            </a:extLst>
          </p:cNvPr>
          <p:cNvSpPr txBox="1"/>
          <p:nvPr/>
        </p:nvSpPr>
        <p:spPr>
          <a:xfrm>
            <a:off x="560850" y="1102765"/>
            <a:ext cx="11087076" cy="5178083"/>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Objective</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To set up a collaborative framework all linked EU projects through active and regular communication and cooperative actions (e.g. events, policy briefs, communication tools) in order to maximize C&amp;D efforts.</a:t>
            </a:r>
          </a:p>
          <a:p>
            <a:pPr marL="263700" marR="0" lvl="0" indent="-365735" algn="l" defTabSz="914400" rtl="0" eaLnBrk="1" fontAlgn="auto" latinLnBrk="0" hangingPunct="1">
              <a:lnSpc>
                <a:spcPct val="90000"/>
              </a:lnSpc>
              <a:spcBef>
                <a:spcPts val="799"/>
              </a:spcBef>
              <a:spcAft>
                <a:spcPts val="0"/>
              </a:spcAft>
              <a:buClr>
                <a:srgbClr val="242852"/>
              </a:buClr>
              <a:buSzPts val="1864"/>
              <a:buFont typeface="Noto Sans Symbols"/>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alibri"/>
              </a:rPr>
              <a:t>Main outputs:</a:t>
            </a: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Creation of the Cluster Enzymes for Greener Products, composed of the 4 sister projects in the H2020 work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programme</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FNR-16-H2020 with the aim to join efforts for a higher efficiency and impact. </a:t>
            </a: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55165" marR="0" lvl="1" indent="0" algn="l" defTabSz="914400" rtl="0" eaLnBrk="1" fontAlgn="auto" latinLnBrk="0" hangingPunct="1">
              <a:lnSpc>
                <a:spcPct val="90000"/>
              </a:lnSpc>
              <a:spcBef>
                <a:spcPts val="799"/>
              </a:spcBef>
              <a:spcAft>
                <a:spcPts val="0"/>
              </a:spcAft>
              <a:buClr>
                <a:srgbClr val="70AD47"/>
              </a:buClr>
              <a:buSzPts val="1864"/>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series of joint activities were developed including:</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Internal meetings </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KOM (October 2021) resulting in a report of actions for a common strategy for communication, dissemination and exploitation activities.</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policy working groups (April, June and November 2022) to discuss about the joint policy draft and propose policy events, strategies and key messages</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meetings (March 2022, October 2022) to discuss about the joint newsletter</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418335299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3" name="TextBox 2">
            <a:extLst>
              <a:ext uri="{FF2B5EF4-FFF2-40B4-BE49-F238E27FC236}">
                <a16:creationId xmlns:a16="http://schemas.microsoft.com/office/drawing/2014/main" id="{187F10C8-DA16-52D7-83F5-62D0D4E71FB3}"/>
              </a:ext>
            </a:extLst>
          </p:cNvPr>
          <p:cNvSpPr txBox="1"/>
          <p:nvPr/>
        </p:nvSpPr>
        <p:spPr>
          <a:xfrm>
            <a:off x="675862" y="1340053"/>
            <a:ext cx="1021304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1" i="0" u="sng"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1" i="0" u="sng"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6" name="Oval 5">
            <a:extLst>
              <a:ext uri="{FF2B5EF4-FFF2-40B4-BE49-F238E27FC236}">
                <a16:creationId xmlns:a16="http://schemas.microsoft.com/office/drawing/2014/main" id="{C8AD9E95-F467-5DB1-9AAD-394D7FEA512E}"/>
              </a:ext>
            </a:extLst>
          </p:cNvPr>
          <p:cNvSpPr/>
          <p:nvPr/>
        </p:nvSpPr>
        <p:spPr>
          <a:xfrm>
            <a:off x="3366181" y="4208503"/>
            <a:ext cx="1842052" cy="1802296"/>
          </a:xfrm>
          <a:prstGeom prst="ellipse">
            <a:avLst/>
          </a:prstGeom>
          <a:solidFill>
            <a:srgbClr val="81A2B1"/>
          </a:solidFill>
          <a:ln>
            <a:solidFill>
              <a:srgbClr val="81A2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sng" strike="noStrike" kern="1200" cap="none" spc="0" normalizeH="0" baseline="0" noProof="0" dirty="0" err="1">
                <a:ln>
                  <a:noFill/>
                </a:ln>
                <a:solidFill>
                  <a:prstClr val="white"/>
                </a:solidFill>
                <a:effectLst/>
                <a:uLnTx/>
                <a:uFillTx/>
                <a:latin typeface="Franklin Gothic Book" panose="020B0503020102020204"/>
                <a:ea typeface="+mn-ea"/>
                <a:cs typeface="+mn-cs"/>
              </a:rPr>
              <a:t>Average</a:t>
            </a:r>
            <a:r>
              <a:rPr kumimoji="0" lang="it-IT" sz="1800" b="1" i="0" u="sng" strike="noStrike" kern="1200" cap="none" spc="0" normalizeH="0" baseline="0" noProof="0" dirty="0">
                <a:ln>
                  <a:noFill/>
                </a:ln>
                <a:solidFill>
                  <a:prstClr val="white"/>
                </a:solidFill>
                <a:effectLst/>
                <a:uLnTx/>
                <a:uFillTx/>
                <a:latin typeface="Franklin Gothic Book" panose="020B0503020102020204"/>
                <a:ea typeface="+mn-ea"/>
                <a:cs typeface="+mn-cs"/>
              </a:rPr>
              <a:t> open rate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sng" strike="noStrike" kern="1200" cap="none" spc="0" normalizeH="0" baseline="0" noProof="0" dirty="0">
              <a:ln>
                <a:noFill/>
              </a:ln>
              <a:solidFill>
                <a:prstClr val="white"/>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49.35%</a:t>
            </a:r>
            <a:endParaRPr kumimoji="0" lang="en-GB" sz="2000" b="1"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8" name="Oval 7">
            <a:extLst>
              <a:ext uri="{FF2B5EF4-FFF2-40B4-BE49-F238E27FC236}">
                <a16:creationId xmlns:a16="http://schemas.microsoft.com/office/drawing/2014/main" id="{F2294460-2FCD-7A09-BA9C-52564CB1D5E0}"/>
              </a:ext>
            </a:extLst>
          </p:cNvPr>
          <p:cNvSpPr/>
          <p:nvPr/>
        </p:nvSpPr>
        <p:spPr>
          <a:xfrm>
            <a:off x="1215514" y="4208503"/>
            <a:ext cx="1842052" cy="1802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00" b="1" i="0" u="sng" strike="noStrike" kern="1200" cap="none" spc="0" normalizeH="0" baseline="0" noProof="0" dirty="0" err="1">
                <a:ln>
                  <a:noFill/>
                </a:ln>
                <a:solidFill>
                  <a:prstClr val="white"/>
                </a:solidFill>
                <a:effectLst/>
                <a:uLnTx/>
                <a:uFillTx/>
                <a:latin typeface="Franklin Gothic Book" panose="020B0503020102020204"/>
                <a:ea typeface="+mn-ea"/>
                <a:cs typeface="+mn-cs"/>
              </a:rPr>
              <a:t>Subscribers</a:t>
            </a:r>
            <a:endParaRPr kumimoji="0" lang="it-IT" sz="1700" b="1" i="0" u="sng" strike="noStrike" kern="1200" cap="none" spc="0" normalizeH="0" baseline="0" noProof="0" dirty="0">
              <a:ln>
                <a:noFill/>
              </a:ln>
              <a:solidFill>
                <a:prstClr val="white"/>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00" b="1" i="0" u="none" strike="noStrike" kern="1200" cap="none" spc="0" normalizeH="0" baseline="0" noProof="0" dirty="0">
                <a:ln>
                  <a:noFill/>
                </a:ln>
                <a:solidFill>
                  <a:prstClr val="white"/>
                </a:solidFill>
                <a:effectLst/>
                <a:uLnTx/>
                <a:uFillTx/>
                <a:latin typeface="Franklin Gothic Book" panose="020B05030201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166</a:t>
            </a:r>
            <a:endParaRPr kumimoji="0" lang="en-GB" sz="20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pic>
        <p:nvPicPr>
          <p:cNvPr id="12" name="Picture 11">
            <a:extLst>
              <a:ext uri="{FF2B5EF4-FFF2-40B4-BE49-F238E27FC236}">
                <a16:creationId xmlns:a16="http://schemas.microsoft.com/office/drawing/2014/main" id="{550993E8-9182-578E-8016-D78ED9E913ED}"/>
              </a:ext>
            </a:extLst>
          </p:cNvPr>
          <p:cNvPicPr>
            <a:picLocks noChangeAspect="1"/>
          </p:cNvPicPr>
          <p:nvPr/>
        </p:nvPicPr>
        <p:blipFill>
          <a:blip r:embed="rId2"/>
          <a:stretch>
            <a:fillRect/>
          </a:stretch>
        </p:blipFill>
        <p:spPr>
          <a:xfrm>
            <a:off x="5716799" y="4590538"/>
            <a:ext cx="4438650" cy="1038225"/>
          </a:xfrm>
          <a:prstGeom prst="rect">
            <a:avLst/>
          </a:prstGeom>
        </p:spPr>
      </p:pic>
      <p:sp>
        <p:nvSpPr>
          <p:cNvPr id="13" name="Titolo 1">
            <a:extLst>
              <a:ext uri="{FF2B5EF4-FFF2-40B4-BE49-F238E27FC236}">
                <a16:creationId xmlns:a16="http://schemas.microsoft.com/office/drawing/2014/main" id="{BE9089EA-9E15-4B4B-8E68-64B8D64D1656}"/>
              </a:ext>
            </a:extLst>
          </p:cNvPr>
          <p:cNvSpPr>
            <a:spLocks noGrp="1"/>
          </p:cNvSpPr>
          <p:nvPr>
            <p:ph type="title"/>
          </p:nvPr>
        </p:nvSpPr>
        <p:spPr>
          <a:xfrm>
            <a:off x="796254" y="192018"/>
            <a:ext cx="10515600" cy="936000"/>
          </a:xfrm>
        </p:spPr>
        <p:txBody>
          <a:bodyPr>
            <a:normAutofit fontScale="90000"/>
          </a:bodyPr>
          <a:lstStyle/>
          <a:p>
            <a:r>
              <a:rPr lang="es-ES" sz="4000" dirty="0" err="1"/>
              <a:t>Task</a:t>
            </a:r>
            <a:r>
              <a:rPr lang="es-ES" sz="4000" dirty="0"/>
              <a:t> 8.7: </a:t>
            </a:r>
            <a:r>
              <a:rPr lang="es-ES" sz="4000" dirty="0" err="1"/>
              <a:t>Maximising</a:t>
            </a:r>
            <a:r>
              <a:rPr lang="es-ES" sz="4000" dirty="0"/>
              <a:t> </a:t>
            </a:r>
            <a:r>
              <a:rPr lang="es-ES" sz="4000" dirty="0" err="1"/>
              <a:t>synergies</a:t>
            </a:r>
            <a:r>
              <a:rPr lang="es-ES" sz="4000" dirty="0"/>
              <a:t> </a:t>
            </a:r>
            <a:r>
              <a:rPr lang="es-ES" sz="4000" dirty="0" err="1"/>
              <a:t>with</a:t>
            </a:r>
            <a:r>
              <a:rPr lang="es-ES" sz="4000" dirty="0"/>
              <a:t> </a:t>
            </a:r>
            <a:r>
              <a:rPr lang="es-ES" sz="4000" dirty="0" err="1"/>
              <a:t>other</a:t>
            </a:r>
            <a:r>
              <a:rPr lang="es-ES" sz="4000" dirty="0"/>
              <a:t> </a:t>
            </a:r>
            <a:r>
              <a:rPr lang="es-ES" sz="4000" dirty="0" err="1"/>
              <a:t>consortia</a:t>
            </a:r>
            <a:endParaRPr lang="it-IT" sz="4000" dirty="0"/>
          </a:p>
        </p:txBody>
      </p:sp>
      <p:sp>
        <p:nvSpPr>
          <p:cNvPr id="14" name="Google Shape;341;p10">
            <a:extLst>
              <a:ext uri="{FF2B5EF4-FFF2-40B4-BE49-F238E27FC236}">
                <a16:creationId xmlns:a16="http://schemas.microsoft.com/office/drawing/2014/main" id="{637020CC-E3B6-41CE-8FCF-C8EE00AE92A9}"/>
              </a:ext>
            </a:extLst>
          </p:cNvPr>
          <p:cNvSpPr txBox="1"/>
          <p:nvPr/>
        </p:nvSpPr>
        <p:spPr>
          <a:xfrm>
            <a:off x="510516" y="1373341"/>
            <a:ext cx="11087076" cy="3329182"/>
          </a:xfrm>
          <a:prstGeom prst="rect">
            <a:avLst/>
          </a:prstGeom>
          <a:noFill/>
          <a:ln>
            <a:noFill/>
          </a:ln>
        </p:spPr>
        <p:txBody>
          <a:bodyPr spcFirstLastPara="1" wrap="square" lIns="0" tIns="72000" rIns="0" bIns="0" anchor="t" anchorCtr="0">
            <a:noAutofit/>
          </a:bodyPr>
          <a:lstStyle/>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Joint newsletter</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 the latest information about enzymes and enzymology research for greener products, aimed at researchers and the industry</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Radicalz</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lead</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Every 3 months</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Three issues already sent (the last one on Monday 24</a:t>
            </a:r>
            <a:r>
              <a:rPr kumimoji="0" lang="en-GB" sz="18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th</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October 2022)</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FuturEnzyme will be responsible for the issue in February 2022</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55574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Connettore 1 49">
            <a:extLst>
              <a:ext uri="{FF2B5EF4-FFF2-40B4-BE49-F238E27FC236}">
                <a16:creationId xmlns:a16="http://schemas.microsoft.com/office/drawing/2014/main" id="{3497A656-4BA4-4DD7-BC45-E33CBB3A1FCE}"/>
              </a:ext>
            </a:extLst>
          </p:cNvPr>
          <p:cNvCxnSpPr>
            <a:cxnSpLocks/>
          </p:cNvCxnSpPr>
          <p:nvPr/>
        </p:nvCxnSpPr>
        <p:spPr>
          <a:xfrm>
            <a:off x="10204414" y="2032761"/>
            <a:ext cx="0" cy="356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Connettore 1 49">
            <a:extLst>
              <a:ext uri="{FF2B5EF4-FFF2-40B4-BE49-F238E27FC236}">
                <a16:creationId xmlns:a16="http://schemas.microsoft.com/office/drawing/2014/main" id="{E1AE78E8-A378-46A1-BF01-E6B663AD1B59}"/>
              </a:ext>
            </a:extLst>
          </p:cNvPr>
          <p:cNvCxnSpPr>
            <a:cxnSpLocks/>
          </p:cNvCxnSpPr>
          <p:nvPr/>
        </p:nvCxnSpPr>
        <p:spPr>
          <a:xfrm flipH="1">
            <a:off x="2081231" y="3602909"/>
            <a:ext cx="0" cy="198244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Pentagono 28">
            <a:extLst>
              <a:ext uri="{FF2B5EF4-FFF2-40B4-BE49-F238E27FC236}">
                <a16:creationId xmlns:a16="http://schemas.microsoft.com/office/drawing/2014/main" id="{5AE28A00-A515-4C9C-9AF3-4766DEBB5631}"/>
              </a:ext>
            </a:extLst>
          </p:cNvPr>
          <p:cNvSpPr/>
          <p:nvPr/>
        </p:nvSpPr>
        <p:spPr>
          <a:xfrm>
            <a:off x="3069381" y="1186456"/>
            <a:ext cx="2507805" cy="1418304"/>
          </a:xfrm>
          <a:prstGeom prst="homePlate">
            <a:avLst>
              <a:gd name="adj" fmla="val 44149"/>
            </a:avLst>
          </a:prstGeom>
          <a:solidFill>
            <a:schemeClr val="accent2">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Set of 500 computational driven sequences selected (MS6)</a:t>
            </a:r>
          </a:p>
          <a:p>
            <a:r>
              <a:rPr lang="en-US" sz="1200" dirty="0">
                <a:solidFill>
                  <a:schemeClr val="tx2"/>
                </a:solidFill>
              </a:rPr>
              <a:t>• First round of functional screens completed (MS9)</a:t>
            </a:r>
          </a:p>
          <a:p>
            <a:r>
              <a:rPr lang="en-US" sz="1200" dirty="0">
                <a:solidFill>
                  <a:schemeClr val="tx2"/>
                </a:solidFill>
              </a:rPr>
              <a:t>• First round of sequencing completed (MS10)</a:t>
            </a:r>
          </a:p>
        </p:txBody>
      </p:sp>
      <p:cxnSp>
        <p:nvCxnSpPr>
          <p:cNvPr id="57" name="Connettore 1 49">
            <a:extLst>
              <a:ext uri="{FF2B5EF4-FFF2-40B4-BE49-F238E27FC236}">
                <a16:creationId xmlns:a16="http://schemas.microsoft.com/office/drawing/2014/main" id="{38B827C6-1296-4058-BAA8-A7EE02FD85DE}"/>
              </a:ext>
            </a:extLst>
          </p:cNvPr>
          <p:cNvCxnSpPr>
            <a:cxnSpLocks/>
          </p:cNvCxnSpPr>
          <p:nvPr/>
        </p:nvCxnSpPr>
        <p:spPr>
          <a:xfrm>
            <a:off x="595363" y="5335243"/>
            <a:ext cx="0" cy="252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Connettore 1 49">
            <a:extLst>
              <a:ext uri="{FF2B5EF4-FFF2-40B4-BE49-F238E27FC236}">
                <a16:creationId xmlns:a16="http://schemas.microsoft.com/office/drawing/2014/main" id="{575676E6-DB8D-4F88-93A0-5C3015D72E60}"/>
              </a:ext>
            </a:extLst>
          </p:cNvPr>
          <p:cNvCxnSpPr>
            <a:cxnSpLocks/>
          </p:cNvCxnSpPr>
          <p:nvPr/>
        </p:nvCxnSpPr>
        <p:spPr>
          <a:xfrm flipH="1">
            <a:off x="9087873" y="3372564"/>
            <a:ext cx="0" cy="2415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Connettore 1 49">
            <a:extLst>
              <a:ext uri="{FF2B5EF4-FFF2-40B4-BE49-F238E27FC236}">
                <a16:creationId xmlns:a16="http://schemas.microsoft.com/office/drawing/2014/main" id="{FBE32295-EFFE-4D3A-8E63-889BE8B41541}"/>
              </a:ext>
            </a:extLst>
          </p:cNvPr>
          <p:cNvCxnSpPr>
            <a:cxnSpLocks/>
          </p:cNvCxnSpPr>
          <p:nvPr/>
        </p:nvCxnSpPr>
        <p:spPr>
          <a:xfrm>
            <a:off x="6679289" y="4230251"/>
            <a:ext cx="0" cy="1332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Connettore 1 49">
            <a:extLst>
              <a:ext uri="{FF2B5EF4-FFF2-40B4-BE49-F238E27FC236}">
                <a16:creationId xmlns:a16="http://schemas.microsoft.com/office/drawing/2014/main" id="{4CE63029-02B6-4B00-9A19-90A3ED33EF24}"/>
              </a:ext>
            </a:extLst>
          </p:cNvPr>
          <p:cNvCxnSpPr>
            <a:cxnSpLocks/>
            <a:stCxn id="117" idx="2"/>
          </p:cNvCxnSpPr>
          <p:nvPr/>
        </p:nvCxnSpPr>
        <p:spPr>
          <a:xfrm flipH="1">
            <a:off x="3191703" y="2674717"/>
            <a:ext cx="0" cy="289985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Connettore 1 49">
            <a:extLst>
              <a:ext uri="{FF2B5EF4-FFF2-40B4-BE49-F238E27FC236}">
                <a16:creationId xmlns:a16="http://schemas.microsoft.com/office/drawing/2014/main" id="{FBBC07B1-F4A3-4A27-94CF-231E8DEF89AC}"/>
              </a:ext>
            </a:extLst>
          </p:cNvPr>
          <p:cNvCxnSpPr>
            <a:cxnSpLocks/>
            <a:stCxn id="116" idx="0"/>
          </p:cNvCxnSpPr>
          <p:nvPr/>
        </p:nvCxnSpPr>
        <p:spPr>
          <a:xfrm>
            <a:off x="1568963" y="4369437"/>
            <a:ext cx="0" cy="118758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3388618" y="6486379"/>
            <a:ext cx="4101517" cy="365125"/>
          </a:xfrm>
        </p:spPr>
        <p:txBody>
          <a:bodyPr/>
          <a:lstStyle/>
          <a:p>
            <a:r>
              <a:rPr lang="en-US" dirty="0"/>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algn="ctr"/>
            <a:fld id="{07CE569E-9B7C-4CB9-AB80-C0841F922CFF}" type="slidenum">
              <a:rPr lang="en-US" smtClean="0"/>
              <a:pPr algn="ctr"/>
              <a:t>14</a:t>
            </a:fld>
            <a:endParaRPr lang="en-US" dirty="0"/>
          </a:p>
        </p:txBody>
      </p:sp>
      <p:sp>
        <p:nvSpPr>
          <p:cNvPr id="7" name="TextBox 4">
            <a:extLst>
              <a:ext uri="{FF2B5EF4-FFF2-40B4-BE49-F238E27FC236}">
                <a16:creationId xmlns:a16="http://schemas.microsoft.com/office/drawing/2014/main" id="{98830EE4-50CC-801E-9F07-28CEF54A4E90}"/>
              </a:ext>
            </a:extLst>
          </p:cNvPr>
          <p:cNvSpPr txBox="1"/>
          <p:nvPr/>
        </p:nvSpPr>
        <p:spPr>
          <a:xfrm>
            <a:off x="662608" y="137813"/>
            <a:ext cx="10204097" cy="923330"/>
          </a:xfrm>
          <a:prstGeom prst="rect">
            <a:avLst/>
          </a:prstGeom>
          <a:noFill/>
        </p:spPr>
        <p:txBody>
          <a:bodyPr wrap="square" rtlCol="0">
            <a:spAutoFit/>
          </a:bodyPr>
          <a:lstStyle/>
          <a:p>
            <a:r>
              <a:rPr lang="en-US" sz="3600" dirty="0">
                <a:latin typeface="Franklin Gothic Book" panose="020B0503020102020204" pitchFamily="34" charset="0"/>
              </a:rPr>
              <a:t>The </a:t>
            </a:r>
            <a:r>
              <a:rPr lang="en-US" sz="3600" dirty="0" err="1">
                <a:latin typeface="Franklin Gothic Book" panose="020B0503020102020204" pitchFamily="34" charset="0"/>
              </a:rPr>
              <a:t>FuturEnzyme</a:t>
            </a:r>
            <a:r>
              <a:rPr lang="en-US" sz="3600" dirty="0">
                <a:latin typeface="Franklin Gothic Book" panose="020B0503020102020204" pitchFamily="34" charset="0"/>
              </a:rPr>
              <a:t> milestones at M18</a:t>
            </a:r>
          </a:p>
          <a:p>
            <a:r>
              <a:rPr lang="en-US" dirty="0">
                <a:latin typeface="Franklin Gothic Book" panose="020B0503020102020204" pitchFamily="34" charset="0"/>
              </a:rPr>
              <a:t>15 in total</a:t>
            </a:r>
            <a:endParaRPr lang="en-GB" dirty="0">
              <a:latin typeface="Franklin Gothic Book" panose="020B0503020102020204" pitchFamily="34" charset="0"/>
            </a:endParaRPr>
          </a:p>
        </p:txBody>
      </p:sp>
      <p:sp>
        <p:nvSpPr>
          <p:cNvPr id="40" name="Freccia destra 21">
            <a:extLst>
              <a:ext uri="{FF2B5EF4-FFF2-40B4-BE49-F238E27FC236}">
                <a16:creationId xmlns:a16="http://schemas.microsoft.com/office/drawing/2014/main" id="{33257A9D-B2ED-9E64-A49A-D440283995A6}"/>
              </a:ext>
            </a:extLst>
          </p:cNvPr>
          <p:cNvSpPr/>
          <p:nvPr/>
        </p:nvSpPr>
        <p:spPr>
          <a:xfrm>
            <a:off x="54748" y="5346188"/>
            <a:ext cx="11779357"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1" name="Connettore 1 23">
            <a:extLst>
              <a:ext uri="{FF2B5EF4-FFF2-40B4-BE49-F238E27FC236}">
                <a16:creationId xmlns:a16="http://schemas.microsoft.com/office/drawing/2014/main" id="{064B4C95-A8B6-C546-6C36-714FD0BB294A}"/>
              </a:ext>
            </a:extLst>
          </p:cNvPr>
          <p:cNvCxnSpPr>
            <a:cxnSpLocks/>
          </p:cNvCxnSpPr>
          <p:nvPr/>
        </p:nvCxnSpPr>
        <p:spPr>
          <a:xfrm>
            <a:off x="3189403" y="558018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2" name="Connettore 1 24">
            <a:extLst>
              <a:ext uri="{FF2B5EF4-FFF2-40B4-BE49-F238E27FC236}">
                <a16:creationId xmlns:a16="http://schemas.microsoft.com/office/drawing/2014/main" id="{7597E77E-BDE5-FECE-5A45-45ED2C5F5596}"/>
              </a:ext>
            </a:extLst>
          </p:cNvPr>
          <p:cNvCxnSpPr>
            <a:cxnSpLocks/>
          </p:cNvCxnSpPr>
          <p:nvPr/>
        </p:nvCxnSpPr>
        <p:spPr>
          <a:xfrm>
            <a:off x="2084535" y="558018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5" name="Connettore 1 25">
            <a:extLst>
              <a:ext uri="{FF2B5EF4-FFF2-40B4-BE49-F238E27FC236}">
                <a16:creationId xmlns:a16="http://schemas.microsoft.com/office/drawing/2014/main" id="{98B52680-E148-C408-45A3-9C648E50169A}"/>
              </a:ext>
            </a:extLst>
          </p:cNvPr>
          <p:cNvCxnSpPr>
            <a:cxnSpLocks/>
          </p:cNvCxnSpPr>
          <p:nvPr/>
        </p:nvCxnSpPr>
        <p:spPr>
          <a:xfrm>
            <a:off x="7829606" y="558018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7" name="Connettore 1 27">
            <a:extLst>
              <a:ext uri="{FF2B5EF4-FFF2-40B4-BE49-F238E27FC236}">
                <a16:creationId xmlns:a16="http://schemas.microsoft.com/office/drawing/2014/main" id="{6883F9AE-544D-48B8-62F7-FE7A2798B425}"/>
              </a:ext>
            </a:extLst>
          </p:cNvPr>
          <p:cNvCxnSpPr>
            <a:cxnSpLocks/>
          </p:cNvCxnSpPr>
          <p:nvPr/>
        </p:nvCxnSpPr>
        <p:spPr>
          <a:xfrm>
            <a:off x="5452329" y="558018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3" name="CasellaDiTesto 20">
            <a:extLst>
              <a:ext uri="{FF2B5EF4-FFF2-40B4-BE49-F238E27FC236}">
                <a16:creationId xmlns:a16="http://schemas.microsoft.com/office/drawing/2014/main" id="{8211805F-388A-997D-8D30-91F0AAAD9BD4}"/>
              </a:ext>
            </a:extLst>
          </p:cNvPr>
          <p:cNvSpPr txBox="1"/>
          <p:nvPr/>
        </p:nvSpPr>
        <p:spPr>
          <a:xfrm>
            <a:off x="10154581" y="5606645"/>
            <a:ext cx="654908" cy="369332"/>
          </a:xfrm>
          <a:prstGeom prst="rect">
            <a:avLst/>
          </a:prstGeom>
          <a:noFill/>
        </p:spPr>
        <p:txBody>
          <a:bodyPr wrap="square" rtlCol="0">
            <a:spAutoFit/>
          </a:bodyPr>
          <a:lstStyle/>
          <a:p>
            <a:pPr algn="ctr"/>
            <a:r>
              <a:rPr lang="it-IT" b="1" dirty="0">
                <a:solidFill>
                  <a:schemeClr val="tx2"/>
                </a:solidFill>
              </a:rPr>
              <a:t>M18</a:t>
            </a:r>
          </a:p>
        </p:txBody>
      </p:sp>
      <p:cxnSp>
        <p:nvCxnSpPr>
          <p:cNvPr id="55" name="Connettore 1 9">
            <a:extLst>
              <a:ext uri="{FF2B5EF4-FFF2-40B4-BE49-F238E27FC236}">
                <a16:creationId xmlns:a16="http://schemas.microsoft.com/office/drawing/2014/main" id="{A26FDF19-3E33-B085-C364-D1697AFDB1C4}"/>
              </a:ext>
            </a:extLst>
          </p:cNvPr>
          <p:cNvCxnSpPr>
            <a:cxnSpLocks/>
          </p:cNvCxnSpPr>
          <p:nvPr/>
        </p:nvCxnSpPr>
        <p:spPr>
          <a:xfrm>
            <a:off x="4329541" y="557808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6" name="Connettore 1 10">
            <a:extLst>
              <a:ext uri="{FF2B5EF4-FFF2-40B4-BE49-F238E27FC236}">
                <a16:creationId xmlns:a16="http://schemas.microsoft.com/office/drawing/2014/main" id="{030381F8-8AF3-8DE7-FF4B-BAE868ED4BBD}"/>
              </a:ext>
            </a:extLst>
          </p:cNvPr>
          <p:cNvCxnSpPr>
            <a:cxnSpLocks/>
          </p:cNvCxnSpPr>
          <p:nvPr/>
        </p:nvCxnSpPr>
        <p:spPr>
          <a:xfrm>
            <a:off x="6689352" y="557808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8" name="Connettore 1 12">
            <a:extLst>
              <a:ext uri="{FF2B5EF4-FFF2-40B4-BE49-F238E27FC236}">
                <a16:creationId xmlns:a16="http://schemas.microsoft.com/office/drawing/2014/main" id="{C19FC8BE-F125-2A5C-9E32-CB5C79F20FF5}"/>
              </a:ext>
            </a:extLst>
          </p:cNvPr>
          <p:cNvCxnSpPr>
            <a:cxnSpLocks/>
          </p:cNvCxnSpPr>
          <p:nvPr/>
        </p:nvCxnSpPr>
        <p:spPr>
          <a:xfrm>
            <a:off x="9096370" y="558535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9" name="Pentagono 28">
            <a:extLst>
              <a:ext uri="{FF2B5EF4-FFF2-40B4-BE49-F238E27FC236}">
                <a16:creationId xmlns:a16="http://schemas.microsoft.com/office/drawing/2014/main" id="{0C12088A-FA41-41CD-B59B-BED8A188015C}"/>
              </a:ext>
            </a:extLst>
          </p:cNvPr>
          <p:cNvSpPr/>
          <p:nvPr/>
        </p:nvSpPr>
        <p:spPr>
          <a:xfrm>
            <a:off x="463521" y="4624752"/>
            <a:ext cx="2430612" cy="803653"/>
          </a:xfrm>
          <a:prstGeom prst="homePlate">
            <a:avLst/>
          </a:prstGeom>
          <a:solidFill>
            <a:schemeClr val="accent2">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First Consortium General Assembly convened (MS1)</a:t>
            </a:r>
          </a:p>
          <a:p>
            <a:r>
              <a:rPr lang="en-US" sz="1200" dirty="0">
                <a:solidFill>
                  <a:schemeClr val="tx2"/>
                </a:solidFill>
              </a:rPr>
              <a:t>• First version FuturEnzyme website (MS29)</a:t>
            </a:r>
          </a:p>
        </p:txBody>
      </p:sp>
      <p:sp>
        <p:nvSpPr>
          <p:cNvPr id="70" name="Pentagono 28">
            <a:extLst>
              <a:ext uri="{FF2B5EF4-FFF2-40B4-BE49-F238E27FC236}">
                <a16:creationId xmlns:a16="http://schemas.microsoft.com/office/drawing/2014/main" id="{781E7F88-CEDB-4549-B519-5341999BC263}"/>
              </a:ext>
            </a:extLst>
          </p:cNvPr>
          <p:cNvSpPr/>
          <p:nvPr/>
        </p:nvSpPr>
        <p:spPr>
          <a:xfrm>
            <a:off x="1443210" y="3761952"/>
            <a:ext cx="2096387" cy="646331"/>
          </a:xfrm>
          <a:prstGeom prst="homePlate">
            <a:avLst>
              <a:gd name="adj" fmla="val 44149"/>
            </a:avLst>
          </a:prstGeom>
          <a:solidFill>
            <a:schemeClr val="accent2">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Set of 50,000 homology driven sequences pre-selected (MS5) </a:t>
            </a:r>
          </a:p>
        </p:txBody>
      </p:sp>
      <p:sp>
        <p:nvSpPr>
          <p:cNvPr id="79" name="CasellaDiTesto 15">
            <a:extLst>
              <a:ext uri="{FF2B5EF4-FFF2-40B4-BE49-F238E27FC236}">
                <a16:creationId xmlns:a16="http://schemas.microsoft.com/office/drawing/2014/main" id="{14E1B275-65FC-4818-88A1-208623167498}"/>
              </a:ext>
            </a:extLst>
          </p:cNvPr>
          <p:cNvSpPr txBox="1"/>
          <p:nvPr/>
        </p:nvSpPr>
        <p:spPr>
          <a:xfrm>
            <a:off x="2001684" y="5606645"/>
            <a:ext cx="648000" cy="369332"/>
          </a:xfrm>
          <a:prstGeom prst="rect">
            <a:avLst/>
          </a:prstGeom>
          <a:noFill/>
        </p:spPr>
        <p:txBody>
          <a:bodyPr wrap="square" rtlCol="0">
            <a:spAutoFit/>
          </a:bodyPr>
          <a:lstStyle/>
          <a:p>
            <a:pPr algn="ctr"/>
            <a:r>
              <a:rPr lang="it-IT" b="1" dirty="0">
                <a:solidFill>
                  <a:schemeClr val="tx2"/>
                </a:solidFill>
              </a:rPr>
              <a:t>M4</a:t>
            </a:r>
          </a:p>
        </p:txBody>
      </p:sp>
      <p:sp>
        <p:nvSpPr>
          <p:cNvPr id="80" name="CasellaDiTesto 15">
            <a:extLst>
              <a:ext uri="{FF2B5EF4-FFF2-40B4-BE49-F238E27FC236}">
                <a16:creationId xmlns:a16="http://schemas.microsoft.com/office/drawing/2014/main" id="{788E3299-9FB1-4EDE-9DE7-220A4AF788BA}"/>
              </a:ext>
            </a:extLst>
          </p:cNvPr>
          <p:cNvSpPr txBox="1"/>
          <p:nvPr/>
        </p:nvSpPr>
        <p:spPr>
          <a:xfrm>
            <a:off x="3088837" y="5606645"/>
            <a:ext cx="648000" cy="369332"/>
          </a:xfrm>
          <a:prstGeom prst="rect">
            <a:avLst/>
          </a:prstGeom>
          <a:noFill/>
        </p:spPr>
        <p:txBody>
          <a:bodyPr wrap="square" rtlCol="0">
            <a:spAutoFit/>
          </a:bodyPr>
          <a:lstStyle/>
          <a:p>
            <a:pPr algn="ctr"/>
            <a:r>
              <a:rPr lang="it-IT" b="1" dirty="0">
                <a:solidFill>
                  <a:schemeClr val="tx2"/>
                </a:solidFill>
              </a:rPr>
              <a:t>M6</a:t>
            </a:r>
          </a:p>
        </p:txBody>
      </p:sp>
      <p:sp>
        <p:nvSpPr>
          <p:cNvPr id="81" name="CasellaDiTesto 15">
            <a:extLst>
              <a:ext uri="{FF2B5EF4-FFF2-40B4-BE49-F238E27FC236}">
                <a16:creationId xmlns:a16="http://schemas.microsoft.com/office/drawing/2014/main" id="{9AB1FBD7-1642-49B0-ACB1-47DDC9A080BE}"/>
              </a:ext>
            </a:extLst>
          </p:cNvPr>
          <p:cNvSpPr txBox="1"/>
          <p:nvPr/>
        </p:nvSpPr>
        <p:spPr>
          <a:xfrm>
            <a:off x="4244477" y="5606645"/>
            <a:ext cx="648000" cy="369332"/>
          </a:xfrm>
          <a:prstGeom prst="rect">
            <a:avLst/>
          </a:prstGeom>
          <a:noFill/>
        </p:spPr>
        <p:txBody>
          <a:bodyPr wrap="square" rtlCol="0">
            <a:spAutoFit/>
          </a:bodyPr>
          <a:lstStyle/>
          <a:p>
            <a:pPr algn="ctr"/>
            <a:r>
              <a:rPr lang="it-IT" b="1" dirty="0">
                <a:solidFill>
                  <a:schemeClr val="tx2"/>
                </a:solidFill>
              </a:rPr>
              <a:t>M8</a:t>
            </a:r>
          </a:p>
        </p:txBody>
      </p:sp>
      <p:sp>
        <p:nvSpPr>
          <p:cNvPr id="82" name="CasellaDiTesto 15">
            <a:extLst>
              <a:ext uri="{FF2B5EF4-FFF2-40B4-BE49-F238E27FC236}">
                <a16:creationId xmlns:a16="http://schemas.microsoft.com/office/drawing/2014/main" id="{30D7DA55-38C4-43B2-8CD5-777AC2EB1A29}"/>
              </a:ext>
            </a:extLst>
          </p:cNvPr>
          <p:cNvSpPr txBox="1"/>
          <p:nvPr/>
        </p:nvSpPr>
        <p:spPr>
          <a:xfrm>
            <a:off x="5421824" y="5606645"/>
            <a:ext cx="648000" cy="369332"/>
          </a:xfrm>
          <a:prstGeom prst="rect">
            <a:avLst/>
          </a:prstGeom>
          <a:noFill/>
        </p:spPr>
        <p:txBody>
          <a:bodyPr wrap="square" rtlCol="0">
            <a:spAutoFit/>
          </a:bodyPr>
          <a:lstStyle/>
          <a:p>
            <a:pPr algn="ctr"/>
            <a:r>
              <a:rPr lang="it-IT" b="1" dirty="0">
                <a:solidFill>
                  <a:schemeClr val="tx2"/>
                </a:solidFill>
              </a:rPr>
              <a:t>M10</a:t>
            </a:r>
          </a:p>
        </p:txBody>
      </p:sp>
      <p:sp>
        <p:nvSpPr>
          <p:cNvPr id="83" name="CasellaDiTesto 15">
            <a:extLst>
              <a:ext uri="{FF2B5EF4-FFF2-40B4-BE49-F238E27FC236}">
                <a16:creationId xmlns:a16="http://schemas.microsoft.com/office/drawing/2014/main" id="{48F718E9-E5F9-4723-A687-16DEA155005E}"/>
              </a:ext>
            </a:extLst>
          </p:cNvPr>
          <p:cNvSpPr txBox="1"/>
          <p:nvPr/>
        </p:nvSpPr>
        <p:spPr>
          <a:xfrm>
            <a:off x="6660570" y="5606645"/>
            <a:ext cx="648000" cy="369332"/>
          </a:xfrm>
          <a:prstGeom prst="rect">
            <a:avLst/>
          </a:prstGeom>
          <a:noFill/>
        </p:spPr>
        <p:txBody>
          <a:bodyPr wrap="square" rtlCol="0">
            <a:spAutoFit/>
          </a:bodyPr>
          <a:lstStyle/>
          <a:p>
            <a:pPr algn="ctr"/>
            <a:r>
              <a:rPr lang="it-IT" b="1" dirty="0">
                <a:solidFill>
                  <a:schemeClr val="tx2"/>
                </a:solidFill>
              </a:rPr>
              <a:t>M12</a:t>
            </a:r>
          </a:p>
        </p:txBody>
      </p:sp>
      <p:sp>
        <p:nvSpPr>
          <p:cNvPr id="92" name="CasellaDiTesto 15">
            <a:extLst>
              <a:ext uri="{FF2B5EF4-FFF2-40B4-BE49-F238E27FC236}">
                <a16:creationId xmlns:a16="http://schemas.microsoft.com/office/drawing/2014/main" id="{4E4BBAED-C786-4A65-B866-373E21464749}"/>
              </a:ext>
            </a:extLst>
          </p:cNvPr>
          <p:cNvSpPr txBox="1"/>
          <p:nvPr/>
        </p:nvSpPr>
        <p:spPr>
          <a:xfrm>
            <a:off x="7795037" y="5606645"/>
            <a:ext cx="648000" cy="369332"/>
          </a:xfrm>
          <a:prstGeom prst="rect">
            <a:avLst/>
          </a:prstGeom>
          <a:noFill/>
        </p:spPr>
        <p:txBody>
          <a:bodyPr wrap="square" rtlCol="0">
            <a:spAutoFit/>
          </a:bodyPr>
          <a:lstStyle/>
          <a:p>
            <a:pPr algn="ctr"/>
            <a:r>
              <a:rPr lang="it-IT" b="1" dirty="0">
                <a:solidFill>
                  <a:schemeClr val="tx2"/>
                </a:solidFill>
              </a:rPr>
              <a:t>M14</a:t>
            </a:r>
          </a:p>
        </p:txBody>
      </p:sp>
      <p:sp>
        <p:nvSpPr>
          <p:cNvPr id="95" name="CasellaDiTesto 15">
            <a:extLst>
              <a:ext uri="{FF2B5EF4-FFF2-40B4-BE49-F238E27FC236}">
                <a16:creationId xmlns:a16="http://schemas.microsoft.com/office/drawing/2014/main" id="{E7E96972-3DDA-4014-9690-098CBE80761F}"/>
              </a:ext>
            </a:extLst>
          </p:cNvPr>
          <p:cNvSpPr txBox="1"/>
          <p:nvPr/>
        </p:nvSpPr>
        <p:spPr>
          <a:xfrm>
            <a:off x="9045561" y="5606645"/>
            <a:ext cx="648000" cy="369332"/>
          </a:xfrm>
          <a:prstGeom prst="rect">
            <a:avLst/>
          </a:prstGeom>
          <a:noFill/>
        </p:spPr>
        <p:txBody>
          <a:bodyPr wrap="square" rtlCol="0">
            <a:spAutoFit/>
          </a:bodyPr>
          <a:lstStyle/>
          <a:p>
            <a:pPr algn="ctr"/>
            <a:r>
              <a:rPr lang="it-IT" b="1" dirty="0">
                <a:solidFill>
                  <a:schemeClr val="tx2"/>
                </a:solidFill>
              </a:rPr>
              <a:t>M16</a:t>
            </a:r>
          </a:p>
        </p:txBody>
      </p:sp>
      <p:sp>
        <p:nvSpPr>
          <p:cNvPr id="96" name="CasellaDiTesto 15">
            <a:extLst>
              <a:ext uri="{FF2B5EF4-FFF2-40B4-BE49-F238E27FC236}">
                <a16:creationId xmlns:a16="http://schemas.microsoft.com/office/drawing/2014/main" id="{42EC94E9-C7BA-4D22-96E6-587EF3A3261A}"/>
              </a:ext>
            </a:extLst>
          </p:cNvPr>
          <p:cNvSpPr txBox="1"/>
          <p:nvPr/>
        </p:nvSpPr>
        <p:spPr>
          <a:xfrm>
            <a:off x="934157" y="5606645"/>
            <a:ext cx="648000" cy="369332"/>
          </a:xfrm>
          <a:prstGeom prst="rect">
            <a:avLst/>
          </a:prstGeom>
          <a:noFill/>
        </p:spPr>
        <p:txBody>
          <a:bodyPr wrap="square" rtlCol="0">
            <a:spAutoFit/>
          </a:bodyPr>
          <a:lstStyle/>
          <a:p>
            <a:pPr algn="ctr"/>
            <a:r>
              <a:rPr lang="it-IT" b="1" dirty="0">
                <a:solidFill>
                  <a:schemeClr val="tx2"/>
                </a:solidFill>
              </a:rPr>
              <a:t>M2</a:t>
            </a:r>
          </a:p>
        </p:txBody>
      </p:sp>
      <p:cxnSp>
        <p:nvCxnSpPr>
          <p:cNvPr id="97" name="Connettore 1 23">
            <a:extLst>
              <a:ext uri="{FF2B5EF4-FFF2-40B4-BE49-F238E27FC236}">
                <a16:creationId xmlns:a16="http://schemas.microsoft.com/office/drawing/2014/main" id="{7940F283-5A22-4B27-BA1D-93573EC40FB5}"/>
              </a:ext>
            </a:extLst>
          </p:cNvPr>
          <p:cNvCxnSpPr>
            <a:cxnSpLocks/>
          </p:cNvCxnSpPr>
          <p:nvPr/>
        </p:nvCxnSpPr>
        <p:spPr>
          <a:xfrm>
            <a:off x="1050258" y="557081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00" name="Connettore 1 12">
            <a:extLst>
              <a:ext uri="{FF2B5EF4-FFF2-40B4-BE49-F238E27FC236}">
                <a16:creationId xmlns:a16="http://schemas.microsoft.com/office/drawing/2014/main" id="{A11C963F-AD9E-4F55-BB98-CC34D112FC77}"/>
              </a:ext>
            </a:extLst>
          </p:cNvPr>
          <p:cNvCxnSpPr>
            <a:cxnSpLocks/>
          </p:cNvCxnSpPr>
          <p:nvPr/>
        </p:nvCxnSpPr>
        <p:spPr>
          <a:xfrm>
            <a:off x="10215453" y="557919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05" name="Connettore 1 49">
            <a:extLst>
              <a:ext uri="{FF2B5EF4-FFF2-40B4-BE49-F238E27FC236}">
                <a16:creationId xmlns:a16="http://schemas.microsoft.com/office/drawing/2014/main" id="{1B4811F9-3316-47F0-BD13-F1ABC630DE42}"/>
              </a:ext>
            </a:extLst>
          </p:cNvPr>
          <p:cNvCxnSpPr>
            <a:cxnSpLocks/>
          </p:cNvCxnSpPr>
          <p:nvPr/>
        </p:nvCxnSpPr>
        <p:spPr>
          <a:xfrm>
            <a:off x="5443987" y="5098206"/>
            <a:ext cx="0" cy="468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6" name="Rectángulo 115">
            <a:extLst>
              <a:ext uri="{FF2B5EF4-FFF2-40B4-BE49-F238E27FC236}">
                <a16:creationId xmlns:a16="http://schemas.microsoft.com/office/drawing/2014/main" id="{1101ADC6-42FC-4101-B7B7-1CD3A04F09DD}"/>
              </a:ext>
            </a:extLst>
          </p:cNvPr>
          <p:cNvSpPr/>
          <p:nvPr/>
        </p:nvSpPr>
        <p:spPr>
          <a:xfrm>
            <a:off x="1514963" y="436943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Rectángulo 116">
            <a:extLst>
              <a:ext uri="{FF2B5EF4-FFF2-40B4-BE49-F238E27FC236}">
                <a16:creationId xmlns:a16="http://schemas.microsoft.com/office/drawing/2014/main" id="{47AE8975-593D-4D36-972B-5447658C0432}"/>
              </a:ext>
            </a:extLst>
          </p:cNvPr>
          <p:cNvSpPr/>
          <p:nvPr/>
        </p:nvSpPr>
        <p:spPr>
          <a:xfrm>
            <a:off x="3143023" y="256671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Rectángulo 58">
            <a:extLst>
              <a:ext uri="{FF2B5EF4-FFF2-40B4-BE49-F238E27FC236}">
                <a16:creationId xmlns:a16="http://schemas.microsoft.com/office/drawing/2014/main" id="{D4E29AF8-0E53-40E9-B568-E861AA112A18}"/>
              </a:ext>
            </a:extLst>
          </p:cNvPr>
          <p:cNvSpPr/>
          <p:nvPr/>
        </p:nvSpPr>
        <p:spPr>
          <a:xfrm>
            <a:off x="546933" y="5381470"/>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Pentagono 28">
            <a:extLst>
              <a:ext uri="{FF2B5EF4-FFF2-40B4-BE49-F238E27FC236}">
                <a16:creationId xmlns:a16="http://schemas.microsoft.com/office/drawing/2014/main" id="{DABEC81F-0F79-448E-8F7E-7CF2E655C054}"/>
              </a:ext>
            </a:extLst>
          </p:cNvPr>
          <p:cNvSpPr/>
          <p:nvPr/>
        </p:nvSpPr>
        <p:spPr>
          <a:xfrm>
            <a:off x="1978096" y="2935174"/>
            <a:ext cx="2096387" cy="606670"/>
          </a:xfrm>
          <a:prstGeom prst="homePlate">
            <a:avLst>
              <a:gd name="adj" fmla="val 44149"/>
            </a:avLst>
          </a:prstGeom>
          <a:solidFill>
            <a:schemeClr val="accent2">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First version database for data management completed (MS30) </a:t>
            </a:r>
          </a:p>
        </p:txBody>
      </p:sp>
      <p:sp>
        <p:nvSpPr>
          <p:cNvPr id="62" name="Rectángulo 61">
            <a:extLst>
              <a:ext uri="{FF2B5EF4-FFF2-40B4-BE49-F238E27FC236}">
                <a16:creationId xmlns:a16="http://schemas.microsoft.com/office/drawing/2014/main" id="{FDF6B366-D915-44ED-B991-2B039AAF18BD}"/>
              </a:ext>
            </a:extLst>
          </p:cNvPr>
          <p:cNvSpPr/>
          <p:nvPr/>
        </p:nvSpPr>
        <p:spPr>
          <a:xfrm>
            <a:off x="2028081" y="3502825"/>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Pentagono 28">
            <a:extLst>
              <a:ext uri="{FF2B5EF4-FFF2-40B4-BE49-F238E27FC236}">
                <a16:creationId xmlns:a16="http://schemas.microsoft.com/office/drawing/2014/main" id="{5B0CD64A-454F-4D5C-B895-F6F92961CCC0}"/>
              </a:ext>
            </a:extLst>
          </p:cNvPr>
          <p:cNvSpPr/>
          <p:nvPr/>
        </p:nvSpPr>
        <p:spPr>
          <a:xfrm>
            <a:off x="5079149" y="4544229"/>
            <a:ext cx="2507805" cy="778448"/>
          </a:xfrm>
          <a:prstGeom prst="homePlate">
            <a:avLst>
              <a:gd name="adj" fmla="val 44149"/>
            </a:avLst>
          </a:prstGeom>
          <a:solidFill>
            <a:schemeClr val="accent2">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First set of 250 enzymes expressed at mg scale (MS12)</a:t>
            </a:r>
          </a:p>
          <a:p>
            <a:r>
              <a:rPr lang="en-US" sz="1200" dirty="0">
                <a:solidFill>
                  <a:schemeClr val="tx2"/>
                </a:solidFill>
              </a:rPr>
              <a:t>• First set of benchmark enzyme materials available (MS13)</a:t>
            </a:r>
          </a:p>
        </p:txBody>
      </p:sp>
      <p:sp>
        <p:nvSpPr>
          <p:cNvPr id="118" name="Rectángulo 117">
            <a:extLst>
              <a:ext uri="{FF2B5EF4-FFF2-40B4-BE49-F238E27FC236}">
                <a16:creationId xmlns:a16="http://schemas.microsoft.com/office/drawing/2014/main" id="{AF12FDCF-0615-4F6A-A376-9F7C574A4386}"/>
              </a:ext>
            </a:extLst>
          </p:cNvPr>
          <p:cNvSpPr/>
          <p:nvPr/>
        </p:nvSpPr>
        <p:spPr>
          <a:xfrm>
            <a:off x="5404971" y="527906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Pentagono 28">
            <a:extLst>
              <a:ext uri="{FF2B5EF4-FFF2-40B4-BE49-F238E27FC236}">
                <a16:creationId xmlns:a16="http://schemas.microsoft.com/office/drawing/2014/main" id="{2EA2C5BB-2BD3-4494-BD2C-99B027DC7B09}"/>
              </a:ext>
            </a:extLst>
          </p:cNvPr>
          <p:cNvSpPr/>
          <p:nvPr/>
        </p:nvSpPr>
        <p:spPr>
          <a:xfrm>
            <a:off x="6361762" y="3604919"/>
            <a:ext cx="2507805" cy="778448"/>
          </a:xfrm>
          <a:prstGeom prst="homePlate">
            <a:avLst>
              <a:gd name="adj" fmla="val 44149"/>
            </a:avLst>
          </a:prstGeom>
          <a:solidFill>
            <a:schemeClr val="accent2">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The first sampling campaign completed (M11)</a:t>
            </a:r>
          </a:p>
          <a:p>
            <a:r>
              <a:rPr lang="en-US" sz="1200" dirty="0">
                <a:solidFill>
                  <a:schemeClr val="tx2"/>
                </a:solidFill>
              </a:rPr>
              <a:t>• Characteristics, first 180 enzymes (WP2-top ones) (MS14)</a:t>
            </a:r>
          </a:p>
        </p:txBody>
      </p:sp>
      <p:sp>
        <p:nvSpPr>
          <p:cNvPr id="119" name="Rectángulo 118">
            <a:extLst>
              <a:ext uri="{FF2B5EF4-FFF2-40B4-BE49-F238E27FC236}">
                <a16:creationId xmlns:a16="http://schemas.microsoft.com/office/drawing/2014/main" id="{E1B675F2-1AFA-49F3-A81A-79FCADE47BBD}"/>
              </a:ext>
            </a:extLst>
          </p:cNvPr>
          <p:cNvSpPr/>
          <p:nvPr/>
        </p:nvSpPr>
        <p:spPr>
          <a:xfrm>
            <a:off x="6637230" y="4342591"/>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Pentagono 28">
            <a:extLst>
              <a:ext uri="{FF2B5EF4-FFF2-40B4-BE49-F238E27FC236}">
                <a16:creationId xmlns:a16="http://schemas.microsoft.com/office/drawing/2014/main" id="{5D447B44-4635-4AD4-BF58-CB29E5AA8B2D}"/>
              </a:ext>
            </a:extLst>
          </p:cNvPr>
          <p:cNvSpPr/>
          <p:nvPr/>
        </p:nvSpPr>
        <p:spPr>
          <a:xfrm>
            <a:off x="8739169" y="2598648"/>
            <a:ext cx="2507805" cy="824940"/>
          </a:xfrm>
          <a:prstGeom prst="homePlate">
            <a:avLst>
              <a:gd name="adj" fmla="val 44149"/>
            </a:avLst>
          </a:prstGeom>
          <a:solidFill>
            <a:schemeClr val="accent2">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Characteristics, first 3 multienzyme blends (M15)</a:t>
            </a:r>
          </a:p>
          <a:p>
            <a:r>
              <a:rPr lang="en-US" sz="1200" dirty="0">
                <a:solidFill>
                  <a:schemeClr val="tx2"/>
                </a:solidFill>
              </a:rPr>
              <a:t>•Genetic engineering: first round completed (MS16)</a:t>
            </a:r>
          </a:p>
        </p:txBody>
      </p:sp>
      <p:sp>
        <p:nvSpPr>
          <p:cNvPr id="121" name="Rectángulo 120">
            <a:extLst>
              <a:ext uri="{FF2B5EF4-FFF2-40B4-BE49-F238E27FC236}">
                <a16:creationId xmlns:a16="http://schemas.microsoft.com/office/drawing/2014/main" id="{D4DD93DF-95B2-49B2-92BB-E697C6C7AB2E}"/>
              </a:ext>
            </a:extLst>
          </p:cNvPr>
          <p:cNvSpPr/>
          <p:nvPr/>
        </p:nvSpPr>
        <p:spPr>
          <a:xfrm>
            <a:off x="9034723" y="337256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Pentagono 28">
            <a:extLst>
              <a:ext uri="{FF2B5EF4-FFF2-40B4-BE49-F238E27FC236}">
                <a16:creationId xmlns:a16="http://schemas.microsoft.com/office/drawing/2014/main" id="{34BCD727-F9E3-44A0-A9D0-90B1455AAE8C}"/>
              </a:ext>
            </a:extLst>
          </p:cNvPr>
          <p:cNvSpPr/>
          <p:nvPr/>
        </p:nvSpPr>
        <p:spPr>
          <a:xfrm>
            <a:off x="9528986" y="1412233"/>
            <a:ext cx="2507805" cy="824940"/>
          </a:xfrm>
          <a:prstGeom prst="homePlate">
            <a:avLst>
              <a:gd name="adj" fmla="val 44149"/>
            </a:avLst>
          </a:prstGeom>
          <a:solidFill>
            <a:schemeClr val="accent2">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Supramolecular engineering: first round completed (M17)</a:t>
            </a:r>
          </a:p>
          <a:p>
            <a:r>
              <a:rPr lang="en-US" sz="1200" dirty="0">
                <a:solidFill>
                  <a:schemeClr val="tx2"/>
                </a:solidFill>
              </a:rPr>
              <a:t>•First set of </a:t>
            </a:r>
            <a:r>
              <a:rPr lang="en-US" sz="1200" dirty="0" err="1">
                <a:solidFill>
                  <a:schemeClr val="tx2"/>
                </a:solidFill>
              </a:rPr>
              <a:t>PluriZymes</a:t>
            </a:r>
            <a:r>
              <a:rPr lang="en-US" sz="1200" dirty="0">
                <a:solidFill>
                  <a:schemeClr val="tx2"/>
                </a:solidFill>
              </a:rPr>
              <a:t> </a:t>
            </a:r>
          </a:p>
          <a:p>
            <a:r>
              <a:rPr lang="en-US" sz="1200" dirty="0">
                <a:solidFill>
                  <a:schemeClr val="tx2"/>
                </a:solidFill>
              </a:rPr>
              <a:t>(MS18)</a:t>
            </a:r>
          </a:p>
        </p:txBody>
      </p:sp>
      <p:sp>
        <p:nvSpPr>
          <p:cNvPr id="52" name="Rectángulo 51">
            <a:extLst>
              <a:ext uri="{FF2B5EF4-FFF2-40B4-BE49-F238E27FC236}">
                <a16:creationId xmlns:a16="http://schemas.microsoft.com/office/drawing/2014/main" id="{AE85F3A1-389F-45C0-883B-19D2F66E801E}"/>
              </a:ext>
            </a:extLst>
          </p:cNvPr>
          <p:cNvSpPr/>
          <p:nvPr/>
        </p:nvSpPr>
        <p:spPr>
          <a:xfrm>
            <a:off x="10151264" y="2194279"/>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0651553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A2E656-0802-4A88-9EC8-AED3235B1826}"/>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5" name="Marcador de número de diapositiva 4">
            <a:extLst>
              <a:ext uri="{FF2B5EF4-FFF2-40B4-BE49-F238E27FC236}">
                <a16:creationId xmlns:a16="http://schemas.microsoft.com/office/drawing/2014/main" id="{9D20EED9-559B-4957-ABB8-FC8741C6C10A}"/>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pic>
        <p:nvPicPr>
          <p:cNvPr id="9" name="Imagen 10">
            <a:extLst>
              <a:ext uri="{FF2B5EF4-FFF2-40B4-BE49-F238E27FC236}">
                <a16:creationId xmlns:a16="http://schemas.microsoft.com/office/drawing/2014/main" id="{9A8290B3-F587-0286-1B8E-6E8D4A26648D}"/>
              </a:ext>
            </a:extLst>
          </p:cNvPr>
          <p:cNvPicPr>
            <a:picLocks noChangeAspect="1"/>
          </p:cNvPicPr>
          <p:nvPr/>
        </p:nvPicPr>
        <p:blipFill rotWithShape="1">
          <a:blip r:embed="rId2"/>
          <a:srcRect l="26628" t="14312" r="43303" b="7315"/>
          <a:stretch/>
        </p:blipFill>
        <p:spPr>
          <a:xfrm>
            <a:off x="8438865" y="2149373"/>
            <a:ext cx="2872989" cy="4212192"/>
          </a:xfrm>
          <a:prstGeom prst="rect">
            <a:avLst/>
          </a:prstGeom>
        </p:spPr>
      </p:pic>
      <p:pic>
        <p:nvPicPr>
          <p:cNvPr id="10" name="Imagen 9">
            <a:extLst>
              <a:ext uri="{FF2B5EF4-FFF2-40B4-BE49-F238E27FC236}">
                <a16:creationId xmlns:a16="http://schemas.microsoft.com/office/drawing/2014/main" id="{826D6473-3798-D6D6-DAC4-ABB003F73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278" y="3342288"/>
            <a:ext cx="3295507" cy="2197004"/>
          </a:xfrm>
          <a:prstGeom prst="rect">
            <a:avLst/>
          </a:prstGeom>
        </p:spPr>
      </p:pic>
      <p:sp>
        <p:nvSpPr>
          <p:cNvPr id="11" name="Titolo 1">
            <a:extLst>
              <a:ext uri="{FF2B5EF4-FFF2-40B4-BE49-F238E27FC236}">
                <a16:creationId xmlns:a16="http://schemas.microsoft.com/office/drawing/2014/main" id="{71FED0DA-6E56-4DD5-AA01-42F0A2D23E75}"/>
              </a:ext>
            </a:extLst>
          </p:cNvPr>
          <p:cNvSpPr>
            <a:spLocks noGrp="1"/>
          </p:cNvSpPr>
          <p:nvPr>
            <p:ph type="title"/>
          </p:nvPr>
        </p:nvSpPr>
        <p:spPr>
          <a:xfrm>
            <a:off x="796254" y="192018"/>
            <a:ext cx="10515600" cy="936000"/>
          </a:xfrm>
        </p:spPr>
        <p:txBody>
          <a:bodyPr>
            <a:normAutofit fontScale="90000"/>
          </a:bodyPr>
          <a:lstStyle/>
          <a:p>
            <a:r>
              <a:rPr lang="es-ES" sz="4000" dirty="0" err="1"/>
              <a:t>Task</a:t>
            </a:r>
            <a:r>
              <a:rPr lang="es-ES" sz="4000" dirty="0"/>
              <a:t> 8.7: </a:t>
            </a:r>
            <a:r>
              <a:rPr lang="es-ES" sz="4000" dirty="0" err="1"/>
              <a:t>Maximising</a:t>
            </a:r>
            <a:r>
              <a:rPr lang="es-ES" sz="4000" dirty="0"/>
              <a:t> </a:t>
            </a:r>
            <a:r>
              <a:rPr lang="es-ES" sz="4000" dirty="0" err="1"/>
              <a:t>synergies</a:t>
            </a:r>
            <a:r>
              <a:rPr lang="es-ES" sz="4000" dirty="0"/>
              <a:t> </a:t>
            </a:r>
            <a:r>
              <a:rPr lang="es-ES" sz="4000" dirty="0" err="1"/>
              <a:t>with</a:t>
            </a:r>
            <a:r>
              <a:rPr lang="es-ES" sz="4000" dirty="0"/>
              <a:t> </a:t>
            </a:r>
            <a:r>
              <a:rPr lang="es-ES" sz="4000" dirty="0" err="1"/>
              <a:t>other</a:t>
            </a:r>
            <a:r>
              <a:rPr lang="es-ES" sz="4000" dirty="0"/>
              <a:t> </a:t>
            </a:r>
            <a:r>
              <a:rPr lang="es-ES" sz="4000" dirty="0" err="1"/>
              <a:t>consortia</a:t>
            </a:r>
            <a:endParaRPr lang="it-IT" sz="4000" dirty="0"/>
          </a:p>
        </p:txBody>
      </p:sp>
      <p:sp>
        <p:nvSpPr>
          <p:cNvPr id="12" name="Google Shape;341;p10">
            <a:extLst>
              <a:ext uri="{FF2B5EF4-FFF2-40B4-BE49-F238E27FC236}">
                <a16:creationId xmlns:a16="http://schemas.microsoft.com/office/drawing/2014/main" id="{1ECE8A03-682D-478C-8E5A-D10BAFD1C61C}"/>
              </a:ext>
            </a:extLst>
          </p:cNvPr>
          <p:cNvSpPr txBox="1"/>
          <p:nvPr/>
        </p:nvSpPr>
        <p:spPr>
          <a:xfrm>
            <a:off x="510516" y="1387837"/>
            <a:ext cx="11087076" cy="3329182"/>
          </a:xfrm>
          <a:prstGeom prst="rect">
            <a:avLst/>
          </a:prstGeom>
          <a:noFill/>
          <a:ln>
            <a:noFill/>
          </a:ln>
        </p:spPr>
        <p:txBody>
          <a:bodyPr spcFirstLastPara="1" wrap="square" lIns="0" tIns="72000" rIns="0" bIns="0" anchor="t" anchorCtr="0">
            <a:noAutofit/>
          </a:bodyPr>
          <a:lstStyle/>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Industry oriented workshop</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Forum “Catalyzing Alliances for Greener Products” on 10 December 2021, organized by CLIB</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140 researchers and industrial experts participated in the event</a:t>
            </a:r>
          </a:p>
          <a:p>
            <a:pPr marL="1178100" marR="0" lvl="2"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CSIC and SCHOELLER represented FuturEnzyme as speakers in the forum</a:t>
            </a: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35405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Connettore 1 49">
            <a:extLst>
              <a:ext uri="{FF2B5EF4-FFF2-40B4-BE49-F238E27FC236}">
                <a16:creationId xmlns:a16="http://schemas.microsoft.com/office/drawing/2014/main" id="{5B56A75E-1B6C-F2D0-DB1E-ECDA7A7E3163}"/>
              </a:ext>
            </a:extLst>
          </p:cNvPr>
          <p:cNvCxnSpPr>
            <a:cxnSpLocks/>
          </p:cNvCxnSpPr>
          <p:nvPr/>
        </p:nvCxnSpPr>
        <p:spPr>
          <a:xfrm>
            <a:off x="8892681" y="3601878"/>
            <a:ext cx="1754" cy="205171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Connettore 1 49">
            <a:extLst>
              <a:ext uri="{FF2B5EF4-FFF2-40B4-BE49-F238E27FC236}">
                <a16:creationId xmlns:a16="http://schemas.microsoft.com/office/drawing/2014/main" id="{EA482084-0C2A-2D4E-212A-5A8F0D3B8944}"/>
              </a:ext>
            </a:extLst>
          </p:cNvPr>
          <p:cNvCxnSpPr>
            <a:cxnSpLocks/>
          </p:cNvCxnSpPr>
          <p:nvPr/>
        </p:nvCxnSpPr>
        <p:spPr>
          <a:xfrm>
            <a:off x="7578883" y="2667693"/>
            <a:ext cx="11614" cy="307465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40" name="Freccia destra 21">
            <a:extLst>
              <a:ext uri="{FF2B5EF4-FFF2-40B4-BE49-F238E27FC236}">
                <a16:creationId xmlns:a16="http://schemas.microsoft.com/office/drawing/2014/main" id="{33257A9D-B2ED-9E64-A49A-D440283995A6}"/>
              </a:ext>
            </a:extLst>
          </p:cNvPr>
          <p:cNvSpPr/>
          <p:nvPr/>
        </p:nvSpPr>
        <p:spPr>
          <a:xfrm>
            <a:off x="1245704" y="5425497"/>
            <a:ext cx="9263270"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41" name="Connettore 1 23">
            <a:extLst>
              <a:ext uri="{FF2B5EF4-FFF2-40B4-BE49-F238E27FC236}">
                <a16:creationId xmlns:a16="http://schemas.microsoft.com/office/drawing/2014/main" id="{064B4C95-A8B6-C546-6C36-714FD0BB294A}"/>
              </a:ext>
            </a:extLst>
          </p:cNvPr>
          <p:cNvCxnSpPr>
            <a:cxnSpLocks/>
          </p:cNvCxnSpPr>
          <p:nvPr/>
        </p:nvCxnSpPr>
        <p:spPr>
          <a:xfrm>
            <a:off x="5031122" y="5659497"/>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2" name="Connettore 1 24">
            <a:extLst>
              <a:ext uri="{FF2B5EF4-FFF2-40B4-BE49-F238E27FC236}">
                <a16:creationId xmlns:a16="http://schemas.microsoft.com/office/drawing/2014/main" id="{7597E77E-BDE5-FECE-5A45-45ED2C5F5596}"/>
              </a:ext>
            </a:extLst>
          </p:cNvPr>
          <p:cNvCxnSpPr>
            <a:cxnSpLocks/>
          </p:cNvCxnSpPr>
          <p:nvPr/>
        </p:nvCxnSpPr>
        <p:spPr>
          <a:xfrm>
            <a:off x="2378584" y="566721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7" name="Connettore 1 27">
            <a:extLst>
              <a:ext uri="{FF2B5EF4-FFF2-40B4-BE49-F238E27FC236}">
                <a16:creationId xmlns:a16="http://schemas.microsoft.com/office/drawing/2014/main" id="{6883F9AE-544D-48B8-62F7-FE7A2798B425}"/>
              </a:ext>
            </a:extLst>
          </p:cNvPr>
          <p:cNvCxnSpPr>
            <a:cxnSpLocks/>
          </p:cNvCxnSpPr>
          <p:nvPr/>
        </p:nvCxnSpPr>
        <p:spPr>
          <a:xfrm>
            <a:off x="7612704" y="5659497"/>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8" name="CasellaDiTesto 15">
            <a:extLst>
              <a:ext uri="{FF2B5EF4-FFF2-40B4-BE49-F238E27FC236}">
                <a16:creationId xmlns:a16="http://schemas.microsoft.com/office/drawing/2014/main" id="{AF23C1CE-5F9A-0966-1D1F-A8D43527A59F}"/>
              </a:ext>
            </a:extLst>
          </p:cNvPr>
          <p:cNvSpPr txBox="1"/>
          <p:nvPr/>
        </p:nvSpPr>
        <p:spPr>
          <a:xfrm>
            <a:off x="1184151" y="5563004"/>
            <a:ext cx="10546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242852"/>
                </a:solidFill>
                <a:effectLst/>
                <a:uLnTx/>
                <a:uFillTx/>
                <a:latin typeface="Franklin Gothic Book" panose="020B0503020102020204"/>
                <a:ea typeface="+mn-ea"/>
                <a:cs typeface="+mn-cs"/>
              </a:rPr>
              <a:t>Jan</a:t>
            </a:r>
            <a:r>
              <a:rPr kumimoji="0" lang="it-IT" sz="1800" b="1" i="0" u="none" strike="noStrike" kern="1200" cap="none" spc="0" normalizeH="0" baseline="0" noProof="0" dirty="0">
                <a:ln>
                  <a:noFill/>
                </a:ln>
                <a:solidFill>
                  <a:srgbClr val="242852"/>
                </a:solidFill>
                <a:effectLst/>
                <a:uLnTx/>
                <a:uFillTx/>
                <a:latin typeface="Franklin Gothic Book" panose="020B0503020102020204"/>
                <a:ea typeface="+mn-ea"/>
                <a:cs typeface="+mn-cs"/>
              </a:rPr>
              <a:t> 2023</a:t>
            </a:r>
          </a:p>
        </p:txBody>
      </p:sp>
      <p:sp>
        <p:nvSpPr>
          <p:cNvPr id="49" name="CasellaDiTesto 16">
            <a:extLst>
              <a:ext uri="{FF2B5EF4-FFF2-40B4-BE49-F238E27FC236}">
                <a16:creationId xmlns:a16="http://schemas.microsoft.com/office/drawing/2014/main" id="{C97EF1CD-8BAA-7433-E44E-01732527A7E1}"/>
              </a:ext>
            </a:extLst>
          </p:cNvPr>
          <p:cNvSpPr txBox="1"/>
          <p:nvPr/>
        </p:nvSpPr>
        <p:spPr>
          <a:xfrm>
            <a:off x="3906218" y="5563004"/>
            <a:ext cx="7267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242852"/>
                </a:solidFill>
                <a:effectLst/>
                <a:uLnTx/>
                <a:uFillTx/>
                <a:latin typeface="Franklin Gothic Book" panose="020B0503020102020204"/>
                <a:ea typeface="+mn-ea"/>
                <a:cs typeface="+mn-cs"/>
              </a:rPr>
              <a:t>Mar 2023</a:t>
            </a:r>
          </a:p>
        </p:txBody>
      </p:sp>
      <p:sp>
        <p:nvSpPr>
          <p:cNvPr id="50" name="CasellaDiTesto 17">
            <a:extLst>
              <a:ext uri="{FF2B5EF4-FFF2-40B4-BE49-F238E27FC236}">
                <a16:creationId xmlns:a16="http://schemas.microsoft.com/office/drawing/2014/main" id="{396DD88F-D4A6-62A0-121D-55D90ADC62CE}"/>
              </a:ext>
            </a:extLst>
          </p:cNvPr>
          <p:cNvSpPr txBox="1"/>
          <p:nvPr/>
        </p:nvSpPr>
        <p:spPr>
          <a:xfrm>
            <a:off x="5115996" y="5563004"/>
            <a:ext cx="8972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242852"/>
                </a:solidFill>
                <a:effectLst/>
                <a:uLnTx/>
                <a:uFillTx/>
                <a:latin typeface="Franklin Gothic Book" panose="020B0503020102020204"/>
                <a:ea typeface="+mn-ea"/>
                <a:cs typeface="+mn-cs"/>
              </a:rPr>
              <a:t>Apr</a:t>
            </a:r>
            <a:r>
              <a:rPr kumimoji="0" lang="it-IT" sz="1800" b="1" i="0" u="none" strike="noStrike" kern="1200" cap="none" spc="0" normalizeH="0" baseline="0" noProof="0" dirty="0">
                <a:ln>
                  <a:noFill/>
                </a:ln>
                <a:solidFill>
                  <a:srgbClr val="242852"/>
                </a:solidFill>
                <a:effectLst/>
                <a:uLnTx/>
                <a:uFillTx/>
                <a:latin typeface="Franklin Gothic Book" panose="020B0503020102020204"/>
                <a:ea typeface="+mn-ea"/>
                <a:cs typeface="+mn-cs"/>
              </a:rPr>
              <a:t> 2023</a:t>
            </a:r>
          </a:p>
        </p:txBody>
      </p:sp>
      <p:sp>
        <p:nvSpPr>
          <p:cNvPr id="51" name="CasellaDiTesto 18">
            <a:extLst>
              <a:ext uri="{FF2B5EF4-FFF2-40B4-BE49-F238E27FC236}">
                <a16:creationId xmlns:a16="http://schemas.microsoft.com/office/drawing/2014/main" id="{A4D5936A-2F89-7EAD-60AA-2A9B93864F3F}"/>
              </a:ext>
            </a:extLst>
          </p:cNvPr>
          <p:cNvSpPr txBox="1"/>
          <p:nvPr/>
        </p:nvSpPr>
        <p:spPr>
          <a:xfrm>
            <a:off x="7788217" y="5548472"/>
            <a:ext cx="905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242852"/>
                </a:solidFill>
                <a:effectLst/>
                <a:uLnTx/>
                <a:uFillTx/>
                <a:latin typeface="Franklin Gothic Book" panose="020B0503020102020204"/>
                <a:ea typeface="+mn-ea"/>
                <a:cs typeface="+mn-cs"/>
              </a:rPr>
              <a:t>June 2023</a:t>
            </a:r>
          </a:p>
        </p:txBody>
      </p:sp>
      <p:sp>
        <p:nvSpPr>
          <p:cNvPr id="54" name="CasellaDiTesto 8">
            <a:extLst>
              <a:ext uri="{FF2B5EF4-FFF2-40B4-BE49-F238E27FC236}">
                <a16:creationId xmlns:a16="http://schemas.microsoft.com/office/drawing/2014/main" id="{21877AE1-13E7-9760-FBD1-A49D733F7B63}"/>
              </a:ext>
            </a:extLst>
          </p:cNvPr>
          <p:cNvSpPr txBox="1"/>
          <p:nvPr/>
        </p:nvSpPr>
        <p:spPr>
          <a:xfrm>
            <a:off x="6474205" y="5548472"/>
            <a:ext cx="905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242852"/>
                </a:solidFill>
                <a:effectLst/>
                <a:uLnTx/>
                <a:uFillTx/>
                <a:latin typeface="Franklin Gothic Book" panose="020B0503020102020204"/>
                <a:ea typeface="+mn-ea"/>
                <a:cs typeface="+mn-cs"/>
              </a:rPr>
              <a:t>May</a:t>
            </a:r>
            <a:endParaRPr kumimoji="0" lang="it-IT" sz="1800" b="1" i="0" u="none" strike="noStrike" kern="1200" cap="none" spc="0" normalizeH="0" baseline="0" noProof="0" dirty="0">
              <a:ln>
                <a:noFill/>
              </a:ln>
              <a:solidFill>
                <a:srgbClr val="242852"/>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242852"/>
                </a:solidFill>
                <a:effectLst/>
                <a:uLnTx/>
                <a:uFillTx/>
                <a:latin typeface="Franklin Gothic Book" panose="020B0503020102020204"/>
                <a:ea typeface="+mn-ea"/>
                <a:cs typeface="+mn-cs"/>
              </a:rPr>
              <a:t>2023</a:t>
            </a:r>
          </a:p>
        </p:txBody>
      </p:sp>
      <p:cxnSp>
        <p:nvCxnSpPr>
          <p:cNvPr id="55" name="Connettore 1 9">
            <a:extLst>
              <a:ext uri="{FF2B5EF4-FFF2-40B4-BE49-F238E27FC236}">
                <a16:creationId xmlns:a16="http://schemas.microsoft.com/office/drawing/2014/main" id="{A26FDF19-3E33-B085-C364-D1697AFDB1C4}"/>
              </a:ext>
            </a:extLst>
          </p:cNvPr>
          <p:cNvCxnSpPr>
            <a:cxnSpLocks/>
          </p:cNvCxnSpPr>
          <p:nvPr/>
        </p:nvCxnSpPr>
        <p:spPr>
          <a:xfrm>
            <a:off x="6330587" y="565738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6" name="Connettore 1 10">
            <a:extLst>
              <a:ext uri="{FF2B5EF4-FFF2-40B4-BE49-F238E27FC236}">
                <a16:creationId xmlns:a16="http://schemas.microsoft.com/office/drawing/2014/main" id="{030381F8-8AF3-8DE7-FF4B-BAE868ED4BBD}"/>
              </a:ext>
            </a:extLst>
          </p:cNvPr>
          <p:cNvCxnSpPr>
            <a:cxnSpLocks/>
          </p:cNvCxnSpPr>
          <p:nvPr/>
        </p:nvCxnSpPr>
        <p:spPr>
          <a:xfrm>
            <a:off x="8909301" y="565738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7" name="CasellaDiTesto 11">
            <a:extLst>
              <a:ext uri="{FF2B5EF4-FFF2-40B4-BE49-F238E27FC236}">
                <a16:creationId xmlns:a16="http://schemas.microsoft.com/office/drawing/2014/main" id="{420730C0-B41A-E9B9-C81F-4FAF88938E30}"/>
              </a:ext>
            </a:extLst>
          </p:cNvPr>
          <p:cNvSpPr txBox="1"/>
          <p:nvPr/>
        </p:nvSpPr>
        <p:spPr>
          <a:xfrm>
            <a:off x="9065205" y="5563004"/>
            <a:ext cx="8153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242852"/>
                </a:solidFill>
                <a:effectLst/>
                <a:uLnTx/>
                <a:uFillTx/>
                <a:latin typeface="Franklin Gothic Book" panose="020B0503020102020204"/>
                <a:ea typeface="+mn-ea"/>
                <a:cs typeface="+mn-cs"/>
              </a:rPr>
              <a:t>July</a:t>
            </a:r>
            <a:r>
              <a:rPr kumimoji="0" lang="it-IT" sz="1800" b="1" i="0" u="none" strike="noStrike" kern="1200" cap="none" spc="0" normalizeH="0" baseline="0" noProof="0" dirty="0">
                <a:ln>
                  <a:noFill/>
                </a:ln>
                <a:solidFill>
                  <a:srgbClr val="242852"/>
                </a:solidFill>
                <a:effectLst/>
                <a:uLnTx/>
                <a:uFillTx/>
                <a:latin typeface="Franklin Gothic Book" panose="020B0503020102020204"/>
                <a:ea typeface="+mn-ea"/>
                <a:cs typeface="+mn-cs"/>
              </a:rPr>
              <a:t> 2023</a:t>
            </a:r>
          </a:p>
        </p:txBody>
      </p:sp>
      <p:sp>
        <p:nvSpPr>
          <p:cNvPr id="39" name="TextBox 23">
            <a:extLst>
              <a:ext uri="{FF2B5EF4-FFF2-40B4-BE49-F238E27FC236}">
                <a16:creationId xmlns:a16="http://schemas.microsoft.com/office/drawing/2014/main" id="{0FE6F77C-36D1-4857-74D7-D48D1D53466C}"/>
              </a:ext>
            </a:extLst>
          </p:cNvPr>
          <p:cNvSpPr txBox="1"/>
          <p:nvPr/>
        </p:nvSpPr>
        <p:spPr>
          <a:xfrm>
            <a:off x="8964398" y="-115662"/>
            <a:ext cx="6399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Franklin Gothic Book" panose="020B0503020102020204"/>
                <a:ea typeface="+mn-ea"/>
                <a:cs typeface="+mn-cs"/>
              </a:rPr>
              <a:t>WP4</a:t>
            </a:r>
          </a:p>
        </p:txBody>
      </p:sp>
      <p:cxnSp>
        <p:nvCxnSpPr>
          <p:cNvPr id="82" name="Connettore 1 49">
            <a:extLst>
              <a:ext uri="{FF2B5EF4-FFF2-40B4-BE49-F238E27FC236}">
                <a16:creationId xmlns:a16="http://schemas.microsoft.com/office/drawing/2014/main" id="{2C9F1E75-1E4A-4CD1-831F-9ACDCFF8F170}"/>
              </a:ext>
            </a:extLst>
          </p:cNvPr>
          <p:cNvCxnSpPr>
            <a:cxnSpLocks/>
          </p:cNvCxnSpPr>
          <p:nvPr/>
        </p:nvCxnSpPr>
        <p:spPr>
          <a:xfrm>
            <a:off x="3716245" y="5304659"/>
            <a:ext cx="0" cy="360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84EEC7E-BBF5-4B48-B263-3A987B156A6B}"/>
              </a:ext>
            </a:extLst>
          </p:cNvPr>
          <p:cNvSpPr txBox="1"/>
          <p:nvPr/>
        </p:nvSpPr>
        <p:spPr>
          <a:xfrm>
            <a:off x="662608" y="1553240"/>
            <a:ext cx="864041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81A2B1"/>
                </a:solidFill>
                <a:effectLst/>
                <a:uLnTx/>
                <a:uFillTx/>
                <a:latin typeface="Franklin Gothic Book" panose="020B0503020102020204"/>
                <a:ea typeface="+mn-ea"/>
                <a:cs typeface="+mn-cs"/>
              </a:rPr>
              <a:t>Next action (6 </a:t>
            </a:r>
            <a:r>
              <a:rPr kumimoji="0" lang="it-IT" sz="2400" b="1" i="0" u="none" strike="noStrike" kern="1200" cap="none" spc="0" normalizeH="0" baseline="0" noProof="0" dirty="0" err="1">
                <a:ln>
                  <a:noFill/>
                </a:ln>
                <a:solidFill>
                  <a:srgbClr val="81A2B1"/>
                </a:solidFill>
                <a:effectLst/>
                <a:uLnTx/>
                <a:uFillTx/>
                <a:latin typeface="Franklin Gothic Book" panose="020B0503020102020204"/>
                <a:ea typeface="+mn-ea"/>
                <a:cs typeface="+mn-cs"/>
              </a:rPr>
              <a:t>months</a:t>
            </a:r>
            <a:r>
              <a:rPr kumimoji="0" lang="it-IT" sz="2400" b="1" i="0" u="none" strike="noStrike" kern="1200" cap="none" spc="0" normalizeH="0" baseline="0" noProof="0" dirty="0">
                <a:ln>
                  <a:noFill/>
                </a:ln>
                <a:solidFill>
                  <a:srgbClr val="81A2B1"/>
                </a:solidFill>
                <a:effectLst/>
                <a:uLnTx/>
                <a:uFillTx/>
                <a:latin typeface="Franklin Gothic Book" panose="020B05030201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3" name="Pentagono 28">
            <a:extLst>
              <a:ext uri="{FF2B5EF4-FFF2-40B4-BE49-F238E27FC236}">
                <a16:creationId xmlns:a16="http://schemas.microsoft.com/office/drawing/2014/main" id="{3F6FBA93-45A1-3BFC-960C-FC75534E473E}"/>
              </a:ext>
            </a:extLst>
          </p:cNvPr>
          <p:cNvSpPr/>
          <p:nvPr/>
        </p:nvSpPr>
        <p:spPr>
          <a:xfrm>
            <a:off x="3622523" y="4458945"/>
            <a:ext cx="2851682" cy="894637"/>
          </a:xfrm>
          <a:prstGeom prst="homePlate">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2852"/>
                </a:solidFill>
                <a:effectLst/>
                <a:uLnTx/>
                <a:uFillTx/>
                <a:latin typeface="Franklin Gothic Book" panose="020B0503020102020204"/>
                <a:ea typeface="+mn-ea"/>
                <a:cs typeface="+mn-cs"/>
              </a:rPr>
              <a:t>Publication on the state-of-the-art of the Choice Experiment</a:t>
            </a:r>
          </a:p>
        </p:txBody>
      </p:sp>
      <p:sp>
        <p:nvSpPr>
          <p:cNvPr id="36" name="Pentagono 28">
            <a:extLst>
              <a:ext uri="{FF2B5EF4-FFF2-40B4-BE49-F238E27FC236}">
                <a16:creationId xmlns:a16="http://schemas.microsoft.com/office/drawing/2014/main" id="{0B255AE1-5237-951D-379D-4395136F233B}"/>
              </a:ext>
            </a:extLst>
          </p:cNvPr>
          <p:cNvSpPr/>
          <p:nvPr/>
        </p:nvSpPr>
        <p:spPr>
          <a:xfrm>
            <a:off x="8744481" y="3168488"/>
            <a:ext cx="3023742" cy="1024334"/>
          </a:xfrm>
          <a:prstGeom prst="homePlate">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2852"/>
                </a:solidFill>
                <a:effectLst/>
                <a:uLnTx/>
                <a:uFillTx/>
                <a:latin typeface="Franklin Gothic Book" panose="020B0503020102020204"/>
                <a:ea typeface="+mn-ea"/>
                <a:cs typeface="+mn-cs"/>
              </a:rPr>
              <a:t>- Summer School in Hamburg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2852"/>
                </a:solidFill>
                <a:effectLst/>
                <a:uLnTx/>
                <a:uFillTx/>
                <a:latin typeface="Franklin Gothic Book" panose="020B0503020102020204"/>
                <a:ea typeface="+mn-ea"/>
                <a:cs typeface="+mn-cs"/>
              </a:rPr>
              <a:t>- Course on computational engineering</a:t>
            </a:r>
          </a:p>
        </p:txBody>
      </p:sp>
      <p:sp>
        <p:nvSpPr>
          <p:cNvPr id="37" name="Rectángulo 60">
            <a:extLst>
              <a:ext uri="{FF2B5EF4-FFF2-40B4-BE49-F238E27FC236}">
                <a16:creationId xmlns:a16="http://schemas.microsoft.com/office/drawing/2014/main" id="{760A1333-3528-AA7D-00CC-C8E97A52001F}"/>
              </a:ext>
            </a:extLst>
          </p:cNvPr>
          <p:cNvSpPr/>
          <p:nvPr/>
        </p:nvSpPr>
        <p:spPr>
          <a:xfrm>
            <a:off x="8839131" y="4128740"/>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6" name="Pentagono 28">
            <a:extLst>
              <a:ext uri="{FF2B5EF4-FFF2-40B4-BE49-F238E27FC236}">
                <a16:creationId xmlns:a16="http://schemas.microsoft.com/office/drawing/2014/main" id="{67BD646D-AEAE-C1D0-283E-1D4EABC0A0D7}"/>
              </a:ext>
            </a:extLst>
          </p:cNvPr>
          <p:cNvSpPr/>
          <p:nvPr/>
        </p:nvSpPr>
        <p:spPr>
          <a:xfrm>
            <a:off x="7395585" y="1478936"/>
            <a:ext cx="2857672" cy="1156304"/>
          </a:xfrm>
          <a:prstGeom prst="homePlate">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2852"/>
                </a:solidFill>
                <a:effectLst/>
                <a:uLnTx/>
                <a:uFillTx/>
                <a:latin typeface="Franklin Gothic Book" panose="020B0503020102020204"/>
                <a:ea typeface="+mn-ea"/>
                <a:cs typeface="+mn-cs"/>
              </a:rPr>
              <a:t>- Workshop on RRI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2852"/>
                </a:solidFill>
                <a:effectLst/>
                <a:uLnTx/>
                <a:uFillTx/>
                <a:latin typeface="Franklin Gothic Book" panose="020B0503020102020204"/>
                <a:ea typeface="+mn-ea"/>
                <a:cs typeface="+mn-cs"/>
              </a:rPr>
              <a:t>- Roundtable on enzymes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2852"/>
                </a:solidFill>
                <a:effectLst/>
                <a:uLnTx/>
                <a:uFillTx/>
                <a:latin typeface="Franklin Gothic Book" panose="020B0503020102020204"/>
                <a:ea typeface="+mn-ea"/>
                <a:cs typeface="+mn-cs"/>
              </a:rPr>
              <a:t>- Online webinar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2852"/>
                </a:solidFill>
                <a:effectLst/>
                <a:uLnTx/>
                <a:uFillTx/>
                <a:latin typeface="Franklin Gothic Book" panose="020B0503020102020204"/>
                <a:ea typeface="+mn-ea"/>
                <a:cs typeface="+mn-cs"/>
              </a:rPr>
              <a:t>- Video (</a:t>
            </a:r>
            <a:r>
              <a:rPr kumimoji="0" lang="en-US" sz="1600" b="1" i="0" u="none" strike="noStrike" kern="1200" cap="none" spc="0" normalizeH="0" baseline="0" noProof="0" dirty="0">
                <a:ln>
                  <a:noFill/>
                </a:ln>
                <a:solidFill>
                  <a:srgbClr val="242852"/>
                </a:solidFill>
                <a:effectLst/>
                <a:uLnTx/>
                <a:uFillTx/>
                <a:latin typeface="Franklin Gothic Book" panose="020B0503020102020204"/>
                <a:ea typeface="+mn-ea"/>
                <a:cs typeface="+mn-cs"/>
              </a:rPr>
              <a:t>D8.12</a:t>
            </a:r>
            <a:r>
              <a:rPr kumimoji="0" lang="en-US" sz="1600" b="0" i="0" u="none" strike="noStrike" kern="1200" cap="none" spc="0" normalizeH="0" baseline="0" noProof="0" dirty="0">
                <a:ln>
                  <a:noFill/>
                </a:ln>
                <a:solidFill>
                  <a:srgbClr val="242852"/>
                </a:solidFill>
                <a:effectLst/>
                <a:uLnTx/>
                <a:uFillTx/>
                <a:latin typeface="Franklin Gothic Book" panose="020B0503020102020204"/>
                <a:ea typeface="+mn-ea"/>
                <a:cs typeface="+mn-cs"/>
              </a:rPr>
              <a:t>) </a:t>
            </a:r>
          </a:p>
        </p:txBody>
      </p:sp>
      <p:sp>
        <p:nvSpPr>
          <p:cNvPr id="83" name="Rectángulo 82">
            <a:extLst>
              <a:ext uri="{FF2B5EF4-FFF2-40B4-BE49-F238E27FC236}">
                <a16:creationId xmlns:a16="http://schemas.microsoft.com/office/drawing/2014/main" id="{D9D120C8-8459-4B2A-8D7E-33D7A552D489}"/>
              </a:ext>
            </a:extLst>
          </p:cNvPr>
          <p:cNvSpPr/>
          <p:nvPr/>
        </p:nvSpPr>
        <p:spPr>
          <a:xfrm>
            <a:off x="3668423" y="5303720"/>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CasellaDiTesto 15">
            <a:extLst>
              <a:ext uri="{FF2B5EF4-FFF2-40B4-BE49-F238E27FC236}">
                <a16:creationId xmlns:a16="http://schemas.microsoft.com/office/drawing/2014/main" id="{98197008-C558-B463-AD10-C9CF2C952594}"/>
              </a:ext>
            </a:extLst>
          </p:cNvPr>
          <p:cNvSpPr txBox="1"/>
          <p:nvPr/>
        </p:nvSpPr>
        <p:spPr>
          <a:xfrm>
            <a:off x="2488125" y="5550223"/>
            <a:ext cx="10546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242852"/>
                </a:solidFill>
                <a:effectLst/>
                <a:uLnTx/>
                <a:uFillTx/>
                <a:latin typeface="Franklin Gothic Book" panose="020B0503020102020204"/>
                <a:ea typeface="+mn-ea"/>
                <a:cs typeface="+mn-cs"/>
              </a:rPr>
              <a:t>Feb</a:t>
            </a:r>
            <a:r>
              <a:rPr kumimoji="0" lang="it-IT" sz="1800" b="1" i="0" u="none" strike="noStrike" kern="1200" cap="none" spc="0" normalizeH="0" baseline="0" noProof="0" dirty="0">
                <a:ln>
                  <a:noFill/>
                </a:ln>
                <a:solidFill>
                  <a:srgbClr val="242852"/>
                </a:solidFill>
                <a:effectLst/>
                <a:uLnTx/>
                <a:uFillTx/>
                <a:latin typeface="Franklin Gothic Book" panose="020B0503020102020204"/>
                <a:ea typeface="+mn-ea"/>
                <a:cs typeface="+mn-cs"/>
              </a:rPr>
              <a:t> 2023</a:t>
            </a:r>
          </a:p>
        </p:txBody>
      </p:sp>
      <p:cxnSp>
        <p:nvCxnSpPr>
          <p:cNvPr id="65" name="Connettore 1 10">
            <a:extLst>
              <a:ext uri="{FF2B5EF4-FFF2-40B4-BE49-F238E27FC236}">
                <a16:creationId xmlns:a16="http://schemas.microsoft.com/office/drawing/2014/main" id="{24A43AE5-4EBB-5F14-5AC7-1F58D6036986}"/>
              </a:ext>
            </a:extLst>
          </p:cNvPr>
          <p:cNvCxnSpPr>
            <a:cxnSpLocks/>
          </p:cNvCxnSpPr>
          <p:nvPr/>
        </p:nvCxnSpPr>
        <p:spPr>
          <a:xfrm>
            <a:off x="3716245" y="565738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7" name="Pentagono 28">
            <a:extLst>
              <a:ext uri="{FF2B5EF4-FFF2-40B4-BE49-F238E27FC236}">
                <a16:creationId xmlns:a16="http://schemas.microsoft.com/office/drawing/2014/main" id="{441FAB70-230A-C11F-CE8E-CE74C1533112}"/>
              </a:ext>
            </a:extLst>
          </p:cNvPr>
          <p:cNvSpPr/>
          <p:nvPr/>
        </p:nvSpPr>
        <p:spPr>
          <a:xfrm>
            <a:off x="2252877" y="3736639"/>
            <a:ext cx="2071374" cy="468382"/>
          </a:xfrm>
          <a:prstGeom prst="homePlate">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2852"/>
                </a:solidFill>
                <a:effectLst/>
                <a:uLnTx/>
                <a:uFillTx/>
                <a:latin typeface="Franklin Gothic Book" panose="020B0503020102020204"/>
                <a:ea typeface="+mn-ea"/>
                <a:cs typeface="+mn-cs"/>
              </a:rPr>
              <a:t>Project roll-up</a:t>
            </a:r>
          </a:p>
        </p:txBody>
      </p:sp>
      <p:cxnSp>
        <p:nvCxnSpPr>
          <p:cNvPr id="68" name="Connettore 1 49">
            <a:extLst>
              <a:ext uri="{FF2B5EF4-FFF2-40B4-BE49-F238E27FC236}">
                <a16:creationId xmlns:a16="http://schemas.microsoft.com/office/drawing/2014/main" id="{69729742-5D6B-5990-68BF-1B64F5ADED66}"/>
              </a:ext>
            </a:extLst>
          </p:cNvPr>
          <p:cNvCxnSpPr>
            <a:cxnSpLocks/>
          </p:cNvCxnSpPr>
          <p:nvPr/>
        </p:nvCxnSpPr>
        <p:spPr>
          <a:xfrm>
            <a:off x="2378584" y="4236740"/>
            <a:ext cx="0" cy="141685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0" name="Rectángulo 82">
            <a:extLst>
              <a:ext uri="{FF2B5EF4-FFF2-40B4-BE49-F238E27FC236}">
                <a16:creationId xmlns:a16="http://schemas.microsoft.com/office/drawing/2014/main" id="{89ED31F8-8AB8-B84F-CE8A-BB4E0343CA26}"/>
              </a:ext>
            </a:extLst>
          </p:cNvPr>
          <p:cNvSpPr/>
          <p:nvPr/>
        </p:nvSpPr>
        <p:spPr>
          <a:xfrm>
            <a:off x="2324584" y="4161369"/>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3" name="Google Shape;444;p15">
            <a:extLst>
              <a:ext uri="{FF2B5EF4-FFF2-40B4-BE49-F238E27FC236}">
                <a16:creationId xmlns:a16="http://schemas.microsoft.com/office/drawing/2014/main" id="{76D50824-3D8A-4E09-A5D9-76125BE08FC9}"/>
              </a:ext>
            </a:extLst>
          </p:cNvPr>
          <p:cNvSpPr txBox="1"/>
          <p:nvPr/>
        </p:nvSpPr>
        <p:spPr>
          <a:xfrm>
            <a:off x="662608" y="299357"/>
            <a:ext cx="10291969"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WP2 – Future actions</a:t>
            </a:r>
            <a:endParaRPr kumimoji="0" sz="1800" b="0" i="0" u="none" strike="noStrike" kern="1200" cap="none" spc="0" normalizeH="0" baseline="0" noProof="0" dirty="0">
              <a:ln>
                <a:noFill/>
              </a:ln>
              <a:solidFill>
                <a:prstClr val="black"/>
              </a:solidFill>
              <a:effectLst/>
              <a:uLnTx/>
              <a:uFillTx/>
              <a:latin typeface="Franklin Gothic Medium (Títulosn"/>
              <a:ea typeface="+mn-ea"/>
              <a:cs typeface="+mn-cs"/>
            </a:endParaRPr>
          </a:p>
        </p:txBody>
      </p:sp>
      <p:sp>
        <p:nvSpPr>
          <p:cNvPr id="28" name="Rectángulo 60">
            <a:extLst>
              <a:ext uri="{FF2B5EF4-FFF2-40B4-BE49-F238E27FC236}">
                <a16:creationId xmlns:a16="http://schemas.microsoft.com/office/drawing/2014/main" id="{BB98BA02-8293-08F1-612B-C857FD123D02}"/>
              </a:ext>
            </a:extLst>
          </p:cNvPr>
          <p:cNvSpPr/>
          <p:nvPr/>
        </p:nvSpPr>
        <p:spPr>
          <a:xfrm>
            <a:off x="7536497" y="2598589"/>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371872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7" name="TextBox 4">
            <a:extLst>
              <a:ext uri="{FF2B5EF4-FFF2-40B4-BE49-F238E27FC236}">
                <a16:creationId xmlns:a16="http://schemas.microsoft.com/office/drawing/2014/main" id="{3FCF9012-FDCC-4A76-9027-FFA5D2CC5677}"/>
              </a:ext>
            </a:extLst>
          </p:cNvPr>
          <p:cNvSpPr txBox="1"/>
          <p:nvPr/>
        </p:nvSpPr>
        <p:spPr>
          <a:xfrm>
            <a:off x="662608" y="156482"/>
            <a:ext cx="109685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WP8: Communication, Dissemination and Exploitation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Key bullet points</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242852"/>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Franklin Gothic Book" panose="020B0503020102020204"/>
                <a:ea typeface="+mn-ea"/>
                <a:cs typeface="+mn-cs"/>
              </a:rPr>
              <a:t>Key bullet points (non-scientific)</a:t>
            </a:r>
          </a:p>
          <a:p>
            <a:pPr marL="720900" marR="0" lvl="1" indent="-365735" algn="l" defTabSz="1217706" rtl="0" eaLnBrk="1" fontAlgn="auto" latinLnBrk="0" hangingPunct="1">
              <a:lnSpc>
                <a:spcPct val="90000"/>
              </a:lnSpc>
              <a:spcBef>
                <a:spcPts val="799"/>
              </a:spcBef>
              <a:spcAft>
                <a:spcPts val="0"/>
              </a:spcAft>
              <a:buClr>
                <a:srgbClr val="9D90A0"/>
              </a:buClr>
              <a:buSzTx/>
              <a:buFont typeface="Wingdings 2" panose="05020102010507070707" pitchFamily="18"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total of 20.65 P/M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(out of 70.57 total, a 29.26%)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M18.</a:t>
            </a:r>
          </a:p>
          <a:p>
            <a:pPr marL="720900" marR="0" lvl="1" indent="-365735" algn="l" defTabSz="1217706" rtl="0" eaLnBrk="1" fontAlgn="auto" latinLnBrk="0" hangingPunct="1">
              <a:lnSpc>
                <a:spcPct val="90000"/>
              </a:lnSpc>
              <a:spcBef>
                <a:spcPts val="799"/>
              </a:spcBef>
              <a:spcAft>
                <a:spcPts val="0"/>
              </a:spcAft>
              <a:buClr>
                <a:srgbClr val="9D90A0"/>
              </a:buClr>
              <a:buSzTx/>
              <a:buFont typeface="Wingdings 2" panose="05020102010507070707" pitchFamily="18"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work plan is proceeding as planned .</a:t>
            </a:r>
          </a:p>
          <a:p>
            <a:pPr marL="720900" marR="0" lvl="1" indent="-365735" algn="l" defTabSz="1217706" rtl="0" eaLnBrk="1" fontAlgn="auto" latinLnBrk="0" hangingPunct="1">
              <a:lnSpc>
                <a:spcPct val="90000"/>
              </a:lnSpc>
              <a:spcBef>
                <a:spcPts val="799"/>
              </a:spcBef>
              <a:spcAft>
                <a:spcPts val="0"/>
              </a:spcAft>
              <a:buClr>
                <a:srgbClr val="9D90A0"/>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 deviations found in the activities planned in the GA, and no mitigation actions are required.</a:t>
            </a:r>
            <a:endParaRPr kumimoji="0" lang="es-E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1786393" marR="0" lvl="4" indent="-355164" algn="l" defTabSz="1217706" rtl="0" eaLnBrk="1" fontAlgn="auto" latinLnBrk="0" hangingPunct="1">
              <a:lnSpc>
                <a:spcPct val="90000"/>
              </a:lnSpc>
              <a:spcBef>
                <a:spcPts val="799"/>
              </a:spcBef>
              <a:spcAft>
                <a:spcPts val="0"/>
              </a:spcAft>
              <a:buClr>
                <a:srgbClr val="242852"/>
              </a:buClr>
              <a:buSzTx/>
              <a:buFont typeface="Wingdings 2" panose="05020102010507070707" pitchFamily="18" charset="2"/>
              <a:buChar char=""/>
              <a:tabLst/>
              <a:defRPr/>
            </a:pPr>
            <a:endParaRPr kumimoji="0" lang="en-GB" sz="157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1431229" marR="0" lvl="4" indent="0" algn="l" defTabSz="1217706" rtl="0" eaLnBrk="1" fontAlgn="auto" latinLnBrk="0" hangingPunct="1">
              <a:lnSpc>
                <a:spcPct val="90000"/>
              </a:lnSpc>
              <a:spcBef>
                <a:spcPts val="799"/>
              </a:spcBef>
              <a:spcAft>
                <a:spcPts val="0"/>
              </a:spcAft>
              <a:buClr>
                <a:srgbClr val="242852"/>
              </a:buClr>
              <a:buSzTx/>
              <a:buFont typeface="Wingdings 2" panose="05020102010507070707" pitchFamily="18" charset="2"/>
              <a:buNone/>
              <a:tabLst/>
              <a:defRPr/>
            </a:pPr>
            <a:endParaRPr kumimoji="0" lang="en-GB" sz="157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32993405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64370A6C-7606-4DD4-962C-08D09E111CAB}"/>
              </a:ext>
            </a:extLst>
          </p:cNvPr>
          <p:cNvPicPr>
            <a:picLocks noChangeAspect="1"/>
          </p:cNvPicPr>
          <p:nvPr/>
        </p:nvPicPr>
        <p:blipFill>
          <a:blip r:embed="rId3">
            <a:extLst>
              <a:ext uri="{28A0092B-C50C-407E-A947-70E740481C1C}">
                <a14:useLocalDpi xmlns:a14="http://schemas.microsoft.com/office/drawing/2010/main" val="0"/>
              </a:ext>
            </a:extLst>
          </a:blip>
          <a:srcRect l="14434" r="14434"/>
          <a:stretch/>
        </p:blipFill>
        <p:spPr>
          <a:xfrm>
            <a:off x="3523488" y="10"/>
            <a:ext cx="8668512" cy="6857990"/>
          </a:xfrm>
          <a:prstGeom prst="rect">
            <a:avLst/>
          </a:prstGeom>
        </p:spPr>
      </p:pic>
      <p:sp>
        <p:nvSpPr>
          <p:cNvPr id="48" name="Rectangle 4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 name="Titolo 1">
            <a:extLst>
              <a:ext uri="{FF2B5EF4-FFF2-40B4-BE49-F238E27FC236}">
                <a16:creationId xmlns:a16="http://schemas.microsoft.com/office/drawing/2014/main" id="{08A19AFB-4CAF-462F-9BDC-9B1157B34B25}"/>
              </a:ext>
            </a:extLst>
          </p:cNvPr>
          <p:cNvSpPr>
            <a:spLocks noGrp="1"/>
          </p:cNvSpPr>
          <p:nvPr>
            <p:ph type="ctrTitle"/>
          </p:nvPr>
        </p:nvSpPr>
        <p:spPr>
          <a:xfrm>
            <a:off x="477981" y="1122363"/>
            <a:ext cx="4023360" cy="3204134"/>
          </a:xfrm>
        </p:spPr>
        <p:txBody>
          <a:bodyPr anchor="b">
            <a:noAutofit/>
          </a:bodyPr>
          <a:lstStyle/>
          <a:p>
            <a:pPr algn="l"/>
            <a:r>
              <a:rPr lang="en-US" sz="3200" b="1" dirty="0"/>
              <a:t>FuturEnzyme</a:t>
            </a:r>
            <a:br>
              <a:rPr lang="en-US" sz="3200" dirty="0"/>
            </a:br>
            <a:r>
              <a:rPr lang="en-US" sz="3200" dirty="0"/>
              <a:t>Technologies of the </a:t>
            </a:r>
            <a:r>
              <a:rPr lang="en-US" sz="3200" dirty="0" err="1"/>
              <a:t>FUTURe</a:t>
            </a:r>
            <a:r>
              <a:rPr lang="en-US" sz="3200" dirty="0"/>
              <a:t> for low-cost ENZYMEs for environment-friendly products</a:t>
            </a:r>
            <a:endParaRPr lang="it-IT" sz="3200" dirty="0"/>
          </a:p>
        </p:txBody>
      </p:sp>
      <p:sp>
        <p:nvSpPr>
          <p:cNvPr id="50" name="Rectangle 4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Immagine 40">
            <a:extLst>
              <a:ext uri="{FF2B5EF4-FFF2-40B4-BE49-F238E27FC236}">
                <a16:creationId xmlns:a16="http://schemas.microsoft.com/office/drawing/2014/main" id="{AFEF338D-583D-4C03-9B60-8394D8EBB3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58669" y="2086542"/>
            <a:ext cx="1630608" cy="2306521"/>
          </a:xfrm>
          <a:prstGeom prst="rect">
            <a:avLst/>
          </a:prstGeom>
        </p:spPr>
      </p:pic>
      <p:sp>
        <p:nvSpPr>
          <p:cNvPr id="19" name="CasellaDiTesto 18">
            <a:extLst>
              <a:ext uri="{FF2B5EF4-FFF2-40B4-BE49-F238E27FC236}">
                <a16:creationId xmlns:a16="http://schemas.microsoft.com/office/drawing/2014/main" id="{FDCB5BFE-5B03-4CC7-800A-65BD7FEE71B6}"/>
              </a:ext>
            </a:extLst>
          </p:cNvPr>
          <p:cNvSpPr txBox="1"/>
          <p:nvPr/>
        </p:nvSpPr>
        <p:spPr>
          <a:xfrm>
            <a:off x="1195515" y="6254557"/>
            <a:ext cx="60382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Project funded by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Research and Innovation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Programme</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under grant agreement No [101000327]</a:t>
            </a:r>
            <a:endParaRPr kumimoji="0" lang="it-IT"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12" name="Picture 10" descr="Icon&#10;&#10;Description automatically generated with medium confidence">
            <a:extLst>
              <a:ext uri="{FF2B5EF4-FFF2-40B4-BE49-F238E27FC236}">
                <a16:creationId xmlns:a16="http://schemas.microsoft.com/office/drawing/2014/main" id="{6543B18D-16D2-4B55-A317-DCA925D53B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0779" y="6273820"/>
            <a:ext cx="684736" cy="436713"/>
          </a:xfrm>
          <a:prstGeom prst="rect">
            <a:avLst/>
          </a:prstGeom>
        </p:spPr>
      </p:pic>
      <p:sp>
        <p:nvSpPr>
          <p:cNvPr id="13" name="Sottotitolo 2">
            <a:extLst>
              <a:ext uri="{FF2B5EF4-FFF2-40B4-BE49-F238E27FC236}">
                <a16:creationId xmlns:a16="http://schemas.microsoft.com/office/drawing/2014/main" id="{E3E7B67E-B383-4BDF-959B-C5A1BFBD7433}"/>
              </a:ext>
            </a:extLst>
          </p:cNvPr>
          <p:cNvSpPr txBox="1">
            <a:spLocks/>
          </p:cNvSpPr>
          <p:nvPr/>
        </p:nvSpPr>
        <p:spPr>
          <a:xfrm>
            <a:off x="1195515" y="573943"/>
            <a:ext cx="3678237" cy="4266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Franklin Gothic Book" panose="020B0503020102020204"/>
                <a:ea typeface="+mn-ea"/>
                <a:cs typeface="+mn-cs"/>
              </a:rPr>
              <a:t>WP9 – Ethics</a:t>
            </a:r>
          </a:p>
        </p:txBody>
      </p:sp>
      <p:sp>
        <p:nvSpPr>
          <p:cNvPr id="14" name="Rectángulo 13"/>
          <p:cNvSpPr/>
          <p:nvPr/>
        </p:nvSpPr>
        <p:spPr>
          <a:xfrm>
            <a:off x="303434" y="4555502"/>
            <a:ext cx="579256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FuturEnzyme: First Reporting Period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Start date: 1 June 2021 - End date: 31 May 2025 Proposal number: 101000327 - Consortium: 16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Requested EU Contribution:  5,995,035.13 €</a:t>
            </a:r>
            <a:endParaRPr kumimoji="0" lang="es-E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95225060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WP9 - Ethics</a:t>
            </a: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17" name="Textplatzhalter 4">
            <a:extLst>
              <a:ext uri="{FF2B5EF4-FFF2-40B4-BE49-F238E27FC236}">
                <a16:creationId xmlns:a16="http://schemas.microsoft.com/office/drawing/2014/main" id="{F4DEC437-4002-49E1-92F6-25669855A181}"/>
              </a:ext>
            </a:extLst>
          </p:cNvPr>
          <p:cNvSpPr txBox="1">
            <a:spLocks/>
          </p:cNvSpPr>
          <p:nvPr/>
        </p:nvSpPr>
        <p:spPr>
          <a:xfrm>
            <a:off x="474815" y="1157595"/>
            <a:ext cx="11583840" cy="5277411"/>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866" b="0" i="0" u="none" strike="noStrike" kern="1200" cap="none" spc="0" normalizeH="0" baseline="0" noProof="0" dirty="0">
                <a:ln>
                  <a:noFill/>
                </a:ln>
                <a:solidFill>
                  <a:prstClr val="black"/>
                </a:solidFill>
                <a:effectLst/>
                <a:uLnTx/>
                <a:uFillTx/>
                <a:latin typeface="Calibri" panose="020F0502020204030204"/>
                <a:ea typeface="+mn-ea"/>
                <a:cs typeface="+mn-cs"/>
              </a:rPr>
              <a:t>To comply with the 'ethics requirements' regarding</a:t>
            </a:r>
          </a:p>
          <a:p>
            <a:pPr marL="1076064" marR="0" lvl="2" indent="-355164"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Procedures and criteria for recruiting and processing informed consent of the research participants (Requirement No. 1)</a:t>
            </a:r>
          </a:p>
          <a:p>
            <a:pPr marL="1076064" marR="0" lvl="2" indent="-355164"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Description of technical, organizational, and security measures to protect personal data and justification for the processing of sensitive personal data (Requirement No. 2)</a:t>
            </a:r>
          </a:p>
          <a:p>
            <a:pPr marL="1076064" marR="0" lvl="2" indent="-355164"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Non-European countries (Requirement No. 3)</a:t>
            </a:r>
          </a:p>
          <a:p>
            <a:pPr marL="1076064" marR="0" lvl="2" indent="-355164"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Environment protection and health and safety procedures (Requirement No. 4)</a:t>
            </a:r>
          </a:p>
          <a:p>
            <a:pPr marL="720900" marR="0" lvl="2" indent="0"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WORK DONE</a:t>
            </a: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Report containing the procedures and criteria for the abovementioned objectives and compliance according to it</a:t>
            </a: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Shared folder (link available in FuturEnzyme web’s intranet) for each partner to include their Nagoya statements when needed</a:t>
            </a:r>
          </a:p>
          <a:p>
            <a:pPr marL="355165" marR="0" lvl="1" indent="0"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4979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3FCF9012-FDCC-4A76-9027-FFA5D2CC5677}"/>
              </a:ext>
            </a:extLst>
          </p:cNvPr>
          <p:cNvSpPr txBox="1"/>
          <p:nvPr/>
        </p:nvSpPr>
        <p:spPr>
          <a:xfrm>
            <a:off x="662608" y="175532"/>
            <a:ext cx="102919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WP9 – Ethics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Nagoya statements</a:t>
            </a: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3752" y="1169270"/>
            <a:ext cx="3677493" cy="5197681"/>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157" y="1130403"/>
            <a:ext cx="3672435" cy="5197681"/>
          </a:xfrm>
          <a:prstGeom prst="rect">
            <a:avLst/>
          </a:prstGeom>
        </p:spPr>
      </p:pic>
    </p:spTree>
    <p:extLst>
      <p:ext uri="{BB962C8B-B14F-4D97-AF65-F5344CB8AC3E}">
        <p14:creationId xmlns:p14="http://schemas.microsoft.com/office/powerpoint/2010/main" val="186797213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WP9 - Partners involved</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6" name="CasellaDiTesto 3">
            <a:extLst>
              <a:ext uri="{FF2B5EF4-FFF2-40B4-BE49-F238E27FC236}">
                <a16:creationId xmlns:a16="http://schemas.microsoft.com/office/drawing/2014/main" id="{DB2C5216-923C-4138-9DB6-08F3A06FC325}"/>
              </a:ext>
            </a:extLst>
          </p:cNvPr>
          <p:cNvSpPr txBox="1"/>
          <p:nvPr/>
        </p:nvSpPr>
        <p:spPr>
          <a:xfrm>
            <a:off x="1347926" y="2549946"/>
            <a:ext cx="32295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UDUS, Heinrich-Heine Universitaet Duesseldorf</a:t>
            </a:r>
          </a:p>
        </p:txBody>
      </p:sp>
      <p:pic>
        <p:nvPicPr>
          <p:cNvPr id="59" name="Immagine 7">
            <a:extLst>
              <a:ext uri="{FF2B5EF4-FFF2-40B4-BE49-F238E27FC236}">
                <a16:creationId xmlns:a16="http://schemas.microsoft.com/office/drawing/2014/main" id="{F07B5C94-8831-4A0A-9A77-91B1C4C92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425" y="3843060"/>
            <a:ext cx="540000" cy="360000"/>
          </a:xfrm>
          <a:prstGeom prst="rect">
            <a:avLst/>
          </a:prstGeom>
          <a:ln>
            <a:solidFill>
              <a:schemeClr val="tx1"/>
            </a:solidFill>
          </a:ln>
          <a:effectLst>
            <a:outerShdw blurRad="50800" dist="38100" dir="2700000" algn="tl" rotWithShape="0">
              <a:prstClr val="black">
                <a:alpha val="40000"/>
              </a:prstClr>
            </a:outerShdw>
          </a:effectLst>
        </p:spPr>
      </p:pic>
      <p:pic>
        <p:nvPicPr>
          <p:cNvPr id="60"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425" y="2658403"/>
            <a:ext cx="546303" cy="360000"/>
          </a:xfrm>
          <a:prstGeom prst="rect">
            <a:avLst/>
          </a:prstGeom>
          <a:ln>
            <a:solidFill>
              <a:schemeClr val="tx1"/>
            </a:solidFill>
          </a:ln>
          <a:effectLst>
            <a:outerShdw blurRad="50800" dist="38100" dir="2700000" algn="tl" rotWithShape="0">
              <a:prstClr val="black">
                <a:alpha val="40000"/>
              </a:prstClr>
            </a:outerShdw>
          </a:effectLst>
        </p:spPr>
      </p:pic>
      <p:sp>
        <p:nvSpPr>
          <p:cNvPr id="61" name="CasellaDiTesto 8">
            <a:extLst>
              <a:ext uri="{FF2B5EF4-FFF2-40B4-BE49-F238E27FC236}">
                <a16:creationId xmlns:a16="http://schemas.microsoft.com/office/drawing/2014/main" id="{497B0D7E-E0CA-48CC-88C7-7F50A9835FE0}"/>
              </a:ext>
            </a:extLst>
          </p:cNvPr>
          <p:cNvSpPr txBox="1"/>
          <p:nvPr/>
        </p:nvSpPr>
        <p:spPr>
          <a:xfrm>
            <a:off x="1318323" y="4567404"/>
            <a:ext cx="38912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FHNW,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Fachhochschule</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Nordwestschweiz</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62" name="Immagine 9">
            <a:extLst>
              <a:ext uri="{FF2B5EF4-FFF2-40B4-BE49-F238E27FC236}">
                <a16:creationId xmlns:a16="http://schemas.microsoft.com/office/drawing/2014/main" id="{9F1BC113-82BF-4079-BA49-05249B3149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1078" y="4445809"/>
            <a:ext cx="540000" cy="540000"/>
          </a:xfrm>
          <a:prstGeom prst="rect">
            <a:avLst/>
          </a:prstGeom>
          <a:ln>
            <a:noFill/>
          </a:ln>
        </p:spPr>
      </p:pic>
      <p:pic>
        <p:nvPicPr>
          <p:cNvPr id="63" name="Immagine 10">
            <a:extLst>
              <a:ext uri="{FF2B5EF4-FFF2-40B4-BE49-F238E27FC236}">
                <a16:creationId xmlns:a16="http://schemas.microsoft.com/office/drawing/2014/main" id="{A1BA40FC-9657-4B43-9DB2-258C60E05A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425" y="4442308"/>
            <a:ext cx="540000" cy="540000"/>
          </a:xfrm>
          <a:prstGeom prst="rect">
            <a:avLst/>
          </a:prstGeom>
          <a:ln w="3175">
            <a:solidFill>
              <a:schemeClr val="tx1"/>
            </a:solidFill>
          </a:ln>
          <a:effectLst>
            <a:outerShdw blurRad="50800" dist="38100" dir="2700000" algn="tl" rotWithShape="0">
              <a:prstClr val="black">
                <a:alpha val="40000"/>
              </a:prstClr>
            </a:outerShdw>
          </a:effectLst>
        </p:spPr>
      </p:pic>
      <p:pic>
        <p:nvPicPr>
          <p:cNvPr id="68" name="Imagen 67">
            <a:extLst>
              <a:ext uri="{FF2B5EF4-FFF2-40B4-BE49-F238E27FC236}">
                <a16:creationId xmlns:a16="http://schemas.microsoft.com/office/drawing/2014/main" id="{F2258A56-FCD3-4A62-8638-9E16D624570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r="69581"/>
          <a:stretch/>
        </p:blipFill>
        <p:spPr>
          <a:xfrm>
            <a:off x="5391077" y="2110609"/>
            <a:ext cx="540000" cy="476591"/>
          </a:xfrm>
          <a:prstGeom prst="rect">
            <a:avLst/>
          </a:prstGeom>
          <a:ln w="3175">
            <a:noFill/>
          </a:ln>
        </p:spPr>
      </p:pic>
      <p:pic>
        <p:nvPicPr>
          <p:cNvPr id="70" name="Imagen 69">
            <a:extLst>
              <a:ext uri="{FF2B5EF4-FFF2-40B4-BE49-F238E27FC236}">
                <a16:creationId xmlns:a16="http://schemas.microsoft.com/office/drawing/2014/main" id="{42CD75B9-CB3E-40F5-AC46-42CC3AB58C82}"/>
              </a:ext>
            </a:extLst>
          </p:cNvPr>
          <p:cNvPicPr>
            <a:picLocks noChangeAspect="1"/>
          </p:cNvPicPr>
          <p:nvPr/>
        </p:nvPicPr>
        <p:blipFill rotWithShape="1">
          <a:blip r:embed="rId8"/>
          <a:srcRect l="8413" t="16117" r="7761" b="15174"/>
          <a:stretch/>
        </p:blipFill>
        <p:spPr>
          <a:xfrm>
            <a:off x="5391078" y="5872881"/>
            <a:ext cx="540000" cy="442623"/>
          </a:xfrm>
          <a:prstGeom prst="rect">
            <a:avLst/>
          </a:prstGeom>
          <a:ln w="3175">
            <a:noFill/>
          </a:ln>
        </p:spPr>
      </p:pic>
      <p:pic>
        <p:nvPicPr>
          <p:cNvPr id="71" name="Imagen 70">
            <a:extLst>
              <a:ext uri="{FF2B5EF4-FFF2-40B4-BE49-F238E27FC236}">
                <a16:creationId xmlns:a16="http://schemas.microsoft.com/office/drawing/2014/main" id="{87715BF9-6BE4-4DB7-8D0D-EDF4DB371126}"/>
              </a:ext>
            </a:extLst>
          </p:cNvPr>
          <p:cNvPicPr>
            <a:picLocks noChangeAspect="1"/>
          </p:cNvPicPr>
          <p:nvPr/>
        </p:nvPicPr>
        <p:blipFill>
          <a:blip r:embed="rId9"/>
          <a:stretch>
            <a:fillRect/>
          </a:stretch>
        </p:blipFill>
        <p:spPr>
          <a:xfrm>
            <a:off x="5391077" y="3203354"/>
            <a:ext cx="540000" cy="539100"/>
          </a:xfrm>
          <a:prstGeom prst="rect">
            <a:avLst/>
          </a:prstGeom>
          <a:ln w="3175">
            <a:noFill/>
          </a:ln>
        </p:spPr>
      </p:pic>
      <p:pic>
        <p:nvPicPr>
          <p:cNvPr id="72" name="Imagen 71">
            <a:extLst>
              <a:ext uri="{FF2B5EF4-FFF2-40B4-BE49-F238E27FC236}">
                <a16:creationId xmlns:a16="http://schemas.microsoft.com/office/drawing/2014/main" id="{825A791B-FD2F-4707-81D2-8ABC2638D99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649489" y="931598"/>
            <a:ext cx="540000" cy="478734"/>
          </a:xfrm>
          <a:prstGeom prst="rect">
            <a:avLst/>
          </a:prstGeom>
          <a:ln w="3175">
            <a:noFill/>
          </a:ln>
        </p:spPr>
      </p:pic>
      <p:pic>
        <p:nvPicPr>
          <p:cNvPr id="73" name="Imagen 72">
            <a:extLst>
              <a:ext uri="{FF2B5EF4-FFF2-40B4-BE49-F238E27FC236}">
                <a16:creationId xmlns:a16="http://schemas.microsoft.com/office/drawing/2014/main" id="{0F7332B1-68A4-4AAB-996E-E73F463E97F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649489" y="5162910"/>
            <a:ext cx="540762" cy="360000"/>
          </a:xfrm>
          <a:prstGeom prst="rect">
            <a:avLst/>
          </a:prstGeom>
          <a:ln w="3175">
            <a:noFill/>
          </a:ln>
        </p:spPr>
      </p:pic>
      <p:pic>
        <p:nvPicPr>
          <p:cNvPr id="74" name="Imagen 73">
            <a:extLst>
              <a:ext uri="{FF2B5EF4-FFF2-40B4-BE49-F238E27FC236}">
                <a16:creationId xmlns:a16="http://schemas.microsoft.com/office/drawing/2014/main" id="{BBC151C9-A30B-49EA-A905-D391973966C5}"/>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8714" t="19269" r="10641" b="16859"/>
          <a:stretch/>
        </p:blipFill>
        <p:spPr>
          <a:xfrm>
            <a:off x="10649489" y="3662369"/>
            <a:ext cx="939131" cy="360000"/>
          </a:xfrm>
          <a:prstGeom prst="rect">
            <a:avLst/>
          </a:prstGeom>
          <a:ln w="3175">
            <a:noFill/>
          </a:ln>
        </p:spPr>
      </p:pic>
      <p:pic>
        <p:nvPicPr>
          <p:cNvPr id="77" name="Imagen 76">
            <a:extLst>
              <a:ext uri="{FF2B5EF4-FFF2-40B4-BE49-F238E27FC236}">
                <a16:creationId xmlns:a16="http://schemas.microsoft.com/office/drawing/2014/main" id="{3944AD86-4074-4390-BE9D-BDFDB41907AA}"/>
              </a:ext>
            </a:extLst>
          </p:cNvPr>
          <p:cNvPicPr>
            <a:picLocks noChangeAspect="1"/>
          </p:cNvPicPr>
          <p:nvPr/>
        </p:nvPicPr>
        <p:blipFill>
          <a:blip r:embed="rId13"/>
          <a:stretch>
            <a:fillRect/>
          </a:stretch>
        </p:blipFill>
        <p:spPr>
          <a:xfrm>
            <a:off x="10649489" y="5841968"/>
            <a:ext cx="744827" cy="360000"/>
          </a:xfrm>
          <a:prstGeom prst="rect">
            <a:avLst/>
          </a:prstGeom>
          <a:ln w="3175">
            <a:noFill/>
          </a:ln>
        </p:spPr>
      </p:pic>
      <p:pic>
        <p:nvPicPr>
          <p:cNvPr id="78" name="Imagen 77">
            <a:extLst>
              <a:ext uri="{FF2B5EF4-FFF2-40B4-BE49-F238E27FC236}">
                <a16:creationId xmlns:a16="http://schemas.microsoft.com/office/drawing/2014/main" id="{8F4A34F4-B291-4609-8DB3-65A38701A4D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91078" y="5228345"/>
            <a:ext cx="1011546" cy="360000"/>
          </a:xfrm>
          <a:prstGeom prst="rect">
            <a:avLst/>
          </a:prstGeom>
          <a:ln w="3175">
            <a:noFill/>
          </a:ln>
        </p:spPr>
      </p:pic>
      <p:pic>
        <p:nvPicPr>
          <p:cNvPr id="79" name="Imagen 78">
            <a:extLst>
              <a:ext uri="{FF2B5EF4-FFF2-40B4-BE49-F238E27FC236}">
                <a16:creationId xmlns:a16="http://schemas.microsoft.com/office/drawing/2014/main" id="{3AEDEBDA-4215-4C8F-B785-21B45BDBAAC8}"/>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649489" y="2522185"/>
            <a:ext cx="901386" cy="360000"/>
          </a:xfrm>
          <a:prstGeom prst="rect">
            <a:avLst/>
          </a:prstGeom>
          <a:ln w="3175">
            <a:noFill/>
          </a:ln>
        </p:spPr>
      </p:pic>
      <p:pic>
        <p:nvPicPr>
          <p:cNvPr id="82" name="Immagine 5">
            <a:extLst>
              <a:ext uri="{FF2B5EF4-FFF2-40B4-BE49-F238E27FC236}">
                <a16:creationId xmlns:a16="http://schemas.microsoft.com/office/drawing/2014/main" id="{EE171F16-B868-46EB-91A5-89B5C1B738A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5391078" y="3833906"/>
            <a:ext cx="827026" cy="360000"/>
          </a:xfrm>
          <a:prstGeom prst="rect">
            <a:avLst/>
          </a:prstGeom>
          <a:ln w="3175">
            <a:noFill/>
          </a:ln>
        </p:spPr>
      </p:pic>
      <p:pic>
        <p:nvPicPr>
          <p:cNvPr id="83" name="Grafik 4" descr="Ein Bild, das Text, ClipArt enthält.&#10;&#10;Automatisch generierte Beschreibung">
            <a:extLst>
              <a:ext uri="{FF2B5EF4-FFF2-40B4-BE49-F238E27FC236}">
                <a16:creationId xmlns:a16="http://schemas.microsoft.com/office/drawing/2014/main" id="{BBA7A522-CFC5-43DA-9F2E-6CA3E816C09B}"/>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l="8779" t="-1649" r="8169" b="-1"/>
          <a:stretch/>
        </p:blipFill>
        <p:spPr>
          <a:xfrm>
            <a:off x="5391078" y="2690897"/>
            <a:ext cx="722631" cy="360000"/>
          </a:xfrm>
          <a:prstGeom prst="rect">
            <a:avLst/>
          </a:prstGeom>
          <a:ln w="3175">
            <a:noFill/>
          </a:ln>
        </p:spPr>
      </p:pic>
      <p:pic>
        <p:nvPicPr>
          <p:cNvPr id="84" name="Imagen 83">
            <a:extLst>
              <a:ext uri="{FF2B5EF4-FFF2-40B4-BE49-F238E27FC236}">
                <a16:creationId xmlns:a16="http://schemas.microsoft.com/office/drawing/2014/main" id="{9B94D122-628F-498F-943C-FB9D0A54EF6F}"/>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0649489" y="4668818"/>
            <a:ext cx="1397492" cy="360000"/>
          </a:xfrm>
          <a:prstGeom prst="rect">
            <a:avLst/>
          </a:prstGeom>
          <a:ln w="3175">
            <a:noFill/>
          </a:ln>
        </p:spPr>
      </p:pic>
      <p:sp>
        <p:nvSpPr>
          <p:cNvPr id="85" name="CasellaDiTesto 3">
            <a:extLst>
              <a:ext uri="{FF2B5EF4-FFF2-40B4-BE49-F238E27FC236}">
                <a16:creationId xmlns:a16="http://schemas.microsoft.com/office/drawing/2014/main" id="{DB2C5216-923C-4138-9DB6-08F3A06FC325}"/>
              </a:ext>
            </a:extLst>
          </p:cNvPr>
          <p:cNvSpPr txBox="1"/>
          <p:nvPr/>
        </p:nvSpPr>
        <p:spPr>
          <a:xfrm>
            <a:off x="1318323" y="1389913"/>
            <a:ext cx="37278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CSIC, </a:t>
            </a:r>
            <a:r>
              <a:rPr kumimoji="0" lang="es-ES" sz="1600" b="0" i="0" u="none" strike="noStrike" kern="1200" cap="none" spc="0" normalizeH="0" baseline="0" noProof="0" dirty="0">
                <a:ln>
                  <a:noFill/>
                </a:ln>
                <a:solidFill>
                  <a:prstClr val="black"/>
                </a:solidFill>
                <a:effectLst/>
                <a:uLnTx/>
                <a:uFillTx/>
                <a:latin typeface="Calibri Light" panose="020F0302020204030204"/>
                <a:ea typeface="+mn-ea"/>
                <a:cs typeface="+mn-cs"/>
              </a:rPr>
              <a:t>Agencia Estatal Consejo Superior de Investigaciones Científicas</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86" name="Picture 2" descr="File:Logotipo del CSIC.svg - Wikipedia">
            <a:extLst>
              <a:ext uri="{FF2B5EF4-FFF2-40B4-BE49-F238E27FC236}">
                <a16:creationId xmlns:a16="http://schemas.microsoft.com/office/drawing/2014/main" id="{529CDE92-E78A-47EA-949A-EF2DDBB8C42D}"/>
              </a:ext>
            </a:extLst>
          </p:cNvPr>
          <p:cNvPicPr>
            <a:picLocks noChangeAspect="1" noChangeArrowheads="1"/>
          </p:cNvPicPr>
          <p:nvPr/>
        </p:nvPicPr>
        <p:blipFill rotWithShape="1">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rcRect r="82083" b="18745"/>
          <a:stretch/>
        </p:blipFill>
        <p:spPr bwMode="auto">
          <a:xfrm>
            <a:off x="5391078" y="1415801"/>
            <a:ext cx="540000" cy="598732"/>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87" name="Immagine 12">
            <a:extLst>
              <a:ext uri="{FF2B5EF4-FFF2-40B4-BE49-F238E27FC236}">
                <a16:creationId xmlns:a16="http://schemas.microsoft.com/office/drawing/2014/main" id="{10360862-A577-485E-8602-EBC6F2EC6B9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17425" y="1502300"/>
            <a:ext cx="540983" cy="360000"/>
          </a:xfrm>
          <a:prstGeom prst="rect">
            <a:avLst/>
          </a:prstGeom>
          <a:ln>
            <a:solidFill>
              <a:schemeClr val="tx1"/>
            </a:solidFill>
          </a:ln>
          <a:effectLst>
            <a:outerShdw blurRad="50800" dist="38100" dir="2700000" algn="tl" rotWithShape="0">
              <a:prstClr val="black">
                <a:alpha val="40000"/>
              </a:prstClr>
            </a:outerShdw>
          </a:effectLst>
        </p:spPr>
      </p:pic>
      <p:pic>
        <p:nvPicPr>
          <p:cNvPr id="88" name="Immagine 12">
            <a:extLst>
              <a:ext uri="{FF2B5EF4-FFF2-40B4-BE49-F238E27FC236}">
                <a16:creationId xmlns:a16="http://schemas.microsoft.com/office/drawing/2014/main" id="{10360862-A577-485E-8602-EBC6F2EC6B9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17425" y="2098252"/>
            <a:ext cx="540983" cy="360000"/>
          </a:xfrm>
          <a:prstGeom prst="rect">
            <a:avLst/>
          </a:prstGeom>
          <a:ln>
            <a:solidFill>
              <a:schemeClr val="tx1"/>
            </a:solidFill>
          </a:ln>
          <a:effectLst>
            <a:outerShdw blurRad="50800" dist="38100" dir="2700000" algn="tl" rotWithShape="0">
              <a:prstClr val="black">
                <a:alpha val="40000"/>
              </a:prstClr>
            </a:outerShdw>
          </a:effectLst>
        </p:spPr>
      </p:pic>
      <p:pic>
        <p:nvPicPr>
          <p:cNvPr id="89"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425" y="3245689"/>
            <a:ext cx="546303" cy="360000"/>
          </a:xfrm>
          <a:prstGeom prst="rect">
            <a:avLst/>
          </a:prstGeom>
          <a:ln>
            <a:solidFill>
              <a:schemeClr val="tx1"/>
            </a:solidFill>
          </a:ln>
          <a:effectLst>
            <a:outerShdw blurRad="50800" dist="38100" dir="2700000" algn="tl" rotWithShape="0">
              <a:prstClr val="black">
                <a:alpha val="40000"/>
              </a:prstClr>
            </a:outerShdw>
          </a:effectLst>
        </p:spPr>
      </p:pic>
      <p:sp>
        <p:nvSpPr>
          <p:cNvPr id="92" name="CasellaDiTesto 3">
            <a:extLst>
              <a:ext uri="{FF2B5EF4-FFF2-40B4-BE49-F238E27FC236}">
                <a16:creationId xmlns:a16="http://schemas.microsoft.com/office/drawing/2014/main" id="{DB2C5216-923C-4138-9DB6-08F3A06FC325}"/>
              </a:ext>
            </a:extLst>
          </p:cNvPr>
          <p:cNvSpPr txBox="1"/>
          <p:nvPr/>
        </p:nvSpPr>
        <p:spPr>
          <a:xfrm>
            <a:off x="1318323" y="1985865"/>
            <a:ext cx="28956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BSC, Barcelona Supercomputing Center</a:t>
            </a:r>
          </a:p>
        </p:txBody>
      </p:sp>
      <p:pic>
        <p:nvPicPr>
          <p:cNvPr id="95" name="Imagen 94">
            <a:extLst>
              <a:ext uri="{FF2B5EF4-FFF2-40B4-BE49-F238E27FC236}">
                <a16:creationId xmlns:a16="http://schemas.microsoft.com/office/drawing/2014/main" id="{C8BF07AA-B39F-4955-931B-3612092360FB}"/>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10649489" y="1543616"/>
            <a:ext cx="540000" cy="564840"/>
          </a:xfrm>
          <a:prstGeom prst="rect">
            <a:avLst/>
          </a:prstGeom>
          <a:ln w="3175">
            <a:noFill/>
          </a:ln>
        </p:spPr>
      </p:pic>
      <p:pic>
        <p:nvPicPr>
          <p:cNvPr id="96" name="Immagine 7">
            <a:extLst>
              <a:ext uri="{FF2B5EF4-FFF2-40B4-BE49-F238E27FC236}">
                <a16:creationId xmlns:a16="http://schemas.microsoft.com/office/drawing/2014/main" id="{F07B5C94-8831-4A0A-9A77-91B1C4C92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2358" y="1667186"/>
            <a:ext cx="540000" cy="360000"/>
          </a:xfrm>
          <a:prstGeom prst="rect">
            <a:avLst/>
          </a:prstGeom>
          <a:ln>
            <a:solidFill>
              <a:schemeClr val="tx1"/>
            </a:solidFill>
          </a:ln>
          <a:effectLst>
            <a:outerShdw blurRad="50800" dist="38100" dir="2700000" algn="tl" rotWithShape="0">
              <a:prstClr val="black">
                <a:alpha val="40000"/>
              </a:prstClr>
            </a:outerShdw>
          </a:effectLst>
        </p:spPr>
      </p:pic>
      <p:pic>
        <p:nvPicPr>
          <p:cNvPr id="97" name="Immagine 7">
            <a:extLst>
              <a:ext uri="{FF2B5EF4-FFF2-40B4-BE49-F238E27FC236}">
                <a16:creationId xmlns:a16="http://schemas.microsoft.com/office/drawing/2014/main" id="{F07B5C94-8831-4A0A-9A77-91B1C4C92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2358" y="2546899"/>
            <a:ext cx="540000" cy="360000"/>
          </a:xfrm>
          <a:prstGeom prst="rect">
            <a:avLst/>
          </a:prstGeom>
          <a:ln>
            <a:solidFill>
              <a:schemeClr val="tx1"/>
            </a:solidFill>
          </a:ln>
          <a:effectLst>
            <a:outerShdw blurRad="50800" dist="38100" dir="2700000" algn="tl" rotWithShape="0">
              <a:prstClr val="black">
                <a:alpha val="40000"/>
              </a:prstClr>
            </a:outerShdw>
          </a:effectLst>
        </p:spPr>
      </p:pic>
      <p:pic>
        <p:nvPicPr>
          <p:cNvPr id="99"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4946" y="4681175"/>
            <a:ext cx="546303" cy="360000"/>
          </a:xfrm>
          <a:prstGeom prst="rect">
            <a:avLst/>
          </a:prstGeom>
          <a:ln>
            <a:solidFill>
              <a:schemeClr val="tx1"/>
            </a:solidFill>
          </a:ln>
          <a:effectLst>
            <a:outerShdw blurRad="50800" dist="38100" dir="2700000" algn="tl" rotWithShape="0">
              <a:prstClr val="black">
                <a:alpha val="40000"/>
              </a:prstClr>
            </a:outerShdw>
          </a:effectLst>
        </p:spPr>
      </p:pic>
      <p:pic>
        <p:nvPicPr>
          <p:cNvPr id="100"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4946" y="5212338"/>
            <a:ext cx="546303" cy="360000"/>
          </a:xfrm>
          <a:prstGeom prst="rect">
            <a:avLst/>
          </a:prstGeom>
          <a:ln>
            <a:solidFill>
              <a:schemeClr val="tx1"/>
            </a:solidFill>
          </a:ln>
          <a:effectLst>
            <a:outerShdw blurRad="50800" dist="38100" dir="2700000" algn="tl" rotWithShape="0">
              <a:prstClr val="black">
                <a:alpha val="40000"/>
              </a:prstClr>
            </a:outerShdw>
          </a:effectLst>
        </p:spPr>
      </p:pic>
      <p:pic>
        <p:nvPicPr>
          <p:cNvPr id="103"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2358" y="957581"/>
            <a:ext cx="540000" cy="355846"/>
          </a:xfrm>
          <a:prstGeom prst="rect">
            <a:avLst/>
          </a:prstGeom>
          <a:ln>
            <a:solidFill>
              <a:schemeClr val="tx1"/>
            </a:solidFill>
          </a:ln>
          <a:effectLst>
            <a:outerShdw blurRad="50800" dist="38100" dir="2700000" algn="tl" rotWithShape="0">
              <a:prstClr val="black">
                <a:alpha val="40000"/>
              </a:prstClr>
            </a:outerShdw>
          </a:effectLst>
        </p:spPr>
      </p:pic>
      <p:pic>
        <p:nvPicPr>
          <p:cNvPr id="2" name="Imagen 1"/>
          <p:cNvPicPr>
            <a:picLocks noChangeAspect="1"/>
          </p:cNvPicPr>
          <p:nvPr/>
        </p:nvPicPr>
        <p:blipFill rotWithShape="1">
          <a:blip r:embed="rId22"/>
          <a:srcRect l="36563" t="42168" r="35618" b="41835"/>
          <a:stretch/>
        </p:blipFill>
        <p:spPr>
          <a:xfrm>
            <a:off x="717425" y="5242463"/>
            <a:ext cx="557656" cy="352397"/>
          </a:xfrm>
          <a:prstGeom prst="rect">
            <a:avLst/>
          </a:prstGeom>
          <a:ln>
            <a:solidFill>
              <a:schemeClr val="tx1"/>
            </a:solidFill>
          </a:ln>
          <a:effectLst>
            <a:outerShdw blurRad="50800" dist="38100" dir="2700000" algn="tl" rotWithShape="0">
              <a:prstClr val="black">
                <a:alpha val="40000"/>
              </a:prstClr>
            </a:outerShdw>
          </a:effectLst>
        </p:spPr>
      </p:pic>
      <p:pic>
        <p:nvPicPr>
          <p:cNvPr id="3" name="Imagen 2"/>
          <p:cNvPicPr>
            <a:picLocks noChangeAspect="1"/>
          </p:cNvPicPr>
          <p:nvPr/>
        </p:nvPicPr>
        <p:blipFill rotWithShape="1">
          <a:blip r:embed="rId23"/>
          <a:srcRect l="27114" t="35076" r="27469" b="35152"/>
          <a:stretch/>
        </p:blipFill>
        <p:spPr>
          <a:xfrm>
            <a:off x="7514635" y="3118672"/>
            <a:ext cx="549184" cy="360000"/>
          </a:xfrm>
          <a:prstGeom prst="rect">
            <a:avLst/>
          </a:prstGeom>
          <a:ln>
            <a:solidFill>
              <a:schemeClr val="tx1"/>
            </a:solidFill>
          </a:ln>
          <a:effectLst>
            <a:outerShdw blurRad="50800" dist="38100" dir="2700000" algn="tl" rotWithShape="0">
              <a:prstClr val="black">
                <a:alpha val="40000"/>
              </a:prstClr>
            </a:outerShdw>
          </a:effectLst>
        </p:spPr>
      </p:pic>
      <p:pic>
        <p:nvPicPr>
          <p:cNvPr id="4" name="Imagen 3"/>
          <p:cNvPicPr>
            <a:picLocks noChangeAspect="1"/>
          </p:cNvPicPr>
          <p:nvPr/>
        </p:nvPicPr>
        <p:blipFill rotWithShape="1">
          <a:blip r:embed="rId24"/>
          <a:srcRect l="7996" t="23843" r="8157" b="23904"/>
          <a:stretch/>
        </p:blipFill>
        <p:spPr>
          <a:xfrm>
            <a:off x="717425" y="5872881"/>
            <a:ext cx="577674" cy="360000"/>
          </a:xfrm>
          <a:prstGeom prst="rect">
            <a:avLst/>
          </a:prstGeom>
          <a:ln>
            <a:solidFill>
              <a:schemeClr val="tx1"/>
            </a:solidFill>
          </a:ln>
          <a:effectLst>
            <a:outerShdw blurRad="50800" dist="38100" dir="2700000" algn="tl" rotWithShape="0">
              <a:prstClr val="black">
                <a:alpha val="40000"/>
              </a:prstClr>
            </a:outerShdw>
          </a:effectLst>
        </p:spPr>
      </p:pic>
      <p:pic>
        <p:nvPicPr>
          <p:cNvPr id="105" name="Imagen 10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49489" y="3070669"/>
            <a:ext cx="775248" cy="360000"/>
          </a:xfrm>
          <a:prstGeom prst="rect">
            <a:avLst/>
          </a:prstGeom>
          <a:ln w="3175">
            <a:noFill/>
          </a:ln>
        </p:spPr>
      </p:pic>
      <p:sp>
        <p:nvSpPr>
          <p:cNvPr id="107" name="CasellaDiTesto 3">
            <a:extLst>
              <a:ext uri="{FF2B5EF4-FFF2-40B4-BE49-F238E27FC236}">
                <a16:creationId xmlns:a16="http://schemas.microsoft.com/office/drawing/2014/main" id="{DB2C5216-923C-4138-9DB6-08F3A06FC325}"/>
              </a:ext>
            </a:extLst>
          </p:cNvPr>
          <p:cNvSpPr txBox="1"/>
          <p:nvPr/>
        </p:nvSpPr>
        <p:spPr>
          <a:xfrm>
            <a:off x="1318323" y="3155617"/>
            <a:ext cx="23432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UHAM, Universitaet Hamburg</a:t>
            </a:r>
          </a:p>
        </p:txBody>
      </p:sp>
      <p:sp>
        <p:nvSpPr>
          <p:cNvPr id="108" name="CasellaDiTesto 8">
            <a:extLst>
              <a:ext uri="{FF2B5EF4-FFF2-40B4-BE49-F238E27FC236}">
                <a16:creationId xmlns:a16="http://schemas.microsoft.com/office/drawing/2014/main" id="{497B0D7E-E0CA-48CC-88C7-7F50A9835FE0}"/>
              </a:ext>
            </a:extLst>
          </p:cNvPr>
          <p:cNvSpPr txBox="1"/>
          <p:nvPr/>
        </p:nvSpPr>
        <p:spPr>
          <a:xfrm>
            <a:off x="1318323" y="5095326"/>
            <a:ext cx="38912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IST-ID,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The Association of Instituto Superior Técnico For Research and Development </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09" name="CasellaDiTesto 8">
            <a:extLst>
              <a:ext uri="{FF2B5EF4-FFF2-40B4-BE49-F238E27FC236}">
                <a16:creationId xmlns:a16="http://schemas.microsoft.com/office/drawing/2014/main" id="{497B0D7E-E0CA-48CC-88C7-7F50A9835FE0}"/>
              </a:ext>
            </a:extLst>
          </p:cNvPr>
          <p:cNvSpPr txBox="1"/>
          <p:nvPr/>
        </p:nvSpPr>
        <p:spPr>
          <a:xfrm>
            <a:off x="8106203" y="738187"/>
            <a:ext cx="23568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CLIB,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Cluster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Industrielle</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Biotechnologie</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e.V</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0" name="CasellaDiTesto 8">
            <a:extLst>
              <a:ext uri="{FF2B5EF4-FFF2-40B4-BE49-F238E27FC236}">
                <a16:creationId xmlns:a16="http://schemas.microsoft.com/office/drawing/2014/main" id="{497B0D7E-E0CA-48CC-88C7-7F50A9835FE0}"/>
              </a:ext>
            </a:extLst>
          </p:cNvPr>
          <p:cNvSpPr txBox="1"/>
          <p:nvPr/>
        </p:nvSpPr>
        <p:spPr>
          <a:xfrm>
            <a:off x="1318323" y="3730673"/>
            <a:ext cx="29129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CNR,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Consiglio</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Nazionale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Delle</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Ricerche</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1" name="CasellaDiTesto 8">
            <a:extLst>
              <a:ext uri="{FF2B5EF4-FFF2-40B4-BE49-F238E27FC236}">
                <a16:creationId xmlns:a16="http://schemas.microsoft.com/office/drawing/2014/main" id="{497B0D7E-E0CA-48CC-88C7-7F50A9835FE0}"/>
              </a:ext>
            </a:extLst>
          </p:cNvPr>
          <p:cNvSpPr txBox="1"/>
          <p:nvPr/>
        </p:nvSpPr>
        <p:spPr>
          <a:xfrm>
            <a:off x="8187213" y="2434512"/>
            <a:ext cx="22758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Bio_Ch,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Bio-Chem Solutions SRL</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2" name="CasellaDiTesto 8">
            <a:extLst>
              <a:ext uri="{FF2B5EF4-FFF2-40B4-BE49-F238E27FC236}">
                <a16:creationId xmlns:a16="http://schemas.microsoft.com/office/drawing/2014/main" id="{497B0D7E-E0CA-48CC-88C7-7F50A9835FE0}"/>
              </a:ext>
            </a:extLst>
          </p:cNvPr>
          <p:cNvSpPr txBox="1"/>
          <p:nvPr/>
        </p:nvSpPr>
        <p:spPr>
          <a:xfrm>
            <a:off x="8212889" y="5741938"/>
            <a:ext cx="19718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SCHOELLER</a:t>
            </a: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Schoeller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Textil</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AG</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3" name="CasellaDiTesto 8">
            <a:extLst>
              <a:ext uri="{FF2B5EF4-FFF2-40B4-BE49-F238E27FC236}">
                <a16:creationId xmlns:a16="http://schemas.microsoft.com/office/drawing/2014/main" id="{497B0D7E-E0CA-48CC-88C7-7F50A9835FE0}"/>
              </a:ext>
            </a:extLst>
          </p:cNvPr>
          <p:cNvSpPr txBox="1"/>
          <p:nvPr/>
        </p:nvSpPr>
        <p:spPr>
          <a:xfrm>
            <a:off x="8212889" y="5099951"/>
            <a:ext cx="19718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HENKEL, </a:t>
            </a: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Henkel AG &amp; Co KGa</a:t>
            </a:r>
          </a:p>
        </p:txBody>
      </p:sp>
      <p:sp>
        <p:nvSpPr>
          <p:cNvPr id="114" name="CasellaDiTesto 8">
            <a:extLst>
              <a:ext uri="{FF2B5EF4-FFF2-40B4-BE49-F238E27FC236}">
                <a16:creationId xmlns:a16="http://schemas.microsoft.com/office/drawing/2014/main" id="{497B0D7E-E0CA-48CC-88C7-7F50A9835FE0}"/>
              </a:ext>
            </a:extLst>
          </p:cNvPr>
          <p:cNvSpPr txBox="1"/>
          <p:nvPr/>
        </p:nvSpPr>
        <p:spPr>
          <a:xfrm>
            <a:off x="8212889" y="4568788"/>
            <a:ext cx="21350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EVO, Evonik Operations GMBH</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5" name="CasellaDiTesto 8">
            <a:extLst>
              <a:ext uri="{FF2B5EF4-FFF2-40B4-BE49-F238E27FC236}">
                <a16:creationId xmlns:a16="http://schemas.microsoft.com/office/drawing/2014/main" id="{497B0D7E-E0CA-48CC-88C7-7F50A9835FE0}"/>
              </a:ext>
            </a:extLst>
          </p:cNvPr>
          <p:cNvSpPr txBox="1"/>
          <p:nvPr/>
        </p:nvSpPr>
        <p:spPr>
          <a:xfrm>
            <a:off x="8192578" y="3006285"/>
            <a:ext cx="21554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EUC,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Eucodis</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Bioscience GMB</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6" name="CasellaDiTesto 8">
            <a:extLst>
              <a:ext uri="{FF2B5EF4-FFF2-40B4-BE49-F238E27FC236}">
                <a16:creationId xmlns:a16="http://schemas.microsoft.com/office/drawing/2014/main" id="{497B0D7E-E0CA-48CC-88C7-7F50A9835FE0}"/>
              </a:ext>
            </a:extLst>
          </p:cNvPr>
          <p:cNvSpPr txBox="1"/>
          <p:nvPr/>
        </p:nvSpPr>
        <p:spPr>
          <a:xfrm>
            <a:off x="8205631" y="3600837"/>
            <a:ext cx="18826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INOFEA,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Inofea</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AG</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7" name="CasellaDiTesto 8">
            <a:extLst>
              <a:ext uri="{FF2B5EF4-FFF2-40B4-BE49-F238E27FC236}">
                <a16:creationId xmlns:a16="http://schemas.microsoft.com/office/drawing/2014/main" id="{497B0D7E-E0CA-48CC-88C7-7F50A9835FE0}"/>
              </a:ext>
            </a:extLst>
          </p:cNvPr>
          <p:cNvSpPr txBox="1"/>
          <p:nvPr/>
        </p:nvSpPr>
        <p:spPr>
          <a:xfrm>
            <a:off x="1318323" y="5883604"/>
            <a:ext cx="38912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BANGOR, Bangor University</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0" name="CasellaDiTesto 8">
            <a:extLst>
              <a:ext uri="{FF2B5EF4-FFF2-40B4-BE49-F238E27FC236}">
                <a16:creationId xmlns:a16="http://schemas.microsoft.com/office/drawing/2014/main" id="{497B0D7E-E0CA-48CC-88C7-7F50A9835FE0}"/>
              </a:ext>
            </a:extLst>
          </p:cNvPr>
          <p:cNvSpPr txBox="1"/>
          <p:nvPr/>
        </p:nvSpPr>
        <p:spPr>
          <a:xfrm>
            <a:off x="8082072" y="1554799"/>
            <a:ext cx="21026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ITB,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Consorzio</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Italbiotec</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22" name="Immagine 10">
            <a:extLst>
              <a:ext uri="{FF2B5EF4-FFF2-40B4-BE49-F238E27FC236}">
                <a16:creationId xmlns:a16="http://schemas.microsoft.com/office/drawing/2014/main" id="{A1BA40FC-9657-4B43-9DB2-258C60E05A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27688" y="3623224"/>
            <a:ext cx="540000" cy="540000"/>
          </a:xfrm>
          <a:prstGeom prst="rect">
            <a:avLst/>
          </a:prstGeom>
          <a:ln w="3175">
            <a:solidFill>
              <a:schemeClr val="bg1">
                <a:lumMod val="50000"/>
              </a:schemeClr>
            </a:solidFill>
          </a:ln>
          <a:effectLst>
            <a:outerShdw blurRad="50800" dist="38100" dir="2700000" algn="tl" rotWithShape="0">
              <a:prstClr val="black">
                <a:alpha val="40000"/>
              </a:prstClr>
            </a:outerShdw>
          </a:effectLst>
        </p:spPr>
      </p:pic>
      <p:pic>
        <p:nvPicPr>
          <p:cNvPr id="123" name="Immagine 10">
            <a:extLst>
              <a:ext uri="{FF2B5EF4-FFF2-40B4-BE49-F238E27FC236}">
                <a16:creationId xmlns:a16="http://schemas.microsoft.com/office/drawing/2014/main" id="{A1BA40FC-9657-4B43-9DB2-258C60E05A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4946" y="5764325"/>
            <a:ext cx="540000" cy="540000"/>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229982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Connettore 1 49">
            <a:extLst>
              <a:ext uri="{FF2B5EF4-FFF2-40B4-BE49-F238E27FC236}">
                <a16:creationId xmlns:a16="http://schemas.microsoft.com/office/drawing/2014/main" id="{D0982B2B-BB8E-A513-AD84-2F99C47AD679}"/>
              </a:ext>
            </a:extLst>
          </p:cNvPr>
          <p:cNvCxnSpPr>
            <a:cxnSpLocks/>
          </p:cNvCxnSpPr>
          <p:nvPr/>
        </p:nvCxnSpPr>
        <p:spPr>
          <a:xfrm flipH="1">
            <a:off x="1675184" y="2940095"/>
            <a:ext cx="12288" cy="2160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802417" y="6463841"/>
            <a:ext cx="232336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Submitted/achieved</a:t>
            </a:r>
          </a:p>
        </p:txBody>
      </p:sp>
      <p:sp>
        <p:nvSpPr>
          <p:cNvPr id="7" name="Freccia destra 21">
            <a:extLst>
              <a:ext uri="{FF2B5EF4-FFF2-40B4-BE49-F238E27FC236}">
                <a16:creationId xmlns:a16="http://schemas.microsoft.com/office/drawing/2014/main" id="{33257A9D-B2ED-9E64-A49A-D440283995A6}"/>
              </a:ext>
            </a:extLst>
          </p:cNvPr>
          <p:cNvSpPr/>
          <p:nvPr/>
        </p:nvSpPr>
        <p:spPr>
          <a:xfrm>
            <a:off x="385371" y="4773551"/>
            <a:ext cx="10379374"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Connettore 1 23">
            <a:extLst>
              <a:ext uri="{FF2B5EF4-FFF2-40B4-BE49-F238E27FC236}">
                <a16:creationId xmlns:a16="http://schemas.microsoft.com/office/drawing/2014/main" id="{064B4C95-A8B6-C546-6C36-714FD0BB294A}"/>
              </a:ext>
            </a:extLst>
          </p:cNvPr>
          <p:cNvCxnSpPr>
            <a:cxnSpLocks/>
          </p:cNvCxnSpPr>
          <p:nvPr/>
        </p:nvCxnSpPr>
        <p:spPr>
          <a:xfrm>
            <a:off x="2990335"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1" name="Connettore 1 24">
            <a:extLst>
              <a:ext uri="{FF2B5EF4-FFF2-40B4-BE49-F238E27FC236}">
                <a16:creationId xmlns:a16="http://schemas.microsoft.com/office/drawing/2014/main" id="{7597E77E-BDE5-FECE-5A45-45ED2C5F5596}"/>
              </a:ext>
            </a:extLst>
          </p:cNvPr>
          <p:cNvCxnSpPr>
            <a:cxnSpLocks/>
          </p:cNvCxnSpPr>
          <p:nvPr/>
        </p:nvCxnSpPr>
        <p:spPr>
          <a:xfrm>
            <a:off x="167626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ttore 1 25">
            <a:extLst>
              <a:ext uri="{FF2B5EF4-FFF2-40B4-BE49-F238E27FC236}">
                <a16:creationId xmlns:a16="http://schemas.microsoft.com/office/drawing/2014/main" id="{98B52680-E148-C408-45A3-9C648E50169A}"/>
              </a:ext>
            </a:extLst>
          </p:cNvPr>
          <p:cNvCxnSpPr>
            <a:cxnSpLocks/>
          </p:cNvCxnSpPr>
          <p:nvPr/>
        </p:nvCxnSpPr>
        <p:spPr>
          <a:xfrm>
            <a:off x="815147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3" name="Connettore 1 26">
            <a:extLst>
              <a:ext uri="{FF2B5EF4-FFF2-40B4-BE49-F238E27FC236}">
                <a16:creationId xmlns:a16="http://schemas.microsoft.com/office/drawing/2014/main" id="{B7AADD38-0587-5CC6-12A1-25402C6E9FC1}"/>
              </a:ext>
            </a:extLst>
          </p:cNvPr>
          <p:cNvCxnSpPr>
            <a:cxnSpLocks/>
          </p:cNvCxnSpPr>
          <p:nvPr/>
        </p:nvCxnSpPr>
        <p:spPr>
          <a:xfrm>
            <a:off x="10776926" y="5009078"/>
            <a:ext cx="0" cy="432000"/>
          </a:xfrm>
          <a:prstGeom prst="line">
            <a:avLst/>
          </a:prstGeom>
          <a:ln w="5715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14" name="Connettore 1 27">
            <a:extLst>
              <a:ext uri="{FF2B5EF4-FFF2-40B4-BE49-F238E27FC236}">
                <a16:creationId xmlns:a16="http://schemas.microsoft.com/office/drawing/2014/main" id="{6883F9AE-544D-48B8-62F7-FE7A2798B425}"/>
              </a:ext>
            </a:extLst>
          </p:cNvPr>
          <p:cNvCxnSpPr>
            <a:cxnSpLocks/>
          </p:cNvCxnSpPr>
          <p:nvPr/>
        </p:nvCxnSpPr>
        <p:spPr>
          <a:xfrm>
            <a:off x="557191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5" name="CasellaDiTesto 15">
            <a:extLst>
              <a:ext uri="{FF2B5EF4-FFF2-40B4-BE49-F238E27FC236}">
                <a16:creationId xmlns:a16="http://schemas.microsoft.com/office/drawing/2014/main" id="{AF23C1CE-5F9A-0966-1D1F-A8D43527A59F}"/>
              </a:ext>
            </a:extLst>
          </p:cNvPr>
          <p:cNvSpPr txBox="1"/>
          <p:nvPr/>
        </p:nvSpPr>
        <p:spPr>
          <a:xfrm>
            <a:off x="294815" y="5040412"/>
            <a:ext cx="648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44546A"/>
                </a:solidFill>
                <a:effectLst/>
                <a:uLnTx/>
                <a:uFillTx/>
                <a:latin typeface="Calibri" panose="020F0502020204030204"/>
                <a:ea typeface="+mn-ea"/>
                <a:cs typeface="+mn-cs"/>
              </a:rPr>
              <a:t>M1</a:t>
            </a:r>
          </a:p>
        </p:txBody>
      </p:sp>
      <p:sp>
        <p:nvSpPr>
          <p:cNvPr id="16" name="CasellaDiTesto 16">
            <a:extLst>
              <a:ext uri="{FF2B5EF4-FFF2-40B4-BE49-F238E27FC236}">
                <a16:creationId xmlns:a16="http://schemas.microsoft.com/office/drawing/2014/main" id="{C97EF1CD-8BAA-7433-E44E-01732527A7E1}"/>
              </a:ext>
            </a:extLst>
          </p:cNvPr>
          <p:cNvSpPr txBox="1"/>
          <p:nvPr/>
        </p:nvSpPr>
        <p:spPr>
          <a:xfrm>
            <a:off x="1549823"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M6</a:t>
            </a:r>
          </a:p>
        </p:txBody>
      </p:sp>
      <p:sp>
        <p:nvSpPr>
          <p:cNvPr id="17" name="CasellaDiTesto 17">
            <a:extLst>
              <a:ext uri="{FF2B5EF4-FFF2-40B4-BE49-F238E27FC236}">
                <a16:creationId xmlns:a16="http://schemas.microsoft.com/office/drawing/2014/main" id="{396DD88F-D4A6-62A0-121D-55D90ADC62CE}"/>
              </a:ext>
            </a:extLst>
          </p:cNvPr>
          <p:cNvSpPr txBox="1"/>
          <p:nvPr/>
        </p:nvSpPr>
        <p:spPr>
          <a:xfrm>
            <a:off x="2921079"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M12</a:t>
            </a:r>
          </a:p>
        </p:txBody>
      </p:sp>
      <p:sp>
        <p:nvSpPr>
          <p:cNvPr id="18" name="CasellaDiTesto 18">
            <a:extLst>
              <a:ext uri="{FF2B5EF4-FFF2-40B4-BE49-F238E27FC236}">
                <a16:creationId xmlns:a16="http://schemas.microsoft.com/office/drawing/2014/main" id="{A4D5936A-2F89-7EAD-60AA-2A9B93864F3F}"/>
              </a:ext>
            </a:extLst>
          </p:cNvPr>
          <p:cNvSpPr txBox="1"/>
          <p:nvPr/>
        </p:nvSpPr>
        <p:spPr>
          <a:xfrm>
            <a:off x="5497995"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M24</a:t>
            </a:r>
          </a:p>
        </p:txBody>
      </p:sp>
      <p:sp>
        <p:nvSpPr>
          <p:cNvPr id="20" name="CasellaDiTesto 19">
            <a:extLst>
              <a:ext uri="{FF2B5EF4-FFF2-40B4-BE49-F238E27FC236}">
                <a16:creationId xmlns:a16="http://schemas.microsoft.com/office/drawing/2014/main" id="{3AB8C753-D1DD-5EF7-2D6F-B936B79FA6FF}"/>
              </a:ext>
            </a:extLst>
          </p:cNvPr>
          <p:cNvSpPr txBox="1"/>
          <p:nvPr/>
        </p:nvSpPr>
        <p:spPr>
          <a:xfrm>
            <a:off x="8082097"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44546A"/>
                </a:solidFill>
                <a:effectLst/>
                <a:uLnTx/>
                <a:uFillTx/>
                <a:latin typeface="Calibri" panose="020F0502020204030204"/>
                <a:ea typeface="+mn-ea"/>
                <a:cs typeface="+mn-cs"/>
              </a:rPr>
              <a:t>M36</a:t>
            </a:r>
          </a:p>
        </p:txBody>
      </p:sp>
      <p:sp>
        <p:nvSpPr>
          <p:cNvPr id="21" name="CasellaDiTesto 20">
            <a:extLst>
              <a:ext uri="{FF2B5EF4-FFF2-40B4-BE49-F238E27FC236}">
                <a16:creationId xmlns:a16="http://schemas.microsoft.com/office/drawing/2014/main" id="{8211805F-388A-997D-8D30-91F0AAAD9BD4}"/>
              </a:ext>
            </a:extLst>
          </p:cNvPr>
          <p:cNvSpPr txBox="1"/>
          <p:nvPr/>
        </p:nvSpPr>
        <p:spPr>
          <a:xfrm>
            <a:off x="10692084"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M48</a:t>
            </a:r>
          </a:p>
        </p:txBody>
      </p:sp>
      <p:sp>
        <p:nvSpPr>
          <p:cNvPr id="22" name="CasellaDiTesto 8">
            <a:extLst>
              <a:ext uri="{FF2B5EF4-FFF2-40B4-BE49-F238E27FC236}">
                <a16:creationId xmlns:a16="http://schemas.microsoft.com/office/drawing/2014/main" id="{21877AE1-13E7-9760-FBD1-A49D733F7B63}"/>
              </a:ext>
            </a:extLst>
          </p:cNvPr>
          <p:cNvSpPr txBox="1"/>
          <p:nvPr/>
        </p:nvSpPr>
        <p:spPr>
          <a:xfrm>
            <a:off x="4224285"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M18</a:t>
            </a:r>
          </a:p>
        </p:txBody>
      </p:sp>
      <p:cxnSp>
        <p:nvCxnSpPr>
          <p:cNvPr id="23" name="Connettore 1 9">
            <a:extLst>
              <a:ext uri="{FF2B5EF4-FFF2-40B4-BE49-F238E27FC236}">
                <a16:creationId xmlns:a16="http://schemas.microsoft.com/office/drawing/2014/main" id="{A26FDF19-3E33-B085-C364-D1697AFDB1C4}"/>
              </a:ext>
            </a:extLst>
          </p:cNvPr>
          <p:cNvCxnSpPr>
            <a:cxnSpLocks/>
          </p:cNvCxnSpPr>
          <p:nvPr/>
        </p:nvCxnSpPr>
        <p:spPr>
          <a:xfrm>
            <a:off x="4289800"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4" name="Connettore 1 10">
            <a:extLst>
              <a:ext uri="{FF2B5EF4-FFF2-40B4-BE49-F238E27FC236}">
                <a16:creationId xmlns:a16="http://schemas.microsoft.com/office/drawing/2014/main" id="{030381F8-8AF3-8DE7-FF4B-BAE868ED4BBD}"/>
              </a:ext>
            </a:extLst>
          </p:cNvPr>
          <p:cNvCxnSpPr>
            <a:cxnSpLocks/>
          </p:cNvCxnSpPr>
          <p:nvPr/>
        </p:nvCxnSpPr>
        <p:spPr>
          <a:xfrm>
            <a:off x="6868514"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5" name="CasellaDiTesto 11">
            <a:extLst>
              <a:ext uri="{FF2B5EF4-FFF2-40B4-BE49-F238E27FC236}">
                <a16:creationId xmlns:a16="http://schemas.microsoft.com/office/drawing/2014/main" id="{420730C0-B41A-E9B9-C81F-4FAF88938E30}"/>
              </a:ext>
            </a:extLst>
          </p:cNvPr>
          <p:cNvSpPr txBox="1"/>
          <p:nvPr/>
        </p:nvSpPr>
        <p:spPr>
          <a:xfrm>
            <a:off x="6799712"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M30</a:t>
            </a:r>
          </a:p>
        </p:txBody>
      </p:sp>
      <p:cxnSp>
        <p:nvCxnSpPr>
          <p:cNvPr id="26" name="Connettore 1 12">
            <a:extLst>
              <a:ext uri="{FF2B5EF4-FFF2-40B4-BE49-F238E27FC236}">
                <a16:creationId xmlns:a16="http://schemas.microsoft.com/office/drawing/2014/main" id="{C19FC8BE-F125-2A5C-9E32-CB5C79F20FF5}"/>
              </a:ext>
            </a:extLst>
          </p:cNvPr>
          <p:cNvCxnSpPr>
            <a:cxnSpLocks/>
          </p:cNvCxnSpPr>
          <p:nvPr/>
        </p:nvCxnSpPr>
        <p:spPr>
          <a:xfrm>
            <a:off x="9394681"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7" name="CasellaDiTesto 13">
            <a:extLst>
              <a:ext uri="{FF2B5EF4-FFF2-40B4-BE49-F238E27FC236}">
                <a16:creationId xmlns:a16="http://schemas.microsoft.com/office/drawing/2014/main" id="{89ACDC76-6DB3-70A3-11C7-CCADBFED1C50}"/>
              </a:ext>
            </a:extLst>
          </p:cNvPr>
          <p:cNvSpPr txBox="1"/>
          <p:nvPr/>
        </p:nvSpPr>
        <p:spPr>
          <a:xfrm>
            <a:off x="9313124"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M42</a:t>
            </a:r>
          </a:p>
        </p:txBody>
      </p:sp>
      <p:sp>
        <p:nvSpPr>
          <p:cNvPr id="40" name="Pentagono 28">
            <a:extLst>
              <a:ext uri="{FF2B5EF4-FFF2-40B4-BE49-F238E27FC236}">
                <a16:creationId xmlns:a16="http://schemas.microsoft.com/office/drawing/2014/main" id="{68D34794-513F-0220-E5F1-767B893272C8}"/>
              </a:ext>
            </a:extLst>
          </p:cNvPr>
          <p:cNvSpPr/>
          <p:nvPr/>
        </p:nvSpPr>
        <p:spPr>
          <a:xfrm>
            <a:off x="1569487" y="2460231"/>
            <a:ext cx="3232930" cy="892279"/>
          </a:xfrm>
          <a:prstGeom prst="homePlate">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H - Requirement No. 1 (D9.1)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POPD - Requirement No. 2 (D9.2)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NEC - Requirement No. 3 (D9.3)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EPQ - Requirement No. 4 (D9.4)</a:t>
            </a:r>
          </a:p>
        </p:txBody>
      </p:sp>
      <p:sp>
        <p:nvSpPr>
          <p:cNvPr id="52"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WP9 - Deliverables</a:t>
            </a:r>
          </a:p>
        </p:txBody>
      </p:sp>
      <p:sp>
        <p:nvSpPr>
          <p:cNvPr id="58" name="CuadroTexto 57">
            <a:extLst>
              <a:ext uri="{FF2B5EF4-FFF2-40B4-BE49-F238E27FC236}">
                <a16:creationId xmlns:a16="http://schemas.microsoft.com/office/drawing/2014/main" id="{4441044D-FDF8-4ED6-9EBD-8D8762BDE6D6}"/>
              </a:ext>
            </a:extLst>
          </p:cNvPr>
          <p:cNvSpPr txBox="1"/>
          <p:nvPr/>
        </p:nvSpPr>
        <p:spPr>
          <a:xfrm>
            <a:off x="4568969" y="6514273"/>
            <a:ext cx="4668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44546A"/>
                </a:solidFill>
                <a:effectLst/>
                <a:uLnTx/>
                <a:uFillTx/>
                <a:latin typeface="Calibri" panose="020F0502020204030204"/>
                <a:ea typeface="+mn-ea"/>
                <a:cs typeface="+mn-cs"/>
              </a:rPr>
              <a:t>*</a:t>
            </a:r>
          </a:p>
        </p:txBody>
      </p:sp>
      <p:sp>
        <p:nvSpPr>
          <p:cNvPr id="59" name="Rectángulo 58">
            <a:extLst>
              <a:ext uri="{FF2B5EF4-FFF2-40B4-BE49-F238E27FC236}">
                <a16:creationId xmlns:a16="http://schemas.microsoft.com/office/drawing/2014/main" id="{5557D615-79AD-4A75-BAB5-F61AD307A4BC}"/>
              </a:ext>
            </a:extLst>
          </p:cNvPr>
          <p:cNvSpPr/>
          <p:nvPr/>
        </p:nvSpPr>
        <p:spPr>
          <a:xfrm>
            <a:off x="1633472" y="330095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Pentagono 28">
            <a:extLst>
              <a:ext uri="{FF2B5EF4-FFF2-40B4-BE49-F238E27FC236}">
                <a16:creationId xmlns:a16="http://schemas.microsoft.com/office/drawing/2014/main" id="{B4AF2012-041C-4A2C-B9FC-0A9067520B89}"/>
              </a:ext>
            </a:extLst>
          </p:cNvPr>
          <p:cNvSpPr/>
          <p:nvPr/>
        </p:nvSpPr>
        <p:spPr>
          <a:xfrm>
            <a:off x="416267" y="5496204"/>
            <a:ext cx="1260000" cy="180000"/>
          </a:xfrm>
          <a:prstGeom prst="homePlate">
            <a:avLst/>
          </a:prstGeom>
          <a:solidFill>
            <a:schemeClr val="accent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Achieved in RP1</a:t>
            </a:r>
          </a:p>
        </p:txBody>
      </p:sp>
    </p:spTree>
    <p:extLst>
      <p:ext uri="{BB962C8B-B14F-4D97-AF65-F5344CB8AC3E}">
        <p14:creationId xmlns:p14="http://schemas.microsoft.com/office/powerpoint/2010/main" val="6095544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 name="TextBox 4">
            <a:extLst>
              <a:ext uri="{FF2B5EF4-FFF2-40B4-BE49-F238E27FC236}">
                <a16:creationId xmlns:a16="http://schemas.microsoft.com/office/drawing/2014/main" id="{3FCF9012-FDCC-4A76-9027-FFA5D2CC5677}"/>
              </a:ext>
            </a:extLst>
          </p:cNvPr>
          <p:cNvSpPr txBox="1"/>
          <p:nvPr/>
        </p:nvSpPr>
        <p:spPr>
          <a:xfrm>
            <a:off x="662608" y="284302"/>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WP9 - Expected and achieved outputs</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Key bullet points (non-scientific)</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 P/M</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work plan is proceeding as planned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Table 9.1</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s-E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1786393" marR="0" lvl="4"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endPar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431229" marR="0" lvl="4" indent="0"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None/>
              <a:tabLst/>
              <a:defRPr/>
            </a:pPr>
            <a:r>
              <a:rPr kumimoji="0" lang="en-US" sz="1570" b="1" i="0" u="none" strike="noStrike" kern="1200" cap="none" spc="0" normalizeH="0" baseline="0" noProof="0" dirty="0">
                <a:ln>
                  <a:noFill/>
                </a:ln>
                <a:solidFill>
                  <a:prstClr val="black"/>
                </a:solidFill>
                <a:effectLst/>
                <a:uLnTx/>
                <a:uFillTx/>
                <a:latin typeface="Calibri" panose="020F0502020204030204"/>
                <a:ea typeface="+mn-ea"/>
                <a:cs typeface="+mn-cs"/>
              </a:rPr>
              <a:t>Table 9.1. </a:t>
            </a: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Brief summary of clear and measurable details and achievements in WP9 (as in the GA)</a:t>
            </a:r>
            <a:endParaRPr kumimoji="0" lang="en-GB" sz="157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86393" marR="0" lvl="4"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endParaRPr kumimoji="0" lang="en-GB" sz="157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431229" marR="0" lvl="4" indent="0"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None/>
              <a:tabLst/>
              <a:defRPr/>
            </a:pPr>
            <a:endParaRPr kumimoji="0" lang="en-GB" sz="157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a 2">
            <a:extLst>
              <a:ext uri="{FF2B5EF4-FFF2-40B4-BE49-F238E27FC236}">
                <a16:creationId xmlns:a16="http://schemas.microsoft.com/office/drawing/2014/main" id="{1A741C6A-8FB3-4B83-80C5-6EACEDA32E1C}"/>
              </a:ext>
            </a:extLst>
          </p:cNvPr>
          <p:cNvGraphicFramePr>
            <a:graphicFrameLocks noGrp="1"/>
          </p:cNvGraphicFramePr>
          <p:nvPr>
            <p:extLst/>
          </p:nvPr>
        </p:nvGraphicFramePr>
        <p:xfrm>
          <a:off x="1345380" y="3509631"/>
          <a:ext cx="9193161" cy="1712563"/>
        </p:xfrm>
        <a:graphic>
          <a:graphicData uri="http://schemas.openxmlformats.org/drawingml/2006/table">
            <a:tbl>
              <a:tblPr firstRow="1" firstCol="1" bandRow="1">
                <a:tableStyleId>{5C22544A-7EE6-4342-B048-85BDC9FD1C3A}</a:tableStyleId>
              </a:tblPr>
              <a:tblGrid>
                <a:gridCol w="5130458">
                  <a:extLst>
                    <a:ext uri="{9D8B030D-6E8A-4147-A177-3AD203B41FA5}">
                      <a16:colId xmlns:a16="http://schemas.microsoft.com/office/drawing/2014/main" val="3821062966"/>
                    </a:ext>
                  </a:extLst>
                </a:gridCol>
                <a:gridCol w="917807">
                  <a:extLst>
                    <a:ext uri="{9D8B030D-6E8A-4147-A177-3AD203B41FA5}">
                      <a16:colId xmlns:a16="http://schemas.microsoft.com/office/drawing/2014/main" val="3585314463"/>
                    </a:ext>
                  </a:extLst>
                </a:gridCol>
                <a:gridCol w="1854733">
                  <a:extLst>
                    <a:ext uri="{9D8B030D-6E8A-4147-A177-3AD203B41FA5}">
                      <a16:colId xmlns:a16="http://schemas.microsoft.com/office/drawing/2014/main" val="1072383217"/>
                    </a:ext>
                  </a:extLst>
                </a:gridCol>
                <a:gridCol w="1290163">
                  <a:extLst>
                    <a:ext uri="{9D8B030D-6E8A-4147-A177-3AD203B41FA5}">
                      <a16:colId xmlns:a16="http://schemas.microsoft.com/office/drawing/2014/main" val="2462720354"/>
                    </a:ext>
                  </a:extLst>
                </a:gridCol>
              </a:tblGrid>
              <a:tr h="272563">
                <a:tc>
                  <a:txBody>
                    <a:bodyPr/>
                    <a:lstStyle/>
                    <a:p>
                      <a:pPr algn="just">
                        <a:lnSpc>
                          <a:spcPct val="107000"/>
                        </a:lnSpc>
                        <a:spcAft>
                          <a:spcPts val="0"/>
                        </a:spcAft>
                      </a:pPr>
                      <a:r>
                        <a:rPr lang="en-US" sz="1600" dirty="0">
                          <a:effectLst/>
                        </a:rPr>
                        <a:t>Name of activity</a:t>
                      </a:r>
                      <a:endParaRPr lang="es-E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1600" dirty="0">
                          <a:effectLst/>
                        </a:rPr>
                        <a:t>Achieved</a:t>
                      </a:r>
                      <a:endParaRPr lang="es-E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600" dirty="0">
                          <a:effectLst/>
                        </a:rPr>
                        <a:t>Achievement (%)</a:t>
                      </a:r>
                      <a:endParaRPr lang="es-E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US" sz="1600" dirty="0">
                          <a:effectLst/>
                        </a:rPr>
                        <a:t>Status</a:t>
                      </a:r>
                      <a:endParaRPr lang="es-E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58275985"/>
                  </a:ext>
                </a:extLst>
              </a:tr>
              <a:tr h="288000">
                <a:tc>
                  <a:txBody>
                    <a:bodyPr/>
                    <a:lstStyle/>
                    <a:p>
                      <a:pPr>
                        <a:lnSpc>
                          <a:spcPct val="107000"/>
                        </a:lnSpc>
                        <a:spcAft>
                          <a:spcPts val="0"/>
                        </a:spcAft>
                      </a:pPr>
                      <a:r>
                        <a:rPr lang="en-US" sz="1600" dirty="0">
                          <a:effectLst/>
                        </a:rPr>
                        <a:t>H - Requirement No. 1</a:t>
                      </a:r>
                      <a:endParaRPr lang="es-E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1600">
                          <a:effectLst/>
                        </a:rPr>
                        <a:t>Yes</a:t>
                      </a:r>
                      <a:endParaRPr lang="es-E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1600">
                          <a:effectLst/>
                        </a:rPr>
                        <a:t>100%</a:t>
                      </a:r>
                      <a:endParaRPr lang="es-E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1600">
                          <a:effectLst/>
                        </a:rPr>
                        <a:t>Open</a:t>
                      </a:r>
                      <a:endParaRPr lang="es-E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419481"/>
                  </a:ext>
                </a:extLst>
              </a:tr>
              <a:tr h="288000">
                <a:tc>
                  <a:txBody>
                    <a:bodyPr/>
                    <a:lstStyle/>
                    <a:p>
                      <a:pPr>
                        <a:lnSpc>
                          <a:spcPct val="107000"/>
                        </a:lnSpc>
                        <a:spcAft>
                          <a:spcPts val="0"/>
                        </a:spcAft>
                      </a:pPr>
                      <a:r>
                        <a:rPr lang="en-US" sz="1600" dirty="0">
                          <a:effectLst/>
                        </a:rPr>
                        <a:t>POPD - Requirement No. 2</a:t>
                      </a:r>
                      <a:endParaRPr lang="es-E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1600">
                          <a:effectLst/>
                        </a:rPr>
                        <a:t>Yes</a:t>
                      </a:r>
                      <a:endParaRPr lang="es-E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1600">
                          <a:effectLst/>
                        </a:rPr>
                        <a:t>100%</a:t>
                      </a:r>
                      <a:endParaRPr lang="es-E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1600">
                          <a:effectLst/>
                        </a:rPr>
                        <a:t>Open</a:t>
                      </a:r>
                      <a:endParaRPr lang="es-E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49688836"/>
                  </a:ext>
                </a:extLst>
              </a:tr>
              <a:tr h="288000">
                <a:tc>
                  <a:txBody>
                    <a:bodyPr/>
                    <a:lstStyle/>
                    <a:p>
                      <a:pPr>
                        <a:lnSpc>
                          <a:spcPct val="107000"/>
                        </a:lnSpc>
                        <a:spcAft>
                          <a:spcPts val="0"/>
                        </a:spcAft>
                      </a:pPr>
                      <a:r>
                        <a:rPr lang="en-US" sz="1600" dirty="0">
                          <a:effectLst/>
                        </a:rPr>
                        <a:t>NEC - Requirement No. 3</a:t>
                      </a:r>
                      <a:endParaRPr lang="es-E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1600" dirty="0">
                          <a:effectLst/>
                        </a:rPr>
                        <a:t>Yes</a:t>
                      </a:r>
                      <a:endParaRPr lang="es-E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1600">
                          <a:effectLst/>
                        </a:rPr>
                        <a:t>100%</a:t>
                      </a:r>
                      <a:endParaRPr lang="es-E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1600">
                          <a:effectLst/>
                        </a:rPr>
                        <a:t>Open</a:t>
                      </a:r>
                      <a:endParaRPr lang="es-E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90323550"/>
                  </a:ext>
                </a:extLst>
              </a:tr>
              <a:tr h="288000">
                <a:tc>
                  <a:txBody>
                    <a:bodyPr/>
                    <a:lstStyle/>
                    <a:p>
                      <a:pPr>
                        <a:lnSpc>
                          <a:spcPct val="107000"/>
                        </a:lnSpc>
                        <a:spcAft>
                          <a:spcPts val="0"/>
                        </a:spcAft>
                      </a:pPr>
                      <a:r>
                        <a:rPr lang="en-US" sz="1600" dirty="0">
                          <a:effectLst/>
                        </a:rPr>
                        <a:t>EPQ - Requirement No. 4</a:t>
                      </a:r>
                      <a:endParaRPr lang="es-E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1600" dirty="0">
                          <a:effectLst/>
                        </a:rPr>
                        <a:t>Yes</a:t>
                      </a:r>
                      <a:endParaRPr lang="es-E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1600" dirty="0">
                          <a:effectLst/>
                        </a:rPr>
                        <a:t>100%</a:t>
                      </a:r>
                      <a:endParaRPr lang="es-E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1600">
                          <a:effectLst/>
                        </a:rPr>
                        <a:t>Open</a:t>
                      </a:r>
                      <a:endParaRPr lang="es-E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04052530"/>
                  </a:ext>
                </a:extLst>
              </a:tr>
              <a:tr h="288000">
                <a:tc>
                  <a:txBody>
                    <a:bodyPr/>
                    <a:lstStyle/>
                    <a:p>
                      <a:pPr algn="just">
                        <a:lnSpc>
                          <a:spcPct val="107000"/>
                        </a:lnSpc>
                        <a:spcAft>
                          <a:spcPts val="0"/>
                        </a:spcAft>
                      </a:pPr>
                      <a:r>
                        <a:rPr lang="en-US" sz="1600" dirty="0">
                          <a:effectLst/>
                        </a:rPr>
                        <a:t>Deliverables (4, at M18)	</a:t>
                      </a:r>
                      <a:endParaRPr lang="es-E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1600">
                          <a:effectLst/>
                        </a:rPr>
                        <a:t>Yes</a:t>
                      </a:r>
                      <a:endParaRPr lang="es-E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1600" dirty="0">
                          <a:effectLst/>
                        </a:rPr>
                        <a:t>100%</a:t>
                      </a:r>
                      <a:endParaRPr lang="es-E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1600" dirty="0">
                          <a:effectLst/>
                        </a:rPr>
                        <a:t>Completed</a:t>
                      </a:r>
                      <a:endParaRPr lang="es-E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46143319"/>
                  </a:ext>
                </a:extLst>
              </a:tr>
            </a:tbl>
          </a:graphicData>
        </a:graphic>
      </p:graphicFrame>
    </p:spTree>
    <p:extLst>
      <p:ext uri="{BB962C8B-B14F-4D97-AF65-F5344CB8AC3E}">
        <p14:creationId xmlns:p14="http://schemas.microsoft.com/office/powerpoint/2010/main" val="3196753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WP9 – Future actions</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1988690"/>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GB" sz="2131" b="1" i="0" u="none" strike="noStrike" kern="1200" cap="none" spc="0" normalizeH="0" baseline="0" noProof="0" dirty="0">
                <a:ln>
                  <a:noFill/>
                </a:ln>
                <a:solidFill>
                  <a:prstClr val="black"/>
                </a:solidFill>
                <a:effectLst/>
                <a:uLnTx/>
                <a:uFillTx/>
                <a:latin typeface="Calibri" panose="020F0502020204030204"/>
                <a:ea typeface="+mn-ea"/>
                <a:cs typeface="+mn-cs"/>
              </a:rPr>
              <a:t>Future actions (six months ahead):</a:t>
            </a:r>
            <a:endParaRPr kumimoji="0" lang="es-ES" sz="2131"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base"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Ensuring that enzyme selected as priority for up-scaling and further advancing towards real application/s in the project complies with Nagoya Protocol</a:t>
            </a:r>
            <a:endParaRPr kumimoji="0" lang="es-ES"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base"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Ensuring personal data and rights protection when surveys, testing, etc., are conducted.</a:t>
            </a:r>
            <a:endParaRPr kumimoji="0" lang="es-ES"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342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64370A6C-7606-4DD4-962C-08D09E111CAB}"/>
              </a:ext>
            </a:extLst>
          </p:cNvPr>
          <p:cNvPicPr>
            <a:picLocks noChangeAspect="1"/>
          </p:cNvPicPr>
          <p:nvPr/>
        </p:nvPicPr>
        <p:blipFill>
          <a:blip r:embed="rId3">
            <a:extLst>
              <a:ext uri="{28A0092B-C50C-407E-A947-70E740481C1C}">
                <a14:useLocalDpi xmlns:a14="http://schemas.microsoft.com/office/drawing/2010/main" val="0"/>
              </a:ext>
            </a:extLst>
          </a:blip>
          <a:srcRect l="14434" r="14434"/>
          <a:stretch/>
        </p:blipFill>
        <p:spPr>
          <a:xfrm>
            <a:off x="3523488" y="10"/>
            <a:ext cx="8668512" cy="6857990"/>
          </a:xfrm>
          <a:prstGeom prst="rect">
            <a:avLst/>
          </a:prstGeom>
        </p:spPr>
      </p:pic>
      <p:sp>
        <p:nvSpPr>
          <p:cNvPr id="48" name="Rectangle 4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 name="Titolo 1">
            <a:extLst>
              <a:ext uri="{FF2B5EF4-FFF2-40B4-BE49-F238E27FC236}">
                <a16:creationId xmlns:a16="http://schemas.microsoft.com/office/drawing/2014/main" id="{08A19AFB-4CAF-462F-9BDC-9B1157B34B25}"/>
              </a:ext>
            </a:extLst>
          </p:cNvPr>
          <p:cNvSpPr>
            <a:spLocks noGrp="1"/>
          </p:cNvSpPr>
          <p:nvPr>
            <p:ph type="ctrTitle"/>
          </p:nvPr>
        </p:nvSpPr>
        <p:spPr>
          <a:xfrm>
            <a:off x="477981" y="1122363"/>
            <a:ext cx="4023360" cy="3204134"/>
          </a:xfrm>
        </p:spPr>
        <p:txBody>
          <a:bodyPr anchor="b">
            <a:noAutofit/>
          </a:bodyPr>
          <a:lstStyle/>
          <a:p>
            <a:pPr algn="l"/>
            <a:r>
              <a:rPr lang="en-US" sz="3200" b="1" dirty="0"/>
              <a:t>FuturEnzyme</a:t>
            </a:r>
            <a:br>
              <a:rPr lang="en-US" sz="3200" dirty="0"/>
            </a:br>
            <a:r>
              <a:rPr lang="en-US" sz="3200" dirty="0"/>
              <a:t>Technologies of the </a:t>
            </a:r>
            <a:r>
              <a:rPr lang="en-US" sz="3200" dirty="0" err="1"/>
              <a:t>FUTURe</a:t>
            </a:r>
            <a:r>
              <a:rPr lang="en-US" sz="3200" dirty="0"/>
              <a:t> for low-cost ENZYMEs for environment-friendly products</a:t>
            </a:r>
            <a:endParaRPr lang="it-IT" sz="3200" dirty="0"/>
          </a:p>
        </p:txBody>
      </p:sp>
      <p:sp>
        <p:nvSpPr>
          <p:cNvPr id="50" name="Rectangle 4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Immagine 40">
            <a:extLst>
              <a:ext uri="{FF2B5EF4-FFF2-40B4-BE49-F238E27FC236}">
                <a16:creationId xmlns:a16="http://schemas.microsoft.com/office/drawing/2014/main" id="{AFEF338D-583D-4C03-9B60-8394D8EBB3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58669" y="2086542"/>
            <a:ext cx="1630608" cy="2306521"/>
          </a:xfrm>
          <a:prstGeom prst="rect">
            <a:avLst/>
          </a:prstGeom>
        </p:spPr>
      </p:pic>
      <p:sp>
        <p:nvSpPr>
          <p:cNvPr id="19" name="CasellaDiTesto 18">
            <a:extLst>
              <a:ext uri="{FF2B5EF4-FFF2-40B4-BE49-F238E27FC236}">
                <a16:creationId xmlns:a16="http://schemas.microsoft.com/office/drawing/2014/main" id="{FDCB5BFE-5B03-4CC7-800A-65BD7FEE71B6}"/>
              </a:ext>
            </a:extLst>
          </p:cNvPr>
          <p:cNvSpPr txBox="1"/>
          <p:nvPr/>
        </p:nvSpPr>
        <p:spPr>
          <a:xfrm>
            <a:off x="1195515" y="6254557"/>
            <a:ext cx="60382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Project funded by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Research and Innovation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Programme</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under grant agreement No [101000327]</a:t>
            </a:r>
            <a:endParaRPr kumimoji="0" lang="it-IT"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12" name="Picture 10" descr="Icon&#10;&#10;Description automatically generated with medium confidence">
            <a:extLst>
              <a:ext uri="{FF2B5EF4-FFF2-40B4-BE49-F238E27FC236}">
                <a16:creationId xmlns:a16="http://schemas.microsoft.com/office/drawing/2014/main" id="{6543B18D-16D2-4B55-A317-DCA925D53B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0779" y="6273820"/>
            <a:ext cx="684736" cy="436713"/>
          </a:xfrm>
          <a:prstGeom prst="rect">
            <a:avLst/>
          </a:prstGeom>
        </p:spPr>
      </p:pic>
      <p:sp>
        <p:nvSpPr>
          <p:cNvPr id="13" name="Sottotitolo 2">
            <a:extLst>
              <a:ext uri="{FF2B5EF4-FFF2-40B4-BE49-F238E27FC236}">
                <a16:creationId xmlns:a16="http://schemas.microsoft.com/office/drawing/2014/main" id="{E3E7B67E-B383-4BDF-959B-C5A1BFBD7433}"/>
              </a:ext>
            </a:extLst>
          </p:cNvPr>
          <p:cNvSpPr txBox="1">
            <a:spLocks/>
          </p:cNvSpPr>
          <p:nvPr/>
        </p:nvSpPr>
        <p:spPr>
          <a:xfrm>
            <a:off x="1195515" y="573943"/>
            <a:ext cx="3678237" cy="426645"/>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Franklin Gothic Book" panose="020B0503020102020204"/>
                <a:ea typeface="+mn-ea"/>
                <a:cs typeface="+mn-cs"/>
              </a:rPr>
              <a:t>WP1 – Managing and Coordination</a:t>
            </a:r>
          </a:p>
        </p:txBody>
      </p:sp>
      <p:sp>
        <p:nvSpPr>
          <p:cNvPr id="14" name="Rectángulo 13"/>
          <p:cNvSpPr/>
          <p:nvPr/>
        </p:nvSpPr>
        <p:spPr>
          <a:xfrm>
            <a:off x="303434" y="4555502"/>
            <a:ext cx="579256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FuturEnzyme: First Reporting Period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Start date: 1 June 2021 - End date: 31 May 2025 Proposal number: 101000327 - Consortium: 16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Requested EU Contribution:  5,995,035.13 €</a:t>
            </a:r>
            <a:endParaRPr kumimoji="0" lang="es-E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9684754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64370A6C-7606-4DD4-962C-08D09E111CAB}"/>
              </a:ext>
            </a:extLst>
          </p:cNvPr>
          <p:cNvPicPr>
            <a:picLocks noChangeAspect="1"/>
          </p:cNvPicPr>
          <p:nvPr/>
        </p:nvPicPr>
        <p:blipFill>
          <a:blip r:embed="rId3">
            <a:extLst>
              <a:ext uri="{28A0092B-C50C-407E-A947-70E740481C1C}">
                <a14:useLocalDpi xmlns:a14="http://schemas.microsoft.com/office/drawing/2010/main" val="0"/>
              </a:ext>
            </a:extLst>
          </a:blip>
          <a:srcRect l="14434" r="14434"/>
          <a:stretch/>
        </p:blipFill>
        <p:spPr>
          <a:xfrm>
            <a:off x="3523488" y="10"/>
            <a:ext cx="8668512" cy="6857990"/>
          </a:xfrm>
          <a:prstGeom prst="rect">
            <a:avLst/>
          </a:prstGeom>
        </p:spPr>
      </p:pic>
      <p:sp>
        <p:nvSpPr>
          <p:cNvPr id="48" name="Rectangle 4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 name="Titolo 1">
            <a:extLst>
              <a:ext uri="{FF2B5EF4-FFF2-40B4-BE49-F238E27FC236}">
                <a16:creationId xmlns:a16="http://schemas.microsoft.com/office/drawing/2014/main" id="{08A19AFB-4CAF-462F-9BDC-9B1157B34B25}"/>
              </a:ext>
            </a:extLst>
          </p:cNvPr>
          <p:cNvSpPr>
            <a:spLocks noGrp="1"/>
          </p:cNvSpPr>
          <p:nvPr>
            <p:ph type="ctrTitle"/>
          </p:nvPr>
        </p:nvSpPr>
        <p:spPr>
          <a:xfrm>
            <a:off x="477981" y="1122363"/>
            <a:ext cx="4023360" cy="3204134"/>
          </a:xfrm>
        </p:spPr>
        <p:txBody>
          <a:bodyPr anchor="b">
            <a:noAutofit/>
          </a:bodyPr>
          <a:lstStyle/>
          <a:p>
            <a:pPr algn="l"/>
            <a:r>
              <a:rPr lang="en-US" sz="3200" b="1" dirty="0"/>
              <a:t>FuturEnzyme</a:t>
            </a:r>
            <a:br>
              <a:rPr lang="en-US" sz="3200" dirty="0"/>
            </a:br>
            <a:r>
              <a:rPr lang="en-US" sz="3200" dirty="0"/>
              <a:t>Technologies of the </a:t>
            </a:r>
            <a:r>
              <a:rPr lang="en-US" sz="3200" dirty="0" err="1"/>
              <a:t>FUTURe</a:t>
            </a:r>
            <a:r>
              <a:rPr lang="en-US" sz="3200" dirty="0"/>
              <a:t> for low-cost ENZYMEs for environment-friendly products</a:t>
            </a:r>
            <a:endParaRPr lang="it-IT" sz="3200" dirty="0"/>
          </a:p>
        </p:txBody>
      </p:sp>
      <p:sp>
        <p:nvSpPr>
          <p:cNvPr id="50" name="Rectangle 4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Immagine 40">
            <a:extLst>
              <a:ext uri="{FF2B5EF4-FFF2-40B4-BE49-F238E27FC236}">
                <a16:creationId xmlns:a16="http://schemas.microsoft.com/office/drawing/2014/main" id="{AFEF338D-583D-4C03-9B60-8394D8EBB3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58669" y="2086542"/>
            <a:ext cx="1630608" cy="2306521"/>
          </a:xfrm>
          <a:prstGeom prst="rect">
            <a:avLst/>
          </a:prstGeom>
        </p:spPr>
      </p:pic>
      <p:sp>
        <p:nvSpPr>
          <p:cNvPr id="19" name="CasellaDiTesto 18">
            <a:extLst>
              <a:ext uri="{FF2B5EF4-FFF2-40B4-BE49-F238E27FC236}">
                <a16:creationId xmlns:a16="http://schemas.microsoft.com/office/drawing/2014/main" id="{FDCB5BFE-5B03-4CC7-800A-65BD7FEE71B6}"/>
              </a:ext>
            </a:extLst>
          </p:cNvPr>
          <p:cNvSpPr txBox="1"/>
          <p:nvPr/>
        </p:nvSpPr>
        <p:spPr>
          <a:xfrm>
            <a:off x="1195515" y="6254557"/>
            <a:ext cx="60382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Project funded by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Research and Innovation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Programme</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under grant agreement No [101000327]</a:t>
            </a:r>
            <a:endParaRPr kumimoji="0" lang="it-IT"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12" name="Picture 10" descr="Icon&#10;&#10;Description automatically generated with medium confidence">
            <a:extLst>
              <a:ext uri="{FF2B5EF4-FFF2-40B4-BE49-F238E27FC236}">
                <a16:creationId xmlns:a16="http://schemas.microsoft.com/office/drawing/2014/main" id="{6543B18D-16D2-4B55-A317-DCA925D53B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0779" y="6273820"/>
            <a:ext cx="684736" cy="436713"/>
          </a:xfrm>
          <a:prstGeom prst="rect">
            <a:avLst/>
          </a:prstGeom>
        </p:spPr>
      </p:pic>
      <p:sp>
        <p:nvSpPr>
          <p:cNvPr id="13" name="Sottotitolo 2">
            <a:extLst>
              <a:ext uri="{FF2B5EF4-FFF2-40B4-BE49-F238E27FC236}">
                <a16:creationId xmlns:a16="http://schemas.microsoft.com/office/drawing/2014/main" id="{E3E7B67E-B383-4BDF-959B-C5A1BFBD7433}"/>
              </a:ext>
            </a:extLst>
          </p:cNvPr>
          <p:cNvSpPr txBox="1">
            <a:spLocks/>
          </p:cNvSpPr>
          <p:nvPr/>
        </p:nvSpPr>
        <p:spPr>
          <a:xfrm>
            <a:off x="1195515" y="568482"/>
            <a:ext cx="4776660" cy="426645"/>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glow rad="63500">
                    <a:prstClr val="white">
                      <a:alpha val="40000"/>
                    </a:prstClr>
                  </a:glow>
                </a:effectLst>
                <a:uLnTx/>
                <a:uFillTx/>
                <a:latin typeface="Franklin Gothic Book" panose="020B0503020102020204"/>
                <a:ea typeface="+mn-ea"/>
                <a:cs typeface="+mn-cs"/>
              </a:rPr>
              <a:t>First Reporting Period meeting – Project Summary</a:t>
            </a:r>
          </a:p>
        </p:txBody>
      </p:sp>
      <p:sp>
        <p:nvSpPr>
          <p:cNvPr id="14" name="Rectángulo 13"/>
          <p:cNvSpPr/>
          <p:nvPr/>
        </p:nvSpPr>
        <p:spPr>
          <a:xfrm>
            <a:off x="303434" y="4555502"/>
            <a:ext cx="6096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FuturEnzyme: First Reporting Period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Start date: 1 June 2021 - End date: 31 May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Proposal number: 101000327 - Consortium: 16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Requested EU Contribution:  5,995,035.13 €</a:t>
            </a:r>
            <a:endParaRPr kumimoji="0" lang="es-E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931355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FuturEnzyme</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main results achieved</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6" name="Rectangle 8">
            <a:extLst>
              <a:ext uri="{FF2B5EF4-FFF2-40B4-BE49-F238E27FC236}">
                <a16:creationId xmlns:a16="http://schemas.microsoft.com/office/drawing/2014/main" id="{77BCED22-9AED-79C7-5A68-4890A0F87F34}"/>
              </a:ext>
            </a:extLst>
          </p:cNvPr>
          <p:cNvSpPr/>
          <p:nvPr/>
        </p:nvSpPr>
        <p:spPr>
          <a:xfrm>
            <a:off x="255662" y="1456473"/>
            <a:ext cx="7161789" cy="953065"/>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7" name="Rectangle 3">
            <a:extLst>
              <a:ext uri="{FF2B5EF4-FFF2-40B4-BE49-F238E27FC236}">
                <a16:creationId xmlns:a16="http://schemas.microsoft.com/office/drawing/2014/main" id="{000F012F-3365-6CA7-5F23-860C20CE0AE2}"/>
              </a:ext>
            </a:extLst>
          </p:cNvPr>
          <p:cNvSpPr/>
          <p:nvPr/>
        </p:nvSpPr>
        <p:spPr>
          <a:xfrm>
            <a:off x="318121" y="1781636"/>
            <a:ext cx="835270"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Lipases</a:t>
            </a:r>
            <a:r>
              <a:rPr kumimoji="0" lang="es-ES" sz="1200" b="0" i="0" u="none" strike="noStrike" kern="1200" cap="none" spc="0" normalizeH="0" baseline="0" noProof="0" dirty="0">
                <a:ln>
                  <a:noFill/>
                </a:ln>
                <a:solidFill>
                  <a:prstClr val="white"/>
                </a:solidFill>
                <a:effectLst/>
                <a:uLnTx/>
                <a:uFillTx/>
                <a:latin typeface="Franklin Gothic Book" panose="020B0503020102020204"/>
                <a:ea typeface="+mn-ea"/>
                <a:cs typeface="+mn-cs"/>
              </a:rPr>
              <a:t> Esterases </a:t>
            </a: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8" name="Rectangle 4">
            <a:extLst>
              <a:ext uri="{FF2B5EF4-FFF2-40B4-BE49-F238E27FC236}">
                <a16:creationId xmlns:a16="http://schemas.microsoft.com/office/drawing/2014/main" id="{E85919EE-08F1-ACFF-D3D7-85CA857910CD}"/>
              </a:ext>
            </a:extLst>
          </p:cNvPr>
          <p:cNvSpPr/>
          <p:nvPr/>
        </p:nvSpPr>
        <p:spPr>
          <a:xfrm>
            <a:off x="1203456" y="1781636"/>
            <a:ext cx="879778"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rPr>
              <a:t>Proteases</a:t>
            </a:r>
          </a:p>
        </p:txBody>
      </p:sp>
      <p:sp>
        <p:nvSpPr>
          <p:cNvPr id="9" name="Rectangle 5">
            <a:extLst>
              <a:ext uri="{FF2B5EF4-FFF2-40B4-BE49-F238E27FC236}">
                <a16:creationId xmlns:a16="http://schemas.microsoft.com/office/drawing/2014/main" id="{46921D98-9215-A3FA-A3C3-2D44738DCB8E}"/>
              </a:ext>
            </a:extLst>
          </p:cNvPr>
          <p:cNvSpPr/>
          <p:nvPr/>
        </p:nvSpPr>
        <p:spPr>
          <a:xfrm>
            <a:off x="2149072" y="1781636"/>
            <a:ext cx="925607"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rPr>
              <a:t>Lactonases</a:t>
            </a:r>
          </a:p>
        </p:txBody>
      </p:sp>
      <p:sp>
        <p:nvSpPr>
          <p:cNvPr id="10" name="Rectangle 6">
            <a:extLst>
              <a:ext uri="{FF2B5EF4-FFF2-40B4-BE49-F238E27FC236}">
                <a16:creationId xmlns:a16="http://schemas.microsoft.com/office/drawing/2014/main" id="{C07EA920-6B13-3B29-AF17-9D870AC46A86}"/>
              </a:ext>
            </a:extLst>
          </p:cNvPr>
          <p:cNvSpPr/>
          <p:nvPr/>
        </p:nvSpPr>
        <p:spPr>
          <a:xfrm>
            <a:off x="3127776" y="1781636"/>
            <a:ext cx="1184451"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Hyaluronidases</a:t>
            </a: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3" name="TextBox 10">
            <a:extLst>
              <a:ext uri="{FF2B5EF4-FFF2-40B4-BE49-F238E27FC236}">
                <a16:creationId xmlns:a16="http://schemas.microsoft.com/office/drawing/2014/main" id="{9E4D1327-B1F6-4741-3B59-63D0FE876418}"/>
              </a:ext>
            </a:extLst>
          </p:cNvPr>
          <p:cNvSpPr txBox="1"/>
          <p:nvPr/>
        </p:nvSpPr>
        <p:spPr>
          <a:xfrm>
            <a:off x="2802968" y="1456810"/>
            <a:ext cx="101656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6873"/>
                </a:solidFill>
                <a:effectLst/>
                <a:uLnTx/>
                <a:uFillTx/>
                <a:latin typeface="Franklin Gothic Book" panose="020B0503020102020204"/>
                <a:ea typeface="+mn-ea"/>
                <a:cs typeface="+mn-cs"/>
              </a:rPr>
              <a:t>Hydrolases</a:t>
            </a:r>
          </a:p>
        </p:txBody>
      </p:sp>
      <p:sp>
        <p:nvSpPr>
          <p:cNvPr id="32" name="Rectangle 6">
            <a:extLst>
              <a:ext uri="{FF2B5EF4-FFF2-40B4-BE49-F238E27FC236}">
                <a16:creationId xmlns:a16="http://schemas.microsoft.com/office/drawing/2014/main" id="{C07EA920-6B13-3B29-AF17-9D870AC46A86}"/>
              </a:ext>
            </a:extLst>
          </p:cNvPr>
          <p:cNvSpPr/>
          <p:nvPr/>
        </p:nvSpPr>
        <p:spPr>
          <a:xfrm>
            <a:off x="4397955" y="1781636"/>
            <a:ext cx="897851"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Cutinases</a:t>
            </a: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33" name="Rectangle 6">
            <a:extLst>
              <a:ext uri="{FF2B5EF4-FFF2-40B4-BE49-F238E27FC236}">
                <a16:creationId xmlns:a16="http://schemas.microsoft.com/office/drawing/2014/main" id="{C07EA920-6B13-3B29-AF17-9D870AC46A86}"/>
              </a:ext>
            </a:extLst>
          </p:cNvPr>
          <p:cNvSpPr/>
          <p:nvPr/>
        </p:nvSpPr>
        <p:spPr>
          <a:xfrm>
            <a:off x="5376272" y="1781636"/>
            <a:ext cx="879047"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Amylases</a:t>
            </a: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37" name="Rectangle 7">
            <a:extLst>
              <a:ext uri="{FF2B5EF4-FFF2-40B4-BE49-F238E27FC236}">
                <a16:creationId xmlns:a16="http://schemas.microsoft.com/office/drawing/2014/main" id="{AA591A79-8712-C20E-BD07-3747FBF240E7}"/>
              </a:ext>
            </a:extLst>
          </p:cNvPr>
          <p:cNvSpPr/>
          <p:nvPr/>
        </p:nvSpPr>
        <p:spPr>
          <a:xfrm>
            <a:off x="7563973" y="1454791"/>
            <a:ext cx="3015298" cy="954747"/>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4" name="Rectangle 6">
            <a:extLst>
              <a:ext uri="{FF2B5EF4-FFF2-40B4-BE49-F238E27FC236}">
                <a16:creationId xmlns:a16="http://schemas.microsoft.com/office/drawing/2014/main" id="{C07EA920-6B13-3B29-AF17-9D870AC46A86}"/>
              </a:ext>
            </a:extLst>
          </p:cNvPr>
          <p:cNvSpPr/>
          <p:nvPr/>
        </p:nvSpPr>
        <p:spPr>
          <a:xfrm>
            <a:off x="7639864" y="1765689"/>
            <a:ext cx="823727"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Franklin Gothic Book" panose="020B0503020102020204"/>
                <a:ea typeface="+mn-ea"/>
                <a:cs typeface="+mn-cs"/>
              </a:rPr>
              <a:t>Oxidases</a:t>
            </a: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35" name="Rectangle 6">
            <a:extLst>
              <a:ext uri="{FF2B5EF4-FFF2-40B4-BE49-F238E27FC236}">
                <a16:creationId xmlns:a16="http://schemas.microsoft.com/office/drawing/2014/main" id="{C07EA920-6B13-3B29-AF17-9D870AC46A86}"/>
              </a:ext>
            </a:extLst>
          </p:cNvPr>
          <p:cNvSpPr/>
          <p:nvPr/>
        </p:nvSpPr>
        <p:spPr>
          <a:xfrm>
            <a:off x="8550874" y="1765688"/>
            <a:ext cx="1087947"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Peroxidases</a:t>
            </a: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36" name="Rectangle 6">
            <a:extLst>
              <a:ext uri="{FF2B5EF4-FFF2-40B4-BE49-F238E27FC236}">
                <a16:creationId xmlns:a16="http://schemas.microsoft.com/office/drawing/2014/main" id="{C07EA920-6B13-3B29-AF17-9D870AC46A86}"/>
              </a:ext>
            </a:extLst>
          </p:cNvPr>
          <p:cNvSpPr/>
          <p:nvPr/>
        </p:nvSpPr>
        <p:spPr>
          <a:xfrm>
            <a:off x="9693262" y="1774221"/>
            <a:ext cx="844663"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Laccases</a:t>
            </a: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42" name="TextBox 10">
            <a:extLst>
              <a:ext uri="{FF2B5EF4-FFF2-40B4-BE49-F238E27FC236}">
                <a16:creationId xmlns:a16="http://schemas.microsoft.com/office/drawing/2014/main" id="{9E4D1327-B1F6-4741-3B59-63D0FE876418}"/>
              </a:ext>
            </a:extLst>
          </p:cNvPr>
          <p:cNvSpPr txBox="1"/>
          <p:nvPr/>
        </p:nvSpPr>
        <p:spPr>
          <a:xfrm>
            <a:off x="8048463" y="1433827"/>
            <a:ext cx="142686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Oxidoreductases</a:t>
            </a:r>
          </a:p>
        </p:txBody>
      </p:sp>
      <p:sp>
        <p:nvSpPr>
          <p:cNvPr id="57" name="Rectangle 7">
            <a:extLst>
              <a:ext uri="{FF2B5EF4-FFF2-40B4-BE49-F238E27FC236}">
                <a16:creationId xmlns:a16="http://schemas.microsoft.com/office/drawing/2014/main" id="{AA591A79-8712-C20E-BD07-3747FBF240E7}"/>
              </a:ext>
            </a:extLst>
          </p:cNvPr>
          <p:cNvSpPr/>
          <p:nvPr/>
        </p:nvSpPr>
        <p:spPr>
          <a:xfrm>
            <a:off x="10625294" y="1454791"/>
            <a:ext cx="1440081" cy="954747"/>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58" name="TextBox 10">
            <a:extLst>
              <a:ext uri="{FF2B5EF4-FFF2-40B4-BE49-F238E27FC236}">
                <a16:creationId xmlns:a16="http://schemas.microsoft.com/office/drawing/2014/main" id="{9E4D1327-B1F6-4741-3B59-63D0FE876418}"/>
              </a:ext>
            </a:extLst>
          </p:cNvPr>
          <p:cNvSpPr txBox="1"/>
          <p:nvPr/>
        </p:nvSpPr>
        <p:spPr>
          <a:xfrm>
            <a:off x="10572603" y="1433827"/>
            <a:ext cx="15213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Artificial enzymes</a:t>
            </a:r>
          </a:p>
        </p:txBody>
      </p:sp>
      <p:sp>
        <p:nvSpPr>
          <p:cNvPr id="59" name="Rectangle 6">
            <a:extLst>
              <a:ext uri="{FF2B5EF4-FFF2-40B4-BE49-F238E27FC236}">
                <a16:creationId xmlns:a16="http://schemas.microsoft.com/office/drawing/2014/main" id="{C07EA920-6B13-3B29-AF17-9D870AC46A86}"/>
              </a:ext>
            </a:extLst>
          </p:cNvPr>
          <p:cNvSpPr/>
          <p:nvPr/>
        </p:nvSpPr>
        <p:spPr>
          <a:xfrm>
            <a:off x="10876194" y="1766925"/>
            <a:ext cx="966768"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PluriZymes</a:t>
            </a: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grpSp>
        <p:nvGrpSpPr>
          <p:cNvPr id="4" name="Grupo 3"/>
          <p:cNvGrpSpPr/>
          <p:nvPr/>
        </p:nvGrpSpPr>
        <p:grpSpPr>
          <a:xfrm>
            <a:off x="3992338" y="1781636"/>
            <a:ext cx="3295057" cy="4579172"/>
            <a:chOff x="3992338" y="1781636"/>
            <a:chExt cx="3295057" cy="4579172"/>
          </a:xfrm>
        </p:grpSpPr>
        <p:sp>
          <p:nvSpPr>
            <p:cNvPr id="54" name="Rectangle 3">
              <a:extLst>
                <a:ext uri="{FF2B5EF4-FFF2-40B4-BE49-F238E27FC236}">
                  <a16:creationId xmlns:a16="http://schemas.microsoft.com/office/drawing/2014/main" id="{000F012F-3365-6CA7-5F23-860C20CE0AE2}"/>
                </a:ext>
              </a:extLst>
            </p:cNvPr>
            <p:cNvSpPr/>
            <p:nvPr/>
          </p:nvSpPr>
          <p:spPr>
            <a:xfrm>
              <a:off x="6309760" y="1781636"/>
              <a:ext cx="977635" cy="541091"/>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Poly-ester</a:t>
              </a:r>
              <a:r>
                <a:rPr kumimoji="0" lang="es-E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es-ES" sz="12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hydrolases</a:t>
              </a:r>
              <a:endPar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8" name="Rectangle 7">
              <a:extLst>
                <a:ext uri="{FF2B5EF4-FFF2-40B4-BE49-F238E27FC236}">
                  <a16:creationId xmlns:a16="http://schemas.microsoft.com/office/drawing/2014/main" id="{AA591A79-8712-C20E-BD07-3747FBF240E7}"/>
                </a:ext>
              </a:extLst>
            </p:cNvPr>
            <p:cNvSpPr/>
            <p:nvPr/>
          </p:nvSpPr>
          <p:spPr>
            <a:xfrm>
              <a:off x="3992338" y="4834696"/>
              <a:ext cx="1482069" cy="1526112"/>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79" name="TextBox 25">
              <a:extLst>
                <a:ext uri="{FF2B5EF4-FFF2-40B4-BE49-F238E27FC236}">
                  <a16:creationId xmlns:a16="http://schemas.microsoft.com/office/drawing/2014/main" id="{8A5A9E68-7EEC-4911-A508-7D9CEE05166F}"/>
                </a:ext>
              </a:extLst>
            </p:cNvPr>
            <p:cNvSpPr txBox="1"/>
            <p:nvPr/>
          </p:nvSpPr>
          <p:spPr>
            <a:xfrm>
              <a:off x="4182064" y="4922589"/>
              <a:ext cx="9727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Products</a:t>
              </a:r>
            </a:p>
          </p:txBody>
        </p:sp>
        <p:sp>
          <p:nvSpPr>
            <p:cNvPr id="80" name="Rectangle 27">
              <a:extLst>
                <a:ext uri="{FF2B5EF4-FFF2-40B4-BE49-F238E27FC236}">
                  <a16:creationId xmlns:a16="http://schemas.microsoft.com/office/drawing/2014/main" id="{5BA059F9-6551-2B93-EB53-2EBA3982DCEC}"/>
                </a:ext>
              </a:extLst>
            </p:cNvPr>
            <p:cNvSpPr/>
            <p:nvPr/>
          </p:nvSpPr>
          <p:spPr>
            <a:xfrm>
              <a:off x="4104799" y="5346896"/>
              <a:ext cx="1255307" cy="748735"/>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ranklin Gothic Book" panose="020B0503020102020204"/>
                  <a:ea typeface="+mn-ea"/>
                  <a:cs typeface="+mn-cs"/>
                </a:rPr>
                <a:t>System 2c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ranklin Gothic Book" panose="020B0503020102020204"/>
                  <a:ea typeface="+mn-ea"/>
                  <a:cs typeface="+mn-cs"/>
                </a:rPr>
                <a:t>Textile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ranklin Gothic Book" panose="020B0503020102020204"/>
                  <a:ea typeface="+mn-ea"/>
                  <a:cs typeface="+mn-cs"/>
                </a:rPr>
                <a:t>(recycling)</a:t>
              </a:r>
            </a:p>
          </p:txBody>
        </p:sp>
      </p:grpSp>
      <p:sp>
        <p:nvSpPr>
          <p:cNvPr id="106" name="CasellaDiTesto 4">
            <a:extLst>
              <a:ext uri="{FF2B5EF4-FFF2-40B4-BE49-F238E27FC236}">
                <a16:creationId xmlns:a16="http://schemas.microsoft.com/office/drawing/2014/main" id="{2EF9EA4A-2A16-E499-ED4F-A6296A37DA8A}"/>
              </a:ext>
            </a:extLst>
          </p:cNvPr>
          <p:cNvSpPr txBox="1"/>
          <p:nvPr/>
        </p:nvSpPr>
        <p:spPr>
          <a:xfrm>
            <a:off x="285565" y="1386986"/>
            <a:ext cx="1024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852"/>
                </a:solidFill>
                <a:effectLst/>
                <a:uLnTx/>
                <a:uFillTx/>
                <a:latin typeface="Franklin Gothic Book" panose="020B0503020102020204"/>
                <a:ea typeface="+mn-ea"/>
                <a:cs typeface="+mn-cs"/>
              </a:rPr>
              <a:t>Tier 1</a:t>
            </a:r>
          </a:p>
        </p:txBody>
      </p:sp>
      <p:grpSp>
        <p:nvGrpSpPr>
          <p:cNvPr id="2" name="Grupo 1"/>
          <p:cNvGrpSpPr/>
          <p:nvPr/>
        </p:nvGrpSpPr>
        <p:grpSpPr>
          <a:xfrm>
            <a:off x="246202" y="2528436"/>
            <a:ext cx="11661994" cy="1748527"/>
            <a:chOff x="246202" y="2528436"/>
            <a:chExt cx="11661994" cy="1748527"/>
          </a:xfrm>
        </p:grpSpPr>
        <p:sp>
          <p:nvSpPr>
            <p:cNvPr id="88" name="Rectangle 7">
              <a:extLst>
                <a:ext uri="{FF2B5EF4-FFF2-40B4-BE49-F238E27FC236}">
                  <a16:creationId xmlns:a16="http://schemas.microsoft.com/office/drawing/2014/main" id="{AA591A79-8712-C20E-BD07-3747FBF240E7}"/>
                </a:ext>
              </a:extLst>
            </p:cNvPr>
            <p:cNvSpPr/>
            <p:nvPr/>
          </p:nvSpPr>
          <p:spPr>
            <a:xfrm>
              <a:off x="246202" y="3035902"/>
              <a:ext cx="2419850" cy="1222716"/>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89" name="TextBox 25">
              <a:extLst>
                <a:ext uri="{FF2B5EF4-FFF2-40B4-BE49-F238E27FC236}">
                  <a16:creationId xmlns:a16="http://schemas.microsoft.com/office/drawing/2014/main" id="{8A5A9E68-7EEC-4911-A508-7D9CEE05166F}"/>
                </a:ext>
              </a:extLst>
            </p:cNvPr>
            <p:cNvSpPr txBox="1"/>
            <p:nvPr/>
          </p:nvSpPr>
          <p:spPr>
            <a:xfrm>
              <a:off x="246202" y="3059238"/>
              <a:ext cx="23879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Resources to be screened</a:t>
              </a:r>
            </a:p>
          </p:txBody>
        </p:sp>
        <p:sp>
          <p:nvSpPr>
            <p:cNvPr id="90" name="Rectangle 26">
              <a:extLst>
                <a:ext uri="{FF2B5EF4-FFF2-40B4-BE49-F238E27FC236}">
                  <a16:creationId xmlns:a16="http://schemas.microsoft.com/office/drawing/2014/main" id="{A82B79E1-F071-1440-A5AB-8D17F4E41D3F}"/>
                </a:ext>
              </a:extLst>
            </p:cNvPr>
            <p:cNvSpPr/>
            <p:nvPr/>
          </p:nvSpPr>
          <p:spPr>
            <a:xfrm>
              <a:off x="344337" y="3410962"/>
              <a:ext cx="1038783"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Own resources</a:t>
              </a:r>
            </a:p>
          </p:txBody>
        </p:sp>
        <p:sp>
          <p:nvSpPr>
            <p:cNvPr id="91" name="Rectangle 27">
              <a:extLst>
                <a:ext uri="{FF2B5EF4-FFF2-40B4-BE49-F238E27FC236}">
                  <a16:creationId xmlns:a16="http://schemas.microsoft.com/office/drawing/2014/main" id="{5BA059F9-6551-2B93-EB53-2EBA3982DCEC}"/>
                </a:ext>
              </a:extLst>
            </p:cNvPr>
            <p:cNvSpPr/>
            <p:nvPr/>
          </p:nvSpPr>
          <p:spPr>
            <a:xfrm>
              <a:off x="1481748" y="3410962"/>
              <a:ext cx="1101403"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Public resources</a:t>
              </a:r>
            </a:p>
          </p:txBody>
        </p:sp>
        <p:sp>
          <p:nvSpPr>
            <p:cNvPr id="92" name="Rectangle 7">
              <a:extLst>
                <a:ext uri="{FF2B5EF4-FFF2-40B4-BE49-F238E27FC236}">
                  <a16:creationId xmlns:a16="http://schemas.microsoft.com/office/drawing/2014/main" id="{AA591A79-8712-C20E-BD07-3747FBF240E7}"/>
                </a:ext>
              </a:extLst>
            </p:cNvPr>
            <p:cNvSpPr/>
            <p:nvPr/>
          </p:nvSpPr>
          <p:spPr>
            <a:xfrm>
              <a:off x="5376272" y="3054247"/>
              <a:ext cx="2419850" cy="1222716"/>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93" name="TextBox 25">
              <a:extLst>
                <a:ext uri="{FF2B5EF4-FFF2-40B4-BE49-F238E27FC236}">
                  <a16:creationId xmlns:a16="http://schemas.microsoft.com/office/drawing/2014/main" id="{8A5A9E68-7EEC-4911-A508-7D9CEE05166F}"/>
                </a:ext>
              </a:extLst>
            </p:cNvPr>
            <p:cNvSpPr txBox="1"/>
            <p:nvPr/>
          </p:nvSpPr>
          <p:spPr>
            <a:xfrm>
              <a:off x="5376272" y="3077583"/>
              <a:ext cx="23879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Platforms for improvement</a:t>
              </a:r>
            </a:p>
          </p:txBody>
        </p:sp>
        <p:sp>
          <p:nvSpPr>
            <p:cNvPr id="94" name="Rectangle 26">
              <a:extLst>
                <a:ext uri="{FF2B5EF4-FFF2-40B4-BE49-F238E27FC236}">
                  <a16:creationId xmlns:a16="http://schemas.microsoft.com/office/drawing/2014/main" id="{A82B79E1-F071-1440-A5AB-8D17F4E41D3F}"/>
                </a:ext>
              </a:extLst>
            </p:cNvPr>
            <p:cNvSpPr/>
            <p:nvPr/>
          </p:nvSpPr>
          <p:spPr>
            <a:xfrm>
              <a:off x="5474407" y="3429307"/>
              <a:ext cx="1038783"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Digital</a:t>
              </a:r>
            </a:p>
          </p:txBody>
        </p:sp>
        <p:sp>
          <p:nvSpPr>
            <p:cNvPr id="95" name="Rectangle 27">
              <a:extLst>
                <a:ext uri="{FF2B5EF4-FFF2-40B4-BE49-F238E27FC236}">
                  <a16:creationId xmlns:a16="http://schemas.microsoft.com/office/drawing/2014/main" id="{5BA059F9-6551-2B93-EB53-2EBA3982DCEC}"/>
                </a:ext>
              </a:extLst>
            </p:cNvPr>
            <p:cNvSpPr/>
            <p:nvPr/>
          </p:nvSpPr>
          <p:spPr>
            <a:xfrm>
              <a:off x="6611818" y="3429307"/>
              <a:ext cx="1143026"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Bench</a:t>
              </a:r>
            </a:p>
          </p:txBody>
        </p:sp>
        <p:sp>
          <p:nvSpPr>
            <p:cNvPr id="96" name="Rectangle 7">
              <a:extLst>
                <a:ext uri="{FF2B5EF4-FFF2-40B4-BE49-F238E27FC236}">
                  <a16:creationId xmlns:a16="http://schemas.microsoft.com/office/drawing/2014/main" id="{AA591A79-8712-C20E-BD07-3747FBF240E7}"/>
                </a:ext>
              </a:extLst>
            </p:cNvPr>
            <p:cNvSpPr/>
            <p:nvPr/>
          </p:nvSpPr>
          <p:spPr>
            <a:xfrm>
              <a:off x="2797529" y="3042591"/>
              <a:ext cx="2419850" cy="1222716"/>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97" name="TextBox 25">
              <a:extLst>
                <a:ext uri="{FF2B5EF4-FFF2-40B4-BE49-F238E27FC236}">
                  <a16:creationId xmlns:a16="http://schemas.microsoft.com/office/drawing/2014/main" id="{8A5A9E68-7EEC-4911-A508-7D9CEE05166F}"/>
                </a:ext>
              </a:extLst>
            </p:cNvPr>
            <p:cNvSpPr txBox="1"/>
            <p:nvPr/>
          </p:nvSpPr>
          <p:spPr>
            <a:xfrm>
              <a:off x="2797529" y="3065927"/>
              <a:ext cx="23879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Platform for bioprospecting</a:t>
              </a:r>
            </a:p>
          </p:txBody>
        </p:sp>
        <p:sp>
          <p:nvSpPr>
            <p:cNvPr id="98" name="Rectangle 26">
              <a:extLst>
                <a:ext uri="{FF2B5EF4-FFF2-40B4-BE49-F238E27FC236}">
                  <a16:creationId xmlns:a16="http://schemas.microsoft.com/office/drawing/2014/main" id="{A82B79E1-F071-1440-A5AB-8D17F4E41D3F}"/>
                </a:ext>
              </a:extLst>
            </p:cNvPr>
            <p:cNvSpPr/>
            <p:nvPr/>
          </p:nvSpPr>
          <p:spPr>
            <a:xfrm>
              <a:off x="2895664" y="3417651"/>
              <a:ext cx="1038783"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Digital</a:t>
              </a:r>
            </a:p>
          </p:txBody>
        </p:sp>
        <p:sp>
          <p:nvSpPr>
            <p:cNvPr id="99" name="Rectangle 27">
              <a:extLst>
                <a:ext uri="{FF2B5EF4-FFF2-40B4-BE49-F238E27FC236}">
                  <a16:creationId xmlns:a16="http://schemas.microsoft.com/office/drawing/2014/main" id="{5BA059F9-6551-2B93-EB53-2EBA3982DCEC}"/>
                </a:ext>
              </a:extLst>
            </p:cNvPr>
            <p:cNvSpPr/>
            <p:nvPr/>
          </p:nvSpPr>
          <p:spPr>
            <a:xfrm>
              <a:off x="4033075" y="3417651"/>
              <a:ext cx="1101403"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Bench</a:t>
              </a:r>
            </a:p>
          </p:txBody>
        </p:sp>
        <p:sp>
          <p:nvSpPr>
            <p:cNvPr id="100" name="Rectangle 7">
              <a:extLst>
                <a:ext uri="{FF2B5EF4-FFF2-40B4-BE49-F238E27FC236}">
                  <a16:creationId xmlns:a16="http://schemas.microsoft.com/office/drawing/2014/main" id="{AA591A79-8712-C20E-BD07-3747FBF240E7}"/>
                </a:ext>
              </a:extLst>
            </p:cNvPr>
            <p:cNvSpPr/>
            <p:nvPr/>
          </p:nvSpPr>
          <p:spPr>
            <a:xfrm>
              <a:off x="7920945" y="3042591"/>
              <a:ext cx="3987251" cy="1222716"/>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01" name="TextBox 25">
              <a:extLst>
                <a:ext uri="{FF2B5EF4-FFF2-40B4-BE49-F238E27FC236}">
                  <a16:creationId xmlns:a16="http://schemas.microsoft.com/office/drawing/2014/main" id="{8A5A9E68-7EEC-4911-A508-7D9CEE05166F}"/>
                </a:ext>
              </a:extLst>
            </p:cNvPr>
            <p:cNvSpPr txBox="1"/>
            <p:nvPr/>
          </p:nvSpPr>
          <p:spPr>
            <a:xfrm>
              <a:off x="8794759" y="3065927"/>
              <a:ext cx="23879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Platforms for producing</a:t>
              </a:r>
            </a:p>
          </p:txBody>
        </p:sp>
        <p:sp>
          <p:nvSpPr>
            <p:cNvPr id="102" name="Rectangle 26">
              <a:extLst>
                <a:ext uri="{FF2B5EF4-FFF2-40B4-BE49-F238E27FC236}">
                  <a16:creationId xmlns:a16="http://schemas.microsoft.com/office/drawing/2014/main" id="{A82B79E1-F071-1440-A5AB-8D17F4E41D3F}"/>
                </a:ext>
              </a:extLst>
            </p:cNvPr>
            <p:cNvSpPr/>
            <p:nvPr/>
          </p:nvSpPr>
          <p:spPr>
            <a:xfrm>
              <a:off x="8009239" y="3375202"/>
              <a:ext cx="675768"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Native</a:t>
              </a:r>
            </a:p>
          </p:txBody>
        </p:sp>
        <p:sp>
          <p:nvSpPr>
            <p:cNvPr id="103" name="Rectangle 27">
              <a:extLst>
                <a:ext uri="{FF2B5EF4-FFF2-40B4-BE49-F238E27FC236}">
                  <a16:creationId xmlns:a16="http://schemas.microsoft.com/office/drawing/2014/main" id="{5BA059F9-6551-2B93-EB53-2EBA3982DCEC}"/>
                </a:ext>
              </a:extLst>
            </p:cNvPr>
            <p:cNvSpPr/>
            <p:nvPr/>
          </p:nvSpPr>
          <p:spPr>
            <a:xfrm>
              <a:off x="8758719" y="3375202"/>
              <a:ext cx="546613"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Host</a:t>
              </a:r>
            </a:p>
          </p:txBody>
        </p:sp>
        <p:sp>
          <p:nvSpPr>
            <p:cNvPr id="104" name="Rectangle 27">
              <a:extLst>
                <a:ext uri="{FF2B5EF4-FFF2-40B4-BE49-F238E27FC236}">
                  <a16:creationId xmlns:a16="http://schemas.microsoft.com/office/drawing/2014/main" id="{5BA059F9-6551-2B93-EB53-2EBA3982DCEC}"/>
                </a:ext>
              </a:extLst>
            </p:cNvPr>
            <p:cNvSpPr/>
            <p:nvPr/>
          </p:nvSpPr>
          <p:spPr>
            <a:xfrm>
              <a:off x="9413743" y="3393539"/>
              <a:ext cx="886724"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Cell-free</a:t>
              </a:r>
            </a:p>
          </p:txBody>
        </p:sp>
        <p:sp>
          <p:nvSpPr>
            <p:cNvPr id="105" name="Rectangle 27">
              <a:extLst>
                <a:ext uri="{FF2B5EF4-FFF2-40B4-BE49-F238E27FC236}">
                  <a16:creationId xmlns:a16="http://schemas.microsoft.com/office/drawing/2014/main" id="{5BA059F9-6551-2B93-EB53-2EBA3982DCEC}"/>
                </a:ext>
              </a:extLst>
            </p:cNvPr>
            <p:cNvSpPr/>
            <p:nvPr/>
          </p:nvSpPr>
          <p:spPr>
            <a:xfrm>
              <a:off x="10374953" y="3391199"/>
              <a:ext cx="1422386"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Metamorphosis</a:t>
              </a:r>
            </a:p>
          </p:txBody>
        </p:sp>
        <p:sp>
          <p:nvSpPr>
            <p:cNvPr id="107" name="CasellaDiTesto 4">
              <a:extLst>
                <a:ext uri="{FF2B5EF4-FFF2-40B4-BE49-F238E27FC236}">
                  <a16:creationId xmlns:a16="http://schemas.microsoft.com/office/drawing/2014/main" id="{2EF9EA4A-2A16-E499-ED4F-A6296A37DA8A}"/>
                </a:ext>
              </a:extLst>
            </p:cNvPr>
            <p:cNvSpPr txBox="1"/>
            <p:nvPr/>
          </p:nvSpPr>
          <p:spPr>
            <a:xfrm>
              <a:off x="285565" y="2599088"/>
              <a:ext cx="1024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852"/>
                  </a:solidFill>
                  <a:effectLst/>
                  <a:uLnTx/>
                  <a:uFillTx/>
                  <a:latin typeface="Franklin Gothic Book" panose="020B0503020102020204"/>
                  <a:ea typeface="+mn-ea"/>
                  <a:cs typeface="+mn-cs"/>
                </a:rPr>
                <a:t>Tier 2</a:t>
              </a:r>
            </a:p>
          </p:txBody>
        </p:sp>
        <p:sp>
          <p:nvSpPr>
            <p:cNvPr id="112" name="Down Arrow 16">
              <a:extLst>
                <a:ext uri="{FF2B5EF4-FFF2-40B4-BE49-F238E27FC236}">
                  <a16:creationId xmlns:a16="http://schemas.microsoft.com/office/drawing/2014/main" id="{EA864DDA-0266-46DA-D13E-7C679E273345}"/>
                </a:ext>
              </a:extLst>
            </p:cNvPr>
            <p:cNvSpPr/>
            <p:nvPr/>
          </p:nvSpPr>
          <p:spPr>
            <a:xfrm>
              <a:off x="1132976" y="2528436"/>
              <a:ext cx="348772" cy="401031"/>
            </a:xfrm>
            <a:prstGeom prst="downArrow">
              <a:avLst/>
            </a:prstGeom>
            <a:solidFill>
              <a:srgbClr val="00687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3" name="Grupo 2"/>
          <p:cNvGrpSpPr/>
          <p:nvPr/>
        </p:nvGrpSpPr>
        <p:grpSpPr>
          <a:xfrm>
            <a:off x="221942" y="4412197"/>
            <a:ext cx="3633668" cy="1963660"/>
            <a:chOff x="221942" y="4412197"/>
            <a:chExt cx="3633668" cy="1963660"/>
          </a:xfrm>
        </p:grpSpPr>
        <p:sp>
          <p:nvSpPr>
            <p:cNvPr id="71" name="Rectangle 7">
              <a:extLst>
                <a:ext uri="{FF2B5EF4-FFF2-40B4-BE49-F238E27FC236}">
                  <a16:creationId xmlns:a16="http://schemas.microsoft.com/office/drawing/2014/main" id="{AA591A79-8712-C20E-BD07-3747FBF240E7}"/>
                </a:ext>
              </a:extLst>
            </p:cNvPr>
            <p:cNvSpPr/>
            <p:nvPr/>
          </p:nvSpPr>
          <p:spPr>
            <a:xfrm>
              <a:off x="221942" y="4849745"/>
              <a:ext cx="3633668" cy="1526112"/>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72" name="TextBox 25">
              <a:extLst>
                <a:ext uri="{FF2B5EF4-FFF2-40B4-BE49-F238E27FC236}">
                  <a16:creationId xmlns:a16="http://schemas.microsoft.com/office/drawing/2014/main" id="{8A5A9E68-7EEC-4911-A508-7D9CEE05166F}"/>
                </a:ext>
              </a:extLst>
            </p:cNvPr>
            <p:cNvSpPr txBox="1"/>
            <p:nvPr/>
          </p:nvSpPr>
          <p:spPr>
            <a:xfrm>
              <a:off x="840292" y="4937638"/>
              <a:ext cx="23879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Products</a:t>
              </a:r>
            </a:p>
          </p:txBody>
        </p:sp>
        <p:sp>
          <p:nvSpPr>
            <p:cNvPr id="73" name="Rectangle 26">
              <a:extLst>
                <a:ext uri="{FF2B5EF4-FFF2-40B4-BE49-F238E27FC236}">
                  <a16:creationId xmlns:a16="http://schemas.microsoft.com/office/drawing/2014/main" id="{A82B79E1-F071-1440-A5AB-8D17F4E41D3F}"/>
                </a:ext>
              </a:extLst>
            </p:cNvPr>
            <p:cNvSpPr/>
            <p:nvPr/>
          </p:nvSpPr>
          <p:spPr>
            <a:xfrm>
              <a:off x="301893" y="5361945"/>
              <a:ext cx="1038783"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System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Detergent</a:t>
              </a:r>
            </a:p>
          </p:txBody>
        </p:sp>
        <p:sp>
          <p:nvSpPr>
            <p:cNvPr id="74" name="Rectangle 27">
              <a:extLst>
                <a:ext uri="{FF2B5EF4-FFF2-40B4-BE49-F238E27FC236}">
                  <a16:creationId xmlns:a16="http://schemas.microsoft.com/office/drawing/2014/main" id="{5BA059F9-6551-2B93-EB53-2EBA3982DCEC}"/>
                </a:ext>
              </a:extLst>
            </p:cNvPr>
            <p:cNvSpPr/>
            <p:nvPr/>
          </p:nvSpPr>
          <p:spPr>
            <a:xfrm>
              <a:off x="1410729" y="5361945"/>
              <a:ext cx="1209399"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System 2a,b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Textile</a:t>
              </a:r>
            </a:p>
          </p:txBody>
        </p:sp>
        <p:sp>
          <p:nvSpPr>
            <p:cNvPr id="77" name="Rectangle 28">
              <a:extLst>
                <a:ext uri="{FF2B5EF4-FFF2-40B4-BE49-F238E27FC236}">
                  <a16:creationId xmlns:a16="http://schemas.microsoft.com/office/drawing/2014/main" id="{0781B991-9CA2-B481-CDB0-01BC15E83864}"/>
                </a:ext>
              </a:extLst>
            </p:cNvPr>
            <p:cNvSpPr/>
            <p:nvPr/>
          </p:nvSpPr>
          <p:spPr>
            <a:xfrm>
              <a:off x="2686803" y="5361945"/>
              <a:ext cx="1108160"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System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Cosmetics</a:t>
              </a:r>
            </a:p>
          </p:txBody>
        </p:sp>
        <p:sp>
          <p:nvSpPr>
            <p:cNvPr id="108" name="CasellaDiTesto 4">
              <a:extLst>
                <a:ext uri="{FF2B5EF4-FFF2-40B4-BE49-F238E27FC236}">
                  <a16:creationId xmlns:a16="http://schemas.microsoft.com/office/drawing/2014/main" id="{2EF9EA4A-2A16-E499-ED4F-A6296A37DA8A}"/>
                </a:ext>
              </a:extLst>
            </p:cNvPr>
            <p:cNvSpPr txBox="1"/>
            <p:nvPr/>
          </p:nvSpPr>
          <p:spPr>
            <a:xfrm>
              <a:off x="285565" y="4842015"/>
              <a:ext cx="1024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852"/>
                  </a:solidFill>
                  <a:effectLst/>
                  <a:uLnTx/>
                  <a:uFillTx/>
                  <a:latin typeface="Franklin Gothic Book" panose="020B0503020102020204"/>
                  <a:ea typeface="+mn-ea"/>
                  <a:cs typeface="+mn-cs"/>
                </a:rPr>
                <a:t>Tier 3</a:t>
              </a:r>
            </a:p>
          </p:txBody>
        </p:sp>
        <p:sp>
          <p:nvSpPr>
            <p:cNvPr id="113" name="Down Arrow 16">
              <a:extLst>
                <a:ext uri="{FF2B5EF4-FFF2-40B4-BE49-F238E27FC236}">
                  <a16:creationId xmlns:a16="http://schemas.microsoft.com/office/drawing/2014/main" id="{EA864DDA-0266-46DA-D13E-7C679E273345}"/>
                </a:ext>
              </a:extLst>
            </p:cNvPr>
            <p:cNvSpPr/>
            <p:nvPr/>
          </p:nvSpPr>
          <p:spPr>
            <a:xfrm>
              <a:off x="1107355" y="4412197"/>
              <a:ext cx="348772" cy="401031"/>
            </a:xfrm>
            <a:prstGeom prst="downArrow">
              <a:avLst/>
            </a:prstGeom>
            <a:solidFill>
              <a:srgbClr val="00687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11" name="Grupo 10"/>
          <p:cNvGrpSpPr/>
          <p:nvPr/>
        </p:nvGrpSpPr>
        <p:grpSpPr>
          <a:xfrm>
            <a:off x="5957762" y="4812962"/>
            <a:ext cx="5844038" cy="1533507"/>
            <a:chOff x="5957762" y="4812962"/>
            <a:chExt cx="5844038" cy="1533507"/>
          </a:xfrm>
        </p:grpSpPr>
        <p:sp>
          <p:nvSpPr>
            <p:cNvPr id="109" name="Rectangle 7">
              <a:extLst>
                <a:ext uri="{FF2B5EF4-FFF2-40B4-BE49-F238E27FC236}">
                  <a16:creationId xmlns:a16="http://schemas.microsoft.com/office/drawing/2014/main" id="{AA591A79-8712-C20E-BD07-3747FBF240E7}"/>
                </a:ext>
              </a:extLst>
            </p:cNvPr>
            <p:cNvSpPr/>
            <p:nvPr/>
          </p:nvSpPr>
          <p:spPr>
            <a:xfrm>
              <a:off x="7081709" y="4820357"/>
              <a:ext cx="3633668" cy="1526112"/>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84" name="Rectangle 32">
              <a:extLst>
                <a:ext uri="{FF2B5EF4-FFF2-40B4-BE49-F238E27FC236}">
                  <a16:creationId xmlns:a16="http://schemas.microsoft.com/office/drawing/2014/main" id="{3C0145AD-9170-02CD-D428-57B0E99FE032}"/>
                </a:ext>
              </a:extLst>
            </p:cNvPr>
            <p:cNvSpPr/>
            <p:nvPr/>
          </p:nvSpPr>
          <p:spPr>
            <a:xfrm>
              <a:off x="7266701" y="5136207"/>
              <a:ext cx="1584276"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Franklin Gothic Book" panose="020B0503020102020204"/>
                  <a:ea typeface="+mn-ea"/>
                  <a:cs typeface="+mn-cs"/>
                </a:rPr>
                <a:t>Technical</a:t>
              </a:r>
            </a:p>
          </p:txBody>
        </p:sp>
        <p:sp>
          <p:nvSpPr>
            <p:cNvPr id="85" name="Rectangle 33">
              <a:extLst>
                <a:ext uri="{FF2B5EF4-FFF2-40B4-BE49-F238E27FC236}">
                  <a16:creationId xmlns:a16="http://schemas.microsoft.com/office/drawing/2014/main" id="{10966D52-D7B9-40F4-5656-8E36F05175D3}"/>
                </a:ext>
              </a:extLst>
            </p:cNvPr>
            <p:cNvSpPr/>
            <p:nvPr/>
          </p:nvSpPr>
          <p:spPr>
            <a:xfrm>
              <a:off x="8977963" y="5136207"/>
              <a:ext cx="1584276"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Environmental</a:t>
              </a:r>
            </a:p>
          </p:txBody>
        </p:sp>
        <p:sp>
          <p:nvSpPr>
            <p:cNvPr id="86" name="Rectangle 34">
              <a:extLst>
                <a:ext uri="{FF2B5EF4-FFF2-40B4-BE49-F238E27FC236}">
                  <a16:creationId xmlns:a16="http://schemas.microsoft.com/office/drawing/2014/main" id="{039C2154-80E2-FE8C-7F20-23B40818B625}"/>
                </a:ext>
              </a:extLst>
            </p:cNvPr>
            <p:cNvSpPr/>
            <p:nvPr/>
          </p:nvSpPr>
          <p:spPr>
            <a:xfrm>
              <a:off x="7276017" y="5769483"/>
              <a:ext cx="1584276"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Economical</a:t>
              </a:r>
            </a:p>
          </p:txBody>
        </p:sp>
        <p:sp>
          <p:nvSpPr>
            <p:cNvPr id="87" name="Rectangle 35">
              <a:extLst>
                <a:ext uri="{FF2B5EF4-FFF2-40B4-BE49-F238E27FC236}">
                  <a16:creationId xmlns:a16="http://schemas.microsoft.com/office/drawing/2014/main" id="{8E5B5885-C6CD-E9FA-195B-4F99E930F090}"/>
                </a:ext>
              </a:extLst>
            </p:cNvPr>
            <p:cNvSpPr/>
            <p:nvPr/>
          </p:nvSpPr>
          <p:spPr>
            <a:xfrm>
              <a:off x="8990567" y="5769483"/>
              <a:ext cx="1584276"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Franklin Gothic Book" panose="020B0503020102020204"/>
                  <a:ea typeface="+mn-ea"/>
                  <a:cs typeface="+mn-cs"/>
                </a:rPr>
                <a:t>Societal</a:t>
              </a:r>
            </a:p>
          </p:txBody>
        </p:sp>
        <p:sp>
          <p:nvSpPr>
            <p:cNvPr id="110" name="TextBox 25">
              <a:extLst>
                <a:ext uri="{FF2B5EF4-FFF2-40B4-BE49-F238E27FC236}">
                  <a16:creationId xmlns:a16="http://schemas.microsoft.com/office/drawing/2014/main" id="{8A5A9E68-7EEC-4911-A508-7D9CEE05166F}"/>
                </a:ext>
              </a:extLst>
            </p:cNvPr>
            <p:cNvSpPr txBox="1"/>
            <p:nvPr/>
          </p:nvSpPr>
          <p:spPr>
            <a:xfrm>
              <a:off x="7610314" y="4812962"/>
              <a:ext cx="23879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Assessments and Impacts</a:t>
              </a:r>
            </a:p>
          </p:txBody>
        </p:sp>
        <p:sp>
          <p:nvSpPr>
            <p:cNvPr id="111" name="CasellaDiTesto 4">
              <a:extLst>
                <a:ext uri="{FF2B5EF4-FFF2-40B4-BE49-F238E27FC236}">
                  <a16:creationId xmlns:a16="http://schemas.microsoft.com/office/drawing/2014/main" id="{2EF9EA4A-2A16-E499-ED4F-A6296A37DA8A}"/>
                </a:ext>
              </a:extLst>
            </p:cNvPr>
            <p:cNvSpPr txBox="1"/>
            <p:nvPr/>
          </p:nvSpPr>
          <p:spPr>
            <a:xfrm>
              <a:off x="10777730" y="4842015"/>
              <a:ext cx="1024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852"/>
                  </a:solidFill>
                  <a:effectLst/>
                  <a:uLnTx/>
                  <a:uFillTx/>
                  <a:latin typeface="Franklin Gothic Book" panose="020B0503020102020204"/>
                  <a:ea typeface="+mn-ea"/>
                  <a:cs typeface="+mn-cs"/>
                </a:rPr>
                <a:t>Tier 4</a:t>
              </a:r>
            </a:p>
          </p:txBody>
        </p:sp>
        <p:sp>
          <p:nvSpPr>
            <p:cNvPr id="114" name="Down Arrow 16">
              <a:extLst>
                <a:ext uri="{FF2B5EF4-FFF2-40B4-BE49-F238E27FC236}">
                  <a16:creationId xmlns:a16="http://schemas.microsoft.com/office/drawing/2014/main" id="{EA864DDA-0266-46DA-D13E-7C679E273345}"/>
                </a:ext>
              </a:extLst>
            </p:cNvPr>
            <p:cNvSpPr/>
            <p:nvPr/>
          </p:nvSpPr>
          <p:spPr>
            <a:xfrm rot="16200000">
              <a:off x="6038028" y="5315244"/>
              <a:ext cx="434582" cy="595113"/>
            </a:xfrm>
            <a:prstGeom prst="downArrow">
              <a:avLst/>
            </a:prstGeom>
            <a:solidFill>
              <a:srgbClr val="00687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spTree>
    <p:extLst>
      <p:ext uri="{BB962C8B-B14F-4D97-AF65-F5344CB8AC3E}">
        <p14:creationId xmlns:p14="http://schemas.microsoft.com/office/powerpoint/2010/main" val="357854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9"/>
                                        </p:tgtEl>
                                        <p:attrNameLst>
                                          <p:attrName>fillcolor</p:attrName>
                                        </p:attrNameLst>
                                      </p:cBhvr>
                                      <p:to>
                                        <a:schemeClr val="accent2"/>
                                      </p:to>
                                    </p:animClr>
                                    <p:set>
                                      <p:cBhvr>
                                        <p:cTn id="11" dur="2000" fill="hold"/>
                                        <p:tgtEl>
                                          <p:spTgt spid="9"/>
                                        </p:tgtEl>
                                        <p:attrNameLst>
                                          <p:attrName>fill.type</p:attrName>
                                        </p:attrNameLst>
                                      </p:cBhvr>
                                      <p:to>
                                        <p:strVal val="solid"/>
                                      </p:to>
                                    </p:set>
                                    <p:set>
                                      <p:cBhvr>
                                        <p:cTn id="12" dur="2000" fill="hold"/>
                                        <p:tgtEl>
                                          <p:spTgt spid="9"/>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33"/>
                                        </p:tgtEl>
                                        <p:attrNameLst>
                                          <p:attrName>fillcolor</p:attrName>
                                        </p:attrNameLst>
                                      </p:cBhvr>
                                      <p:to>
                                        <a:schemeClr val="accent2"/>
                                      </p:to>
                                    </p:animClr>
                                    <p:set>
                                      <p:cBhvr>
                                        <p:cTn id="15" dur="2000" fill="hold"/>
                                        <p:tgtEl>
                                          <p:spTgt spid="33"/>
                                        </p:tgtEl>
                                        <p:attrNameLst>
                                          <p:attrName>fill.type</p:attrName>
                                        </p:attrNameLst>
                                      </p:cBhvr>
                                      <p:to>
                                        <p:strVal val="solid"/>
                                      </p:to>
                                    </p:set>
                                    <p:set>
                                      <p:cBhvr>
                                        <p:cTn id="16" dur="2000" fill="hold"/>
                                        <p:tgtEl>
                                          <p:spTgt spid="3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FuturEnzyme</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main results achieved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European efforts towards sustainability in garment production</a:t>
            </a: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grpSp>
        <p:nvGrpSpPr>
          <p:cNvPr id="65" name="Gruppieren 18">
            <a:extLst>
              <a:ext uri="{FF2B5EF4-FFF2-40B4-BE49-F238E27FC236}">
                <a16:creationId xmlns:a16="http://schemas.microsoft.com/office/drawing/2014/main" id="{2BFB76C4-98B3-4907-BEE7-5562B22119E7}"/>
              </a:ext>
            </a:extLst>
          </p:cNvPr>
          <p:cNvGrpSpPr/>
          <p:nvPr/>
        </p:nvGrpSpPr>
        <p:grpSpPr>
          <a:xfrm>
            <a:off x="7913318" y="2461331"/>
            <a:ext cx="3908322" cy="3818306"/>
            <a:chOff x="891540" y="2045584"/>
            <a:chExt cx="4011926" cy="4352895"/>
          </a:xfrm>
        </p:grpSpPr>
        <p:pic>
          <p:nvPicPr>
            <p:cNvPr id="66" name="Grafik 10">
              <a:extLst>
                <a:ext uri="{FF2B5EF4-FFF2-40B4-BE49-F238E27FC236}">
                  <a16:creationId xmlns:a16="http://schemas.microsoft.com/office/drawing/2014/main" id="{156D1826-40EC-419F-A33C-9221F6D9159A}"/>
                </a:ext>
              </a:extLst>
            </p:cNvPr>
            <p:cNvPicPr>
              <a:picLocks noChangeAspect="1"/>
            </p:cNvPicPr>
            <p:nvPr/>
          </p:nvPicPr>
          <p:blipFill rotWithShape="1">
            <a:blip r:embed="rId3"/>
            <a:srcRect l="44019" t="6211" r="-1" b="32517"/>
            <a:stretch/>
          </p:blipFill>
          <p:spPr>
            <a:xfrm>
              <a:off x="922020" y="2045584"/>
              <a:ext cx="3981446" cy="4352895"/>
            </a:xfrm>
            <a:prstGeom prst="rect">
              <a:avLst/>
            </a:prstGeom>
          </p:spPr>
        </p:pic>
        <p:sp>
          <p:nvSpPr>
            <p:cNvPr id="67" name="Freihandform: Form 17">
              <a:extLst>
                <a:ext uri="{FF2B5EF4-FFF2-40B4-BE49-F238E27FC236}">
                  <a16:creationId xmlns:a16="http://schemas.microsoft.com/office/drawing/2014/main" id="{CA47E3CC-C7E4-40CB-B05A-FFECB3180588}"/>
                </a:ext>
              </a:extLst>
            </p:cNvPr>
            <p:cNvSpPr/>
            <p:nvPr/>
          </p:nvSpPr>
          <p:spPr>
            <a:xfrm>
              <a:off x="891540" y="2065019"/>
              <a:ext cx="1024489" cy="629123"/>
            </a:xfrm>
            <a:custGeom>
              <a:avLst/>
              <a:gdLst>
                <a:gd name="connsiteX0" fmla="*/ 838200 w 1021080"/>
                <a:gd name="connsiteY0" fmla="*/ 609600 h 609600"/>
                <a:gd name="connsiteX1" fmla="*/ 434340 w 1021080"/>
                <a:gd name="connsiteY1" fmla="*/ 601980 h 609600"/>
                <a:gd name="connsiteX2" fmla="*/ 0 w 1021080"/>
                <a:gd name="connsiteY2" fmla="*/ 518160 h 609600"/>
                <a:gd name="connsiteX3" fmla="*/ 15240 w 1021080"/>
                <a:gd name="connsiteY3" fmla="*/ 0 h 609600"/>
                <a:gd name="connsiteX4" fmla="*/ 624840 w 1021080"/>
                <a:gd name="connsiteY4" fmla="*/ 68580 h 609600"/>
                <a:gd name="connsiteX5" fmla="*/ 1021080 w 1021080"/>
                <a:gd name="connsiteY5" fmla="*/ 99060 h 609600"/>
                <a:gd name="connsiteX6" fmla="*/ 883920 w 1021080"/>
                <a:gd name="connsiteY6" fmla="*/ 586740 h 609600"/>
                <a:gd name="connsiteX7" fmla="*/ 838200 w 1021080"/>
                <a:gd name="connsiteY7"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1080" h="609600">
                  <a:moveTo>
                    <a:pt x="838200" y="609600"/>
                  </a:moveTo>
                  <a:lnTo>
                    <a:pt x="434340" y="601980"/>
                  </a:lnTo>
                  <a:lnTo>
                    <a:pt x="0" y="518160"/>
                  </a:lnTo>
                  <a:lnTo>
                    <a:pt x="15240" y="0"/>
                  </a:lnTo>
                  <a:lnTo>
                    <a:pt x="624840" y="68580"/>
                  </a:lnTo>
                  <a:lnTo>
                    <a:pt x="1021080" y="99060"/>
                  </a:lnTo>
                  <a:lnTo>
                    <a:pt x="883920" y="586740"/>
                  </a:lnTo>
                  <a:lnTo>
                    <a:pt x="83820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noFill/>
                <a:effectLst/>
                <a:uLnTx/>
                <a:uFillTx/>
                <a:latin typeface="Franklin Gothic Book" panose="020B0503020102020204"/>
                <a:ea typeface="+mn-ea"/>
                <a:cs typeface="+mn-cs"/>
              </a:endParaRPr>
            </a:p>
          </p:txBody>
        </p:sp>
      </p:grpSp>
      <p:sp>
        <p:nvSpPr>
          <p:cNvPr id="68" name="Textfeld 4">
            <a:extLst>
              <a:ext uri="{FF2B5EF4-FFF2-40B4-BE49-F238E27FC236}">
                <a16:creationId xmlns:a16="http://schemas.microsoft.com/office/drawing/2014/main" id="{A9C76F8B-0CAA-4F5E-89EE-B5D5D187B988}"/>
              </a:ext>
            </a:extLst>
          </p:cNvPr>
          <p:cNvSpPr txBox="1"/>
          <p:nvPr/>
        </p:nvSpPr>
        <p:spPr>
          <a:xfrm>
            <a:off x="2707344" y="5221959"/>
            <a:ext cx="48781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Lucida Grande"/>
                <a:ea typeface="+mn-ea"/>
                <a:cs typeface="+mn-cs"/>
              </a:rPr>
              <a:t>European Commission, Directorate-General for Environment, </a:t>
            </a:r>
            <a:r>
              <a:rPr kumimoji="0" lang="en-US" sz="1200" b="0" i="1" u="none" strike="noStrike" kern="1200" cap="none" spc="0" normalizeH="0" baseline="0" noProof="0" dirty="0">
                <a:ln>
                  <a:noFill/>
                </a:ln>
                <a:solidFill>
                  <a:srgbClr val="666666"/>
                </a:solidFill>
                <a:effectLst/>
                <a:uLnTx/>
                <a:uFillTx/>
                <a:latin typeface="Lucida Grande"/>
                <a:ea typeface="+mn-ea"/>
                <a:cs typeface="+mn-cs"/>
              </a:rPr>
              <a:t>Sustainable and Circular Textiles by 2030</a:t>
            </a:r>
            <a:r>
              <a:rPr kumimoji="0" lang="en-US" sz="1200" b="0" i="0" u="none" strike="noStrike" kern="1200" cap="none" spc="0" normalizeH="0" baseline="0" noProof="0" dirty="0">
                <a:ln>
                  <a:noFill/>
                </a:ln>
                <a:solidFill>
                  <a:srgbClr val="666666"/>
                </a:solidFill>
                <a:effectLst/>
                <a:uLnTx/>
                <a:uFillTx/>
                <a:latin typeface="Lucida Grande"/>
                <a:ea typeface="+mn-ea"/>
                <a:cs typeface="+mn-cs"/>
              </a:rPr>
              <a:t>, 2022, published March 2022, </a:t>
            </a:r>
            <a:r>
              <a:rPr kumimoji="0" lang="en-US" sz="1200" b="1" i="0" u="none" strike="noStrike" kern="1200" cap="none" spc="0" normalizeH="0" baseline="0" noProof="0" dirty="0">
                <a:ln>
                  <a:noFill/>
                </a:ln>
                <a:solidFill>
                  <a:srgbClr val="3366CC"/>
                </a:solidFill>
                <a:effectLst/>
                <a:uLnTx/>
                <a:uFillTx/>
                <a:latin typeface="Lucida Grande"/>
                <a:ea typeface="+mn-ea"/>
                <a:cs typeface="+mn-cs"/>
                <a:hlinkClick r:id="rId4"/>
              </a:rPr>
              <a:t>https://data.europa.eu/doi/10.2779/07199</a:t>
            </a:r>
            <a:endParaRPr kumimoji="0" lang="de-CH"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69" name="Grafik 16">
            <a:extLst>
              <a:ext uri="{FF2B5EF4-FFF2-40B4-BE49-F238E27FC236}">
                <a16:creationId xmlns:a16="http://schemas.microsoft.com/office/drawing/2014/main" id="{72A1CBFC-4F93-428F-8523-269B1EB6232B}"/>
              </a:ext>
            </a:extLst>
          </p:cNvPr>
          <p:cNvPicPr>
            <a:picLocks noChangeAspect="1"/>
          </p:cNvPicPr>
          <p:nvPr/>
        </p:nvPicPr>
        <p:blipFill rotWithShape="1">
          <a:blip r:embed="rId3"/>
          <a:srcRect l="7033" t="13652" r="63909" b="6048"/>
          <a:stretch/>
        </p:blipFill>
        <p:spPr>
          <a:xfrm>
            <a:off x="527388" y="1264892"/>
            <a:ext cx="1777290" cy="4906046"/>
          </a:xfrm>
          <a:prstGeom prst="rect">
            <a:avLst/>
          </a:prstGeom>
        </p:spPr>
      </p:pic>
      <p:pic>
        <p:nvPicPr>
          <p:cNvPr id="70" name="Grafik 15">
            <a:extLst>
              <a:ext uri="{FF2B5EF4-FFF2-40B4-BE49-F238E27FC236}">
                <a16:creationId xmlns:a16="http://schemas.microsoft.com/office/drawing/2014/main" id="{44FBECBD-A0FE-4DFF-A7CF-313553DB314F}"/>
              </a:ext>
            </a:extLst>
          </p:cNvPr>
          <p:cNvPicPr>
            <a:picLocks noChangeAspect="1"/>
          </p:cNvPicPr>
          <p:nvPr/>
        </p:nvPicPr>
        <p:blipFill rotWithShape="1">
          <a:blip r:embed="rId3"/>
          <a:srcRect l="33924" t="68787" b="5397"/>
          <a:stretch/>
        </p:blipFill>
        <p:spPr>
          <a:xfrm>
            <a:off x="2390218" y="2338987"/>
            <a:ext cx="5109715" cy="1994164"/>
          </a:xfrm>
          <a:prstGeom prst="rect">
            <a:avLst/>
          </a:prstGeom>
        </p:spPr>
      </p:pic>
      <p:grpSp>
        <p:nvGrpSpPr>
          <p:cNvPr id="81" name="Gruppieren 24">
            <a:extLst>
              <a:ext uri="{FF2B5EF4-FFF2-40B4-BE49-F238E27FC236}">
                <a16:creationId xmlns:a16="http://schemas.microsoft.com/office/drawing/2014/main" id="{2C944609-A067-4007-9515-269D93BD07D1}"/>
              </a:ext>
            </a:extLst>
          </p:cNvPr>
          <p:cNvGrpSpPr/>
          <p:nvPr/>
        </p:nvGrpSpPr>
        <p:grpSpPr>
          <a:xfrm>
            <a:off x="7252760" y="685918"/>
            <a:ext cx="4568880" cy="2073512"/>
            <a:chOff x="2876917" y="-311363"/>
            <a:chExt cx="6726973" cy="3107889"/>
          </a:xfrm>
        </p:grpSpPr>
        <p:pic>
          <p:nvPicPr>
            <p:cNvPr id="82" name="Grafik 22">
              <a:extLst>
                <a:ext uri="{FF2B5EF4-FFF2-40B4-BE49-F238E27FC236}">
                  <a16:creationId xmlns:a16="http://schemas.microsoft.com/office/drawing/2014/main" id="{5383F2E1-0630-45BE-9ED4-35703A0DED5E}"/>
                </a:ext>
              </a:extLst>
            </p:cNvPr>
            <p:cNvPicPr>
              <a:picLocks noChangeAspect="1"/>
            </p:cNvPicPr>
            <p:nvPr/>
          </p:nvPicPr>
          <p:blipFill>
            <a:blip r:embed="rId5"/>
            <a:stretch>
              <a:fillRect/>
            </a:stretch>
          </p:blipFill>
          <p:spPr>
            <a:xfrm>
              <a:off x="2876917" y="-311363"/>
              <a:ext cx="6726973" cy="2988958"/>
            </a:xfrm>
            <a:prstGeom prst="rect">
              <a:avLst/>
            </a:prstGeom>
          </p:spPr>
        </p:pic>
        <p:sp>
          <p:nvSpPr>
            <p:cNvPr id="83" name="Rechteck 23">
              <a:extLst>
                <a:ext uri="{FF2B5EF4-FFF2-40B4-BE49-F238E27FC236}">
                  <a16:creationId xmlns:a16="http://schemas.microsoft.com/office/drawing/2014/main" id="{5E1D055D-5E09-407D-A36E-128A0BB648DB}"/>
                </a:ext>
              </a:extLst>
            </p:cNvPr>
            <p:cNvSpPr/>
            <p:nvPr/>
          </p:nvSpPr>
          <p:spPr>
            <a:xfrm>
              <a:off x="2892056" y="2466753"/>
              <a:ext cx="2222204" cy="329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115" name="Datumsplatzhalter 3">
            <a:extLst>
              <a:ext uri="{FF2B5EF4-FFF2-40B4-BE49-F238E27FC236}">
                <a16:creationId xmlns:a16="http://schemas.microsoft.com/office/drawing/2014/main" id="{73B48760-2053-49AD-8FC4-DE7982CC6A65}"/>
              </a:ext>
            </a:extLst>
          </p:cNvPr>
          <p:cNvSpPr txBox="1">
            <a:spLocks/>
          </p:cNvSpPr>
          <p:nvPr/>
        </p:nvSpPr>
        <p:spPr>
          <a:xfrm>
            <a:off x="460713" y="6202898"/>
            <a:ext cx="9779000" cy="3598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8AD01A20-65E1-4294-9973-F0998066C5A1}" type="datetime1">
              <a:rPr kumimoji="0" lang="de-DE" sz="1200" b="0" i="0" u="none" strike="noStrike" kern="1200" cap="none" spc="0" normalizeH="0" baseline="0" noProof="0">
                <a:ln>
                  <a:noFill/>
                </a:ln>
                <a:solidFill>
                  <a:prstClr val="black">
                    <a:tint val="75000"/>
                  </a:prstClr>
                </a:solidFill>
                <a:effectLst/>
                <a:uLnTx/>
                <a:uFillTx/>
                <a:latin typeface="Franklin Gothic Book" panose="020B0503020102020204"/>
                <a:ea typeface="+mn-ea"/>
                <a:cs typeface="+mn-cs"/>
              </a:rPr>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02.02.2023</a:t>
            </a:fld>
            <a:r>
              <a:rPr kumimoji="0" lang="de-DE"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 N. Ansari – Vorstellung im Rahmen des Berufungsverfahrens Textile Werkstoff und Verarbeitungstechnik</a:t>
            </a:r>
          </a:p>
        </p:txBody>
      </p:sp>
    </p:spTree>
    <p:extLst>
      <p:ext uri="{BB962C8B-B14F-4D97-AF65-F5344CB8AC3E}">
        <p14:creationId xmlns:p14="http://schemas.microsoft.com/office/powerpoint/2010/main" val="25824064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61" name="TextBox 4">
            <a:extLst>
              <a:ext uri="{FF2B5EF4-FFF2-40B4-BE49-F238E27FC236}">
                <a16:creationId xmlns:a16="http://schemas.microsoft.com/office/drawing/2014/main" id="{98830EE4-50CC-801E-9F07-28CEF54A4E90}"/>
              </a:ext>
            </a:extLst>
          </p:cNvPr>
          <p:cNvSpPr txBox="1"/>
          <p:nvPr/>
        </p:nvSpPr>
        <p:spPr>
          <a:xfrm>
            <a:off x="662608" y="290213"/>
            <a:ext cx="102040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The </a:t>
            </a:r>
            <a:r>
              <a:rPr kumimoji="0" lang="en-US" sz="36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FuturEnzyme</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Impact at the technical and technological level</a:t>
            </a:r>
            <a:endParaRPr kumimoji="0" lang="en-GB"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pic>
        <p:nvPicPr>
          <p:cNvPr id="3" name="Imagen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59159" y="1222110"/>
            <a:ext cx="7189665" cy="5096839"/>
          </a:xfrm>
          <a:prstGeom prst="rect">
            <a:avLst/>
          </a:prstGeom>
        </p:spPr>
      </p:pic>
      <p:sp>
        <p:nvSpPr>
          <p:cNvPr id="26" name="Rectángulo 25"/>
          <p:cNvSpPr/>
          <p:nvPr/>
        </p:nvSpPr>
        <p:spPr>
          <a:xfrm>
            <a:off x="7152873" y="873141"/>
            <a:ext cx="4324350" cy="1015663"/>
          </a:xfrm>
          <a:prstGeom prst="rect">
            <a:avLst/>
          </a:prstGeom>
          <a:solidFill>
            <a:srgbClr val="A8D08D"/>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1) Enzymes for consumer products with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sym typeface="Symbol" panose="05050102010706020507" pitchFamily="18" charset="2"/>
              </a:rPr>
              <a:t></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environmental impact</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1,612 new enzymes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+119 sites;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100-37% homology)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678 successfully produced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368 validated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27 prioritized</a:t>
            </a:r>
            <a:endParaRPr kumimoji="0" lang="es-ES"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2" name="Rectángulo 11"/>
          <p:cNvSpPr/>
          <p:nvPr/>
        </p:nvSpPr>
        <p:spPr>
          <a:xfrm>
            <a:off x="212259" y="5293750"/>
            <a:ext cx="4073991" cy="461665"/>
          </a:xfrm>
          <a:prstGeom prst="rect">
            <a:avLst/>
          </a:prstGeom>
          <a:solidFill>
            <a:srgbClr val="A8D08D"/>
          </a:solidFill>
        </p:spPr>
        <p:txBody>
          <a:bodyPr wrap="square">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Heuristic algorithm</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AsiteDesign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Strategy for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“fishing, immobilizing and shielding”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enzymes</a:t>
            </a:r>
          </a:p>
        </p:txBody>
      </p:sp>
      <p:sp>
        <p:nvSpPr>
          <p:cNvPr id="31" name="Rectángulo 30"/>
          <p:cNvSpPr/>
          <p:nvPr/>
        </p:nvSpPr>
        <p:spPr>
          <a:xfrm>
            <a:off x="5332072" y="5362117"/>
            <a:ext cx="2630828" cy="461665"/>
          </a:xfrm>
          <a:prstGeom prst="rect">
            <a:avLst/>
          </a:prstGeom>
          <a:solidFill>
            <a:srgbClr val="A8D08D"/>
          </a:solidFill>
        </p:spPr>
        <p:txBody>
          <a:bodyPr wrap="square">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Novel bio-containers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for digital tools (2) for fishing priority enzymes</a:t>
            </a:r>
          </a:p>
        </p:txBody>
      </p:sp>
      <p:grpSp>
        <p:nvGrpSpPr>
          <p:cNvPr id="15" name="Grupo 14"/>
          <p:cNvGrpSpPr/>
          <p:nvPr/>
        </p:nvGrpSpPr>
        <p:grpSpPr>
          <a:xfrm>
            <a:off x="136059" y="1321564"/>
            <a:ext cx="2246900" cy="3731392"/>
            <a:chOff x="136059" y="1321564"/>
            <a:chExt cx="2246900" cy="3731392"/>
          </a:xfrm>
        </p:grpSpPr>
        <p:sp>
          <p:nvSpPr>
            <p:cNvPr id="5" name="Rectángulo 4"/>
            <p:cNvSpPr/>
            <p:nvPr/>
          </p:nvSpPr>
          <p:spPr>
            <a:xfrm>
              <a:off x="136059" y="1321564"/>
              <a:ext cx="2246900" cy="1938992"/>
            </a:xfrm>
            <a:prstGeom prst="rect">
              <a:avLst/>
            </a:prstGeom>
            <a:solidFill>
              <a:srgbClr val="A8D08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Access to broad diversity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+293 different locations</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rPr>
                <a:t>+51 environmental samples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+1700 isolates, +858 species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+52 enrichments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+42 clone libraries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+223 genomes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+64 metagenomes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+400 million sequences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+1 billion public sequences</a:t>
              </a:r>
              <a:endParaRPr kumimoji="0" lang="es-ES"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1" name="Rectángulo 10"/>
            <p:cNvSpPr/>
            <p:nvPr/>
          </p:nvSpPr>
          <p:spPr>
            <a:xfrm>
              <a:off x="136059" y="3325759"/>
              <a:ext cx="2246900" cy="830997"/>
            </a:xfrm>
            <a:prstGeom prst="rect">
              <a:avLst/>
            </a:prstGeom>
            <a:solidFill>
              <a:srgbClr val="A8D08D"/>
            </a:solidFill>
          </p:spPr>
          <p:txBody>
            <a:bodyPr wrap="square">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Novel bench (34) and digital methods and algorithms (5)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for enzyme bio-prospecting and pre-selection</a:t>
              </a:r>
            </a:p>
          </p:txBody>
        </p:sp>
        <p:sp>
          <p:nvSpPr>
            <p:cNvPr id="38" name="Rectángulo 37"/>
            <p:cNvSpPr/>
            <p:nvPr/>
          </p:nvSpPr>
          <p:spPr>
            <a:xfrm>
              <a:off x="136059" y="4221959"/>
              <a:ext cx="2246900" cy="830997"/>
            </a:xfrm>
            <a:prstGeom prst="rect">
              <a:avLst/>
            </a:prstGeom>
            <a:solidFill>
              <a:srgbClr val="A8D08D"/>
            </a:solidFill>
          </p:spPr>
          <p:txBody>
            <a:bodyPr wrap="square">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Multiple expression systems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e.g. expression via in vitro, metamorphosis, plasmid design, fermentation optimization</a:t>
              </a:r>
            </a:p>
          </p:txBody>
        </p:sp>
      </p:grpSp>
      <p:sp>
        <p:nvSpPr>
          <p:cNvPr id="39" name="Rectángulo 38"/>
          <p:cNvSpPr/>
          <p:nvPr/>
        </p:nvSpPr>
        <p:spPr>
          <a:xfrm>
            <a:off x="8905875" y="1951824"/>
            <a:ext cx="3248025" cy="1569660"/>
          </a:xfrm>
          <a:prstGeom prst="rect">
            <a:avLst/>
          </a:prstGeom>
          <a:solidFill>
            <a:srgbClr val="A8D08D"/>
          </a:solidFill>
        </p:spPr>
        <p:txBody>
          <a:bodyPr wrap="square">
            <a:spAutoFit/>
          </a:bodyPr>
          <a:lstStyle/>
          <a:p>
            <a:pPr marL="228600" marR="0" lvl="0" indent="-228600" algn="l" defTabSz="266700" rtl="0" eaLnBrk="1" fontAlgn="auto" latinLnBrk="0" hangingPunct="1">
              <a:lnSpc>
                <a:spcPct val="100000"/>
              </a:lnSpc>
              <a:spcBef>
                <a:spcPts val="0"/>
              </a:spcBef>
              <a:spcAft>
                <a:spcPts val="0"/>
              </a:spcAft>
              <a:buClrTx/>
              <a:buSzTx/>
              <a:buFont typeface="+mj-lt"/>
              <a:buAutoNum type="arabicParenR" startAt="2"/>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competitiveness and sustainability of European industry enhanced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Activities and objectives priority &amp; relevant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Real-life products, priorities &amp; needs on 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LCA and experimental requirements set 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First enzymatic tests (ongoing) will determine real impacts</a:t>
            </a:r>
          </a:p>
        </p:txBody>
      </p:sp>
    </p:spTree>
    <p:extLst>
      <p:ext uri="{BB962C8B-B14F-4D97-AF65-F5344CB8AC3E}">
        <p14:creationId xmlns:p14="http://schemas.microsoft.com/office/powerpoint/2010/main" val="96841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animBg="1"/>
      <p:bldP spid="31" grpId="0" animBg="1"/>
      <p:bldP spid="39"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The </a:t>
            </a:r>
            <a:r>
              <a:rPr kumimoji="0" lang="en-US" sz="36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FuturEnzyme</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Impact at the policy level</a:t>
            </a:r>
            <a:endParaRPr kumimoji="0" lang="en-GB"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Efficient feedback into policymaking in research, innovation and technology</a:t>
            </a:r>
          </a:p>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A better framework for systemic innovation through increasing broad stakeholder engagement</a:t>
            </a:r>
          </a:p>
        </p:txBody>
      </p:sp>
      <p:grpSp>
        <p:nvGrpSpPr>
          <p:cNvPr id="13" name="Grupo 12"/>
          <p:cNvGrpSpPr/>
          <p:nvPr/>
        </p:nvGrpSpPr>
        <p:grpSpPr>
          <a:xfrm>
            <a:off x="141494" y="2601319"/>
            <a:ext cx="11548659" cy="3815997"/>
            <a:chOff x="141494" y="2601319"/>
            <a:chExt cx="11548659" cy="3815997"/>
          </a:xfrm>
        </p:grpSpPr>
        <p:pic>
          <p:nvPicPr>
            <p:cNvPr id="2" name="Imagen 1"/>
            <p:cNvPicPr>
              <a:picLocks noChangeAspect="1"/>
            </p:cNvPicPr>
            <p:nvPr/>
          </p:nvPicPr>
          <p:blipFill rotWithShape="1">
            <a:blip r:embed="rId3" cstate="hqprint">
              <a:extLst>
                <a:ext uri="{28A0092B-C50C-407E-A947-70E740481C1C}">
                  <a14:useLocalDpi xmlns:a14="http://schemas.microsoft.com/office/drawing/2010/main" val="0"/>
                </a:ext>
              </a:extLst>
            </a:blip>
            <a:srcRect l="25920" r="24166"/>
            <a:stretch/>
          </p:blipFill>
          <p:spPr>
            <a:xfrm>
              <a:off x="141494" y="4144741"/>
              <a:ext cx="787807" cy="1204033"/>
            </a:xfrm>
            <a:prstGeom prst="rect">
              <a:avLst/>
            </a:prstGeom>
            <a:ln>
              <a:solidFill>
                <a:schemeClr val="tx1"/>
              </a:solidFill>
            </a:ln>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1201" y="4144741"/>
              <a:ext cx="2324748" cy="1214681"/>
            </a:xfrm>
            <a:prstGeom prst="rect">
              <a:avLst/>
            </a:prstGeom>
            <a:ln>
              <a:solidFill>
                <a:schemeClr val="tx1"/>
              </a:solidFill>
            </a:ln>
          </p:spPr>
        </p:pic>
        <p:pic>
          <p:nvPicPr>
            <p:cNvPr id="8" name="Imagen 7"/>
            <p:cNvPicPr>
              <a:picLocks noChangeAspect="1"/>
            </p:cNvPicPr>
            <p:nvPr/>
          </p:nvPicPr>
          <p:blipFill>
            <a:blip r:embed="rId5"/>
            <a:stretch>
              <a:fillRect/>
            </a:stretch>
          </p:blipFill>
          <p:spPr>
            <a:xfrm>
              <a:off x="4771531" y="4144741"/>
              <a:ext cx="2058467" cy="1186864"/>
            </a:xfrm>
            <a:prstGeom prst="rect">
              <a:avLst/>
            </a:prstGeom>
            <a:ln>
              <a:solidFill>
                <a:schemeClr val="tx1"/>
              </a:solidFill>
            </a:ln>
          </p:spPr>
        </p:pic>
        <p:pic>
          <p:nvPicPr>
            <p:cNvPr id="9" name="Imagen 8"/>
            <p:cNvPicPr>
              <a:picLocks noChangeAspect="1"/>
            </p:cNvPicPr>
            <p:nvPr/>
          </p:nvPicPr>
          <p:blipFill rotWithShape="1">
            <a:blip r:embed="rId6"/>
            <a:srcRect l="13697" r="17211"/>
            <a:stretch/>
          </p:blipFill>
          <p:spPr>
            <a:xfrm>
              <a:off x="1016313" y="4144741"/>
              <a:ext cx="1267876" cy="1223389"/>
            </a:xfrm>
            <a:prstGeom prst="rect">
              <a:avLst/>
            </a:prstGeom>
            <a:ln>
              <a:solidFill>
                <a:schemeClr val="tx1"/>
              </a:solidFill>
            </a:ln>
          </p:spPr>
        </p:pic>
        <p:pic>
          <p:nvPicPr>
            <p:cNvPr id="10" name="Imagen 9"/>
            <p:cNvPicPr>
              <a:picLocks noChangeAspect="1"/>
            </p:cNvPicPr>
            <p:nvPr/>
          </p:nvPicPr>
          <p:blipFill>
            <a:blip r:embed="rId7"/>
            <a:stretch>
              <a:fillRect/>
            </a:stretch>
          </p:blipFill>
          <p:spPr>
            <a:xfrm>
              <a:off x="6905580" y="4144741"/>
              <a:ext cx="2140994" cy="1204309"/>
            </a:xfrm>
            <a:prstGeom prst="rect">
              <a:avLst/>
            </a:prstGeom>
          </p:spPr>
        </p:pic>
        <p:pic>
          <p:nvPicPr>
            <p:cNvPr id="11" name="Imagen 10"/>
            <p:cNvPicPr>
              <a:picLocks noChangeAspect="1"/>
            </p:cNvPicPr>
            <p:nvPr/>
          </p:nvPicPr>
          <p:blipFill>
            <a:blip r:embed="rId8"/>
            <a:stretch>
              <a:fillRect/>
            </a:stretch>
          </p:blipFill>
          <p:spPr>
            <a:xfrm>
              <a:off x="10822257" y="4144741"/>
              <a:ext cx="867896" cy="1226075"/>
            </a:xfrm>
            <a:prstGeom prst="rect">
              <a:avLst/>
            </a:prstGeom>
            <a:ln>
              <a:solidFill>
                <a:schemeClr val="tx1"/>
              </a:solidFill>
            </a:ln>
          </p:spPr>
        </p:pic>
        <p:pic>
          <p:nvPicPr>
            <p:cNvPr id="12" name="Imagen 11"/>
            <p:cNvPicPr>
              <a:picLocks noChangeAspect="1"/>
            </p:cNvPicPr>
            <p:nvPr/>
          </p:nvPicPr>
          <p:blipFill>
            <a:blip r:embed="rId9"/>
            <a:stretch>
              <a:fillRect/>
            </a:stretch>
          </p:blipFill>
          <p:spPr>
            <a:xfrm>
              <a:off x="9122156" y="4144741"/>
              <a:ext cx="1606652" cy="1203414"/>
            </a:xfrm>
            <a:prstGeom prst="rect">
              <a:avLst/>
            </a:prstGeom>
          </p:spPr>
        </p:pic>
        <p:sp>
          <p:nvSpPr>
            <p:cNvPr id="15" name="Rectángulo 14"/>
            <p:cNvSpPr/>
            <p:nvPr/>
          </p:nvSpPr>
          <p:spPr>
            <a:xfrm>
              <a:off x="827294" y="2601319"/>
              <a:ext cx="4324350" cy="1384995"/>
            </a:xfrm>
            <a:prstGeom prst="rect">
              <a:avLst/>
            </a:prstGeom>
            <a:solidFill>
              <a:srgbClr val="A8D08D"/>
            </a:solidFill>
            <a:ln>
              <a:no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Large dissemination and communication network that allow approaching diver multi-actors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We have implicated a member of a consumer organization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Altroconsumo</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in our 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 Policy Working Group (PWG) built on the frame of the collaboration with other FNR-16-H2020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The preparation of a policy document </a:t>
              </a:r>
            </a:p>
          </p:txBody>
        </p:sp>
        <p:sp>
          <p:nvSpPr>
            <p:cNvPr id="16" name="Rectángulo 15"/>
            <p:cNvSpPr/>
            <p:nvPr/>
          </p:nvSpPr>
          <p:spPr>
            <a:xfrm>
              <a:off x="5293613" y="2620375"/>
              <a:ext cx="5595296" cy="1384995"/>
            </a:xfrm>
            <a:prstGeom prst="rect">
              <a:avLst/>
            </a:prstGeom>
            <a:solidFill>
              <a:srgbClr val="A8D08D"/>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FuturEnzyme’s</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response and influence on EU policies, include at least the following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Zero Pollution Action Plan, 8th Environmental Action Program, European Green Deal, Circular Economy Action Plan, 2018 EU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Bioeconomy</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Strategy and Action Plan (EU-BS), EU Strategy for Sustainable and Circular Textiles, EU Blue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Bioeconomy</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and EU Blue Growth, IPCC 6th Assessment report: Impacts, Adaptation and Vulnerability</a:t>
              </a:r>
            </a:p>
          </p:txBody>
        </p:sp>
        <p:pic>
          <p:nvPicPr>
            <p:cNvPr id="17" name="Imagen 16"/>
            <p:cNvPicPr>
              <a:picLocks noChangeAspect="1"/>
            </p:cNvPicPr>
            <p:nvPr/>
          </p:nvPicPr>
          <p:blipFill rotWithShape="1">
            <a:blip r:embed="rId10"/>
            <a:srcRect b="22838"/>
            <a:stretch/>
          </p:blipFill>
          <p:spPr>
            <a:xfrm>
              <a:off x="2651958" y="5368130"/>
              <a:ext cx="6479178" cy="1049186"/>
            </a:xfrm>
            <a:prstGeom prst="rect">
              <a:avLst/>
            </a:prstGeom>
          </p:spPr>
        </p:pic>
      </p:grpSp>
    </p:spTree>
    <p:extLst>
      <p:ext uri="{BB962C8B-B14F-4D97-AF65-F5344CB8AC3E}">
        <p14:creationId xmlns:p14="http://schemas.microsoft.com/office/powerpoint/2010/main" val="40597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12038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The </a:t>
            </a:r>
            <a:r>
              <a:rPr kumimoji="0" lang="en-US" sz="36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FuturEnzyme</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Impact on dissemination, communication and exploitation of results: Audience of at least 35,000 people</a:t>
            </a:r>
            <a:endParaRPr kumimoji="0" lang="en-GB"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8" name="Tabla 7"/>
          <p:cNvGraphicFramePr>
            <a:graphicFrameLocks noGrp="1"/>
          </p:cNvGraphicFramePr>
          <p:nvPr>
            <p:extLst/>
          </p:nvPr>
        </p:nvGraphicFramePr>
        <p:xfrm>
          <a:off x="362443" y="1759841"/>
          <a:ext cx="11016529" cy="4535679"/>
        </p:xfrm>
        <a:graphic>
          <a:graphicData uri="http://schemas.openxmlformats.org/drawingml/2006/table">
            <a:tbl>
              <a:tblPr firstRow="1" firstCol="1" bandRow="1">
                <a:tableStyleId>{5C22544A-7EE6-4342-B048-85BDC9FD1C3A}</a:tableStyleId>
              </a:tblPr>
              <a:tblGrid>
                <a:gridCol w="2681162">
                  <a:extLst>
                    <a:ext uri="{9D8B030D-6E8A-4147-A177-3AD203B41FA5}">
                      <a16:colId xmlns:a16="http://schemas.microsoft.com/office/drawing/2014/main" val="2239620854"/>
                    </a:ext>
                  </a:extLst>
                </a:gridCol>
                <a:gridCol w="8335367">
                  <a:extLst>
                    <a:ext uri="{9D8B030D-6E8A-4147-A177-3AD203B41FA5}">
                      <a16:colId xmlns:a16="http://schemas.microsoft.com/office/drawing/2014/main" val="2302217108"/>
                    </a:ext>
                  </a:extLst>
                </a:gridCol>
              </a:tblGrid>
              <a:tr h="118809">
                <a:tc>
                  <a:txBody>
                    <a:bodyPr/>
                    <a:lstStyle/>
                    <a:p>
                      <a:pPr>
                        <a:lnSpc>
                          <a:spcPct val="107000"/>
                        </a:lnSpc>
                        <a:spcAft>
                          <a:spcPts val="0"/>
                        </a:spcAft>
                      </a:pPr>
                      <a:r>
                        <a:rPr lang="en-US" sz="1800" dirty="0">
                          <a:effectLst/>
                        </a:rPr>
                        <a:t>End-users</a:t>
                      </a:r>
                      <a:endParaRPr lang="es-ES" sz="1800" dirty="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tc>
                <a:tc>
                  <a:txBody>
                    <a:bodyPr/>
                    <a:lstStyle/>
                    <a:p>
                      <a:pPr>
                        <a:lnSpc>
                          <a:spcPct val="107000"/>
                        </a:lnSpc>
                        <a:spcAft>
                          <a:spcPts val="0"/>
                        </a:spcAft>
                      </a:pPr>
                      <a:r>
                        <a:rPr lang="en-US" sz="1800">
                          <a:effectLst/>
                        </a:rPr>
                        <a:t>Dissemination, communication and exploitation channels</a:t>
                      </a:r>
                      <a:endParaRPr lang="es-ES" sz="180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tc>
                <a:extLst>
                  <a:ext uri="{0D108BD9-81ED-4DB2-BD59-A6C34878D82A}">
                    <a16:rowId xmlns:a16="http://schemas.microsoft.com/office/drawing/2014/main" val="1762865780"/>
                  </a:ext>
                </a:extLst>
              </a:tr>
              <a:tr h="777256">
                <a:tc>
                  <a:txBody>
                    <a:bodyPr/>
                    <a:lstStyle/>
                    <a:p>
                      <a:pPr>
                        <a:lnSpc>
                          <a:spcPct val="107000"/>
                        </a:lnSpc>
                        <a:spcAft>
                          <a:spcPts val="0"/>
                        </a:spcAft>
                      </a:pPr>
                      <a:r>
                        <a:rPr lang="en-US" sz="1800" dirty="0">
                          <a:effectLst/>
                        </a:rPr>
                        <a:t>Broad audience</a:t>
                      </a:r>
                      <a:endParaRPr lang="es-ES" sz="1800" dirty="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nchor="ctr"/>
                </a:tc>
                <a:tc>
                  <a:txBody>
                    <a:bodyPr/>
                    <a:lstStyle/>
                    <a:p>
                      <a:pPr marL="198120" indent="-187325">
                        <a:spcAft>
                          <a:spcPts val="0"/>
                        </a:spcAft>
                      </a:pPr>
                      <a:r>
                        <a:rPr lang="en-US" sz="1800" dirty="0">
                          <a:effectLst/>
                        </a:rPr>
                        <a:t>1 Website (Free access) – Done</a:t>
                      </a:r>
                      <a:endParaRPr lang="es-ES" sz="1800" dirty="0">
                        <a:effectLst/>
                      </a:endParaRPr>
                    </a:p>
                    <a:p>
                      <a:pPr marL="198120" indent="-187325">
                        <a:spcAft>
                          <a:spcPts val="0"/>
                        </a:spcAft>
                      </a:pPr>
                      <a:r>
                        <a:rPr lang="en-US" sz="1800" dirty="0">
                          <a:effectLst/>
                        </a:rPr>
                        <a:t>1 on-line meeting platform (Task 8.2)</a:t>
                      </a:r>
                      <a:r>
                        <a:rPr lang="en-US" sz="1800" baseline="30000" dirty="0">
                          <a:effectLst/>
                        </a:rPr>
                        <a:t> </a:t>
                      </a:r>
                      <a:r>
                        <a:rPr lang="en-US" sz="1800" dirty="0">
                          <a:effectLst/>
                        </a:rPr>
                        <a:t>– Done</a:t>
                      </a:r>
                      <a:endParaRPr lang="es-ES" sz="1800" dirty="0">
                        <a:effectLst/>
                      </a:endParaRPr>
                    </a:p>
                    <a:p>
                      <a:pPr marL="198120" indent="-187325">
                        <a:spcAft>
                          <a:spcPts val="0"/>
                        </a:spcAft>
                      </a:pPr>
                      <a:r>
                        <a:rPr lang="en-US" sz="1800" dirty="0">
                          <a:effectLst/>
                        </a:rPr>
                        <a:t>5 Visual identity guidelines, pictures, artistic animations (Task 8.3) – +6</a:t>
                      </a:r>
                      <a:endParaRPr lang="es-ES" sz="1800" dirty="0">
                        <a:effectLst/>
                      </a:endParaRPr>
                    </a:p>
                    <a:p>
                      <a:pPr marL="198120" indent="-187325">
                        <a:spcAft>
                          <a:spcPts val="0"/>
                        </a:spcAft>
                      </a:pPr>
                      <a:r>
                        <a:rPr lang="en-US" sz="1800" dirty="0">
                          <a:effectLst/>
                        </a:rPr>
                        <a:t>2 Film, film footage, comic (</a:t>
                      </a:r>
                      <a:r>
                        <a:rPr lang="en-US" sz="1800" dirty="0" err="1">
                          <a:effectLst/>
                        </a:rPr>
                        <a:t>environmental+product</a:t>
                      </a:r>
                      <a:r>
                        <a:rPr lang="en-US" sz="1800" dirty="0">
                          <a:effectLst/>
                        </a:rPr>
                        <a:t>… </a:t>
                      </a:r>
                      <a:r>
                        <a:rPr lang="en-US" sz="1800" dirty="0" err="1">
                          <a:effectLst/>
                        </a:rPr>
                        <a:t>thematics</a:t>
                      </a:r>
                      <a:r>
                        <a:rPr lang="en-US" sz="1800" dirty="0">
                          <a:effectLst/>
                        </a:rPr>
                        <a:t>) (Task 8.3) – ongoing</a:t>
                      </a:r>
                      <a:endParaRPr lang="es-ES" sz="1800" dirty="0">
                        <a:effectLst/>
                      </a:endParaRPr>
                    </a:p>
                    <a:p>
                      <a:pPr marL="6350" indent="4445">
                        <a:spcAft>
                          <a:spcPts val="0"/>
                        </a:spcAft>
                      </a:pPr>
                      <a:r>
                        <a:rPr lang="en-US" sz="1800" dirty="0">
                          <a:effectLst/>
                        </a:rPr>
                        <a:t>1,000 Social media (e.g. LinkedIn + Twitter, etc.) notes and events (including Open days) (Task 8.3) – 114 posts and 4 open days </a:t>
                      </a:r>
                      <a:endParaRPr lang="es-ES" sz="1800" dirty="0">
                        <a:effectLst/>
                      </a:endParaRPr>
                    </a:p>
                    <a:p>
                      <a:pPr marL="198120" indent="-187325">
                        <a:spcAft>
                          <a:spcPts val="0"/>
                        </a:spcAft>
                      </a:pPr>
                      <a:r>
                        <a:rPr lang="en-US" sz="1800" dirty="0">
                          <a:effectLst/>
                        </a:rPr>
                        <a:t>40 Newspapers/Radio/TV appearances (Task 8.3) – 14</a:t>
                      </a:r>
                      <a:endParaRPr lang="es-ES" sz="1800" dirty="0">
                        <a:effectLst/>
                        <a:latin typeface="Calibri" panose="020F0502020204030204" pitchFamily="34" charset="0"/>
                        <a:cs typeface="Arial" panose="020B0604020202020204" pitchFamily="34" charset="0"/>
                      </a:endParaRPr>
                    </a:p>
                  </a:txBody>
                  <a:tcPr marL="12954" marR="12954" marT="0" marB="0" anchor="ctr"/>
                </a:tc>
                <a:extLst>
                  <a:ext uri="{0D108BD9-81ED-4DB2-BD59-A6C34878D82A}">
                    <a16:rowId xmlns:a16="http://schemas.microsoft.com/office/drawing/2014/main" val="1292817456"/>
                  </a:ext>
                </a:extLst>
              </a:tr>
              <a:tr h="950473">
                <a:tc>
                  <a:txBody>
                    <a:bodyPr/>
                    <a:lstStyle/>
                    <a:p>
                      <a:pPr>
                        <a:lnSpc>
                          <a:spcPct val="107000"/>
                        </a:lnSpc>
                        <a:spcAft>
                          <a:spcPts val="0"/>
                        </a:spcAft>
                      </a:pPr>
                      <a:r>
                        <a:rPr lang="en-US" sz="1800" dirty="0">
                          <a:effectLst/>
                        </a:rPr>
                        <a:t>Scientific/academic community</a:t>
                      </a:r>
                      <a:endParaRPr lang="es-ES" sz="1800" dirty="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nchor="ctr"/>
                </a:tc>
                <a:tc>
                  <a:txBody>
                    <a:bodyPr/>
                    <a:lstStyle/>
                    <a:p>
                      <a:pPr>
                        <a:lnSpc>
                          <a:spcPct val="107000"/>
                        </a:lnSpc>
                        <a:spcAft>
                          <a:spcPts val="0"/>
                        </a:spcAft>
                      </a:pPr>
                      <a:r>
                        <a:rPr lang="en-US" sz="1800" dirty="0">
                          <a:effectLst/>
                        </a:rPr>
                        <a:t>100 Scientific publications &amp; research datasets (Open Access) (Tasks 8.3, 8.6)</a:t>
                      </a:r>
                      <a:r>
                        <a:rPr lang="en-US" sz="1800" baseline="30000" dirty="0">
                          <a:effectLst/>
                        </a:rPr>
                        <a:t> </a:t>
                      </a:r>
                      <a:r>
                        <a:rPr lang="en-US" sz="1800" dirty="0">
                          <a:effectLst/>
                        </a:rPr>
                        <a:t>– 21</a:t>
                      </a:r>
                      <a:endParaRPr lang="es-ES" sz="1800" dirty="0">
                        <a:effectLst/>
                      </a:endParaRPr>
                    </a:p>
                    <a:p>
                      <a:pPr>
                        <a:lnSpc>
                          <a:spcPct val="107000"/>
                        </a:lnSpc>
                        <a:spcAft>
                          <a:spcPts val="0"/>
                        </a:spcAft>
                      </a:pPr>
                      <a:r>
                        <a:rPr lang="en-US" sz="1800" dirty="0">
                          <a:effectLst/>
                        </a:rPr>
                        <a:t>1 Brochure – 1</a:t>
                      </a:r>
                      <a:endParaRPr lang="es-ES" sz="1800" dirty="0">
                        <a:effectLst/>
                      </a:endParaRPr>
                    </a:p>
                    <a:p>
                      <a:pPr>
                        <a:lnSpc>
                          <a:spcPct val="107000"/>
                        </a:lnSpc>
                        <a:spcAft>
                          <a:spcPts val="0"/>
                        </a:spcAft>
                      </a:pPr>
                      <a:r>
                        <a:rPr lang="en-US" sz="1800" dirty="0">
                          <a:effectLst/>
                        </a:rPr>
                        <a:t>1 Policy brief (Task 8.3) - ongoing</a:t>
                      </a:r>
                      <a:endParaRPr lang="es-ES" sz="1800" dirty="0">
                        <a:effectLst/>
                      </a:endParaRPr>
                    </a:p>
                    <a:p>
                      <a:pPr>
                        <a:lnSpc>
                          <a:spcPct val="107000"/>
                        </a:lnSpc>
                        <a:spcAft>
                          <a:spcPts val="0"/>
                        </a:spcAft>
                      </a:pPr>
                      <a:r>
                        <a:rPr lang="en-US" sz="1800" dirty="0">
                          <a:effectLst/>
                        </a:rPr>
                        <a:t>4 Scientific workshops (e.g. including RRI-based) (Task 8.4) – 2</a:t>
                      </a:r>
                      <a:endParaRPr lang="es-ES" sz="1800" dirty="0">
                        <a:effectLst/>
                      </a:endParaRPr>
                    </a:p>
                    <a:p>
                      <a:pPr>
                        <a:lnSpc>
                          <a:spcPct val="107000"/>
                        </a:lnSpc>
                        <a:spcAft>
                          <a:spcPts val="0"/>
                        </a:spcAft>
                      </a:pPr>
                      <a:r>
                        <a:rPr lang="en-US" sz="1800" dirty="0">
                          <a:effectLst/>
                        </a:rPr>
                        <a:t>1 Technical courses – ongoing</a:t>
                      </a:r>
                      <a:endParaRPr lang="es-ES" sz="1800" dirty="0">
                        <a:effectLst/>
                      </a:endParaRPr>
                    </a:p>
                    <a:p>
                      <a:pPr>
                        <a:lnSpc>
                          <a:spcPct val="107000"/>
                        </a:lnSpc>
                        <a:spcAft>
                          <a:spcPts val="0"/>
                        </a:spcAft>
                      </a:pPr>
                      <a:r>
                        <a:rPr lang="en-US" sz="1800" dirty="0">
                          <a:effectLst/>
                        </a:rPr>
                        <a:t>2 Training activity for secondary school students (Task 8.4) – 1</a:t>
                      </a:r>
                      <a:endParaRPr lang="es-ES" sz="1800" dirty="0">
                        <a:effectLst/>
                      </a:endParaRPr>
                    </a:p>
                    <a:p>
                      <a:pPr>
                        <a:lnSpc>
                          <a:spcPct val="107000"/>
                        </a:lnSpc>
                        <a:spcAft>
                          <a:spcPts val="0"/>
                        </a:spcAft>
                      </a:pPr>
                      <a:r>
                        <a:rPr lang="en-US" sz="1800" dirty="0">
                          <a:effectLst/>
                        </a:rPr>
                        <a:t>25 Scientific seminars/webinars/talks (Task 8.4) – 37</a:t>
                      </a:r>
                      <a:endParaRPr lang="es-ES" sz="1800" dirty="0">
                        <a:effectLst/>
                      </a:endParaRPr>
                    </a:p>
                    <a:p>
                      <a:pPr>
                        <a:lnSpc>
                          <a:spcPct val="107000"/>
                        </a:lnSpc>
                        <a:spcAft>
                          <a:spcPts val="0"/>
                        </a:spcAft>
                      </a:pPr>
                      <a:r>
                        <a:rPr lang="en-US" sz="1800" dirty="0">
                          <a:effectLst/>
                        </a:rPr>
                        <a:t>40 Presentations in conferences and workshops (Task 8.3) – 38 </a:t>
                      </a:r>
                      <a:endParaRPr lang="es-ES" sz="1800" dirty="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nchor="ctr"/>
                </a:tc>
                <a:extLst>
                  <a:ext uri="{0D108BD9-81ED-4DB2-BD59-A6C34878D82A}">
                    <a16:rowId xmlns:a16="http://schemas.microsoft.com/office/drawing/2014/main" val="1791854489"/>
                  </a:ext>
                </a:extLst>
              </a:tr>
            </a:tbl>
          </a:graphicData>
        </a:graphic>
      </p:graphicFrame>
      <p:sp>
        <p:nvSpPr>
          <p:cNvPr id="6" name="Textplatzhalter 4">
            <a:extLst>
              <a:ext uri="{FF2B5EF4-FFF2-40B4-BE49-F238E27FC236}">
                <a16:creationId xmlns:a16="http://schemas.microsoft.com/office/drawing/2014/main" id="{F4DEC437-4002-49E1-92F6-25669855A181}"/>
              </a:ext>
            </a:extLst>
          </p:cNvPr>
          <p:cNvSpPr txBox="1">
            <a:spLocks/>
          </p:cNvSpPr>
          <p:nvPr/>
        </p:nvSpPr>
        <p:spPr>
          <a:xfrm>
            <a:off x="376512" y="122695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Audience of at least 35,000 people, counting:</a:t>
            </a:r>
          </a:p>
        </p:txBody>
      </p:sp>
    </p:spTree>
    <p:extLst>
      <p:ext uri="{BB962C8B-B14F-4D97-AF65-F5344CB8AC3E}">
        <p14:creationId xmlns:p14="http://schemas.microsoft.com/office/powerpoint/2010/main" val="128817781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12038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The </a:t>
            </a:r>
            <a:r>
              <a:rPr kumimoji="0" lang="en-US" sz="36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FuturEnzyme</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Impact on dissemination, communication and exploitation of results: Audience of at least 35,000 people</a:t>
            </a:r>
            <a:endParaRPr kumimoji="0" lang="en-GB"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8" name="Tabla 7"/>
          <p:cNvGraphicFramePr>
            <a:graphicFrameLocks noGrp="1"/>
          </p:cNvGraphicFramePr>
          <p:nvPr>
            <p:extLst/>
          </p:nvPr>
        </p:nvGraphicFramePr>
        <p:xfrm>
          <a:off x="596123" y="2256238"/>
          <a:ext cx="11016529" cy="2321942"/>
        </p:xfrm>
        <a:graphic>
          <a:graphicData uri="http://schemas.openxmlformats.org/drawingml/2006/table">
            <a:tbl>
              <a:tblPr firstRow="1" firstCol="1" bandRow="1">
                <a:tableStyleId>{5C22544A-7EE6-4342-B048-85BDC9FD1C3A}</a:tableStyleId>
              </a:tblPr>
              <a:tblGrid>
                <a:gridCol w="2681162">
                  <a:extLst>
                    <a:ext uri="{9D8B030D-6E8A-4147-A177-3AD203B41FA5}">
                      <a16:colId xmlns:a16="http://schemas.microsoft.com/office/drawing/2014/main" val="2239620854"/>
                    </a:ext>
                  </a:extLst>
                </a:gridCol>
                <a:gridCol w="8335367">
                  <a:extLst>
                    <a:ext uri="{9D8B030D-6E8A-4147-A177-3AD203B41FA5}">
                      <a16:colId xmlns:a16="http://schemas.microsoft.com/office/drawing/2014/main" val="2302217108"/>
                    </a:ext>
                  </a:extLst>
                </a:gridCol>
              </a:tblGrid>
              <a:tr h="118809">
                <a:tc>
                  <a:txBody>
                    <a:bodyPr/>
                    <a:lstStyle/>
                    <a:p>
                      <a:pPr>
                        <a:lnSpc>
                          <a:spcPct val="107000"/>
                        </a:lnSpc>
                        <a:spcAft>
                          <a:spcPts val="0"/>
                        </a:spcAft>
                      </a:pPr>
                      <a:r>
                        <a:rPr lang="en-US" sz="1800" dirty="0">
                          <a:effectLst/>
                        </a:rPr>
                        <a:t>End-users</a:t>
                      </a:r>
                      <a:endParaRPr lang="es-ES" sz="1800" dirty="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tc>
                <a:tc>
                  <a:txBody>
                    <a:bodyPr/>
                    <a:lstStyle/>
                    <a:p>
                      <a:pPr>
                        <a:lnSpc>
                          <a:spcPct val="107000"/>
                        </a:lnSpc>
                        <a:spcAft>
                          <a:spcPts val="0"/>
                        </a:spcAft>
                      </a:pPr>
                      <a:r>
                        <a:rPr lang="en-US" sz="1800" dirty="0">
                          <a:effectLst/>
                        </a:rPr>
                        <a:t>Dissemination, communication and exploitation channels</a:t>
                      </a:r>
                      <a:endParaRPr lang="es-ES" sz="1800" dirty="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tc>
                <a:extLst>
                  <a:ext uri="{0D108BD9-81ED-4DB2-BD59-A6C34878D82A}">
                    <a16:rowId xmlns:a16="http://schemas.microsoft.com/office/drawing/2014/main" val="1762865780"/>
                  </a:ext>
                </a:extLst>
              </a:tr>
              <a:tr h="831664">
                <a:tc>
                  <a:txBody>
                    <a:bodyPr/>
                    <a:lstStyle/>
                    <a:p>
                      <a:pPr>
                        <a:lnSpc>
                          <a:spcPct val="107000"/>
                        </a:lnSpc>
                        <a:spcAft>
                          <a:spcPts val="0"/>
                        </a:spcAft>
                      </a:pPr>
                      <a:r>
                        <a:rPr lang="en-US" sz="1800" dirty="0">
                          <a:effectLst/>
                        </a:rPr>
                        <a:t>SMEs and industries operating in the biotech sector (also scientific and academic community)</a:t>
                      </a:r>
                      <a:endParaRPr lang="es-ES" sz="1800" dirty="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nchor="ctr"/>
                </a:tc>
                <a:tc>
                  <a:txBody>
                    <a:bodyPr/>
                    <a:lstStyle/>
                    <a:p>
                      <a:pPr>
                        <a:lnSpc>
                          <a:spcPct val="107000"/>
                        </a:lnSpc>
                        <a:spcAft>
                          <a:spcPts val="0"/>
                        </a:spcAft>
                      </a:pPr>
                      <a:r>
                        <a:rPr lang="en-US" sz="1800" dirty="0">
                          <a:effectLst/>
                        </a:rPr>
                        <a:t>2 Online software (Tasks 2.2 and 2.4) – ongoing</a:t>
                      </a:r>
                      <a:endParaRPr lang="es-ES" sz="1800" dirty="0">
                        <a:effectLst/>
                      </a:endParaRPr>
                    </a:p>
                    <a:p>
                      <a:pPr>
                        <a:lnSpc>
                          <a:spcPct val="107000"/>
                        </a:lnSpc>
                        <a:spcAft>
                          <a:spcPts val="0"/>
                        </a:spcAft>
                      </a:pPr>
                      <a:r>
                        <a:rPr lang="en-US" sz="1800" dirty="0">
                          <a:effectLst/>
                        </a:rPr>
                        <a:t>2 News technical bulletins and understandable practice abstracts (Task 8.3) – ongoing</a:t>
                      </a:r>
                      <a:endParaRPr lang="es-ES" sz="1800" dirty="0">
                        <a:effectLst/>
                      </a:endParaRPr>
                    </a:p>
                    <a:p>
                      <a:pPr>
                        <a:lnSpc>
                          <a:spcPct val="107000"/>
                        </a:lnSpc>
                        <a:spcAft>
                          <a:spcPts val="0"/>
                        </a:spcAft>
                      </a:pPr>
                      <a:r>
                        <a:rPr lang="en-US" sz="1800" dirty="0">
                          <a:effectLst/>
                        </a:rPr>
                        <a:t>2 Articles in scientific magazines (e.g. OUP blog) (Task 8.3) – 2</a:t>
                      </a:r>
                      <a:endParaRPr lang="es-ES" sz="1800" dirty="0">
                        <a:effectLst/>
                      </a:endParaRPr>
                    </a:p>
                    <a:p>
                      <a:pPr>
                        <a:lnSpc>
                          <a:spcPct val="107000"/>
                        </a:lnSpc>
                        <a:spcAft>
                          <a:spcPts val="0"/>
                        </a:spcAft>
                      </a:pPr>
                      <a:r>
                        <a:rPr lang="en-US" sz="1800" dirty="0">
                          <a:effectLst/>
                        </a:rPr>
                        <a:t>1 Conference – 4</a:t>
                      </a:r>
                      <a:endParaRPr lang="es-ES" sz="1800" dirty="0">
                        <a:effectLst/>
                      </a:endParaRPr>
                    </a:p>
                    <a:p>
                      <a:pPr>
                        <a:lnSpc>
                          <a:spcPct val="107000"/>
                        </a:lnSpc>
                        <a:spcAft>
                          <a:spcPts val="0"/>
                        </a:spcAft>
                      </a:pPr>
                      <a:r>
                        <a:rPr lang="en-US" sz="1800" dirty="0">
                          <a:effectLst/>
                        </a:rPr>
                        <a:t>3 Online webinars (Task 8.3) – 1</a:t>
                      </a:r>
                      <a:endParaRPr lang="es-ES" sz="1800" dirty="0">
                        <a:effectLst/>
                      </a:endParaRPr>
                    </a:p>
                    <a:p>
                      <a:pPr>
                        <a:lnSpc>
                          <a:spcPct val="107000"/>
                        </a:lnSpc>
                        <a:spcAft>
                          <a:spcPts val="0"/>
                        </a:spcAft>
                      </a:pPr>
                      <a:r>
                        <a:rPr lang="en-US" sz="1800" dirty="0">
                          <a:effectLst/>
                        </a:rPr>
                        <a:t>3 Patents (Task 8.5) – not corresponding yet</a:t>
                      </a:r>
                      <a:endParaRPr lang="es-ES" sz="1800" dirty="0">
                        <a:effectLst/>
                      </a:endParaRPr>
                    </a:p>
                    <a:p>
                      <a:pPr>
                        <a:lnSpc>
                          <a:spcPct val="107000"/>
                        </a:lnSpc>
                        <a:spcAft>
                          <a:spcPts val="0"/>
                        </a:spcAft>
                      </a:pPr>
                      <a:r>
                        <a:rPr lang="en-US" sz="1800" dirty="0">
                          <a:effectLst/>
                        </a:rPr>
                        <a:t>1 Brochure – 1</a:t>
                      </a:r>
                      <a:endParaRPr lang="es-ES" sz="1800" dirty="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nchor="ctr"/>
                </a:tc>
                <a:extLst>
                  <a:ext uri="{0D108BD9-81ED-4DB2-BD59-A6C34878D82A}">
                    <a16:rowId xmlns:a16="http://schemas.microsoft.com/office/drawing/2014/main" val="2936020533"/>
                  </a:ext>
                </a:extLst>
              </a:tr>
            </a:tbl>
          </a:graphicData>
        </a:graphic>
      </p:graphicFrame>
    </p:spTree>
    <p:extLst>
      <p:ext uri="{BB962C8B-B14F-4D97-AF65-F5344CB8AC3E}">
        <p14:creationId xmlns:p14="http://schemas.microsoft.com/office/powerpoint/2010/main" val="187584307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12038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The </a:t>
            </a:r>
            <a:r>
              <a:rPr kumimoji="0" lang="en-US" sz="36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FuturEnzyme</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Impact on dissemination, communication and exploitation of results: Audience of at least 35,000 people</a:t>
            </a:r>
            <a:endParaRPr kumimoji="0" lang="en-GB"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8" name="Tabla 7"/>
          <p:cNvGraphicFramePr>
            <a:graphicFrameLocks noGrp="1"/>
          </p:cNvGraphicFramePr>
          <p:nvPr>
            <p:extLst/>
          </p:nvPr>
        </p:nvGraphicFramePr>
        <p:xfrm>
          <a:off x="596123" y="1545968"/>
          <a:ext cx="11016529" cy="4350387"/>
        </p:xfrm>
        <a:graphic>
          <a:graphicData uri="http://schemas.openxmlformats.org/drawingml/2006/table">
            <a:tbl>
              <a:tblPr firstRow="1" firstCol="1" bandRow="1">
                <a:tableStyleId>{5C22544A-7EE6-4342-B048-85BDC9FD1C3A}</a:tableStyleId>
              </a:tblPr>
              <a:tblGrid>
                <a:gridCol w="2681162">
                  <a:extLst>
                    <a:ext uri="{9D8B030D-6E8A-4147-A177-3AD203B41FA5}">
                      <a16:colId xmlns:a16="http://schemas.microsoft.com/office/drawing/2014/main" val="2239620854"/>
                    </a:ext>
                  </a:extLst>
                </a:gridCol>
                <a:gridCol w="8335367">
                  <a:extLst>
                    <a:ext uri="{9D8B030D-6E8A-4147-A177-3AD203B41FA5}">
                      <a16:colId xmlns:a16="http://schemas.microsoft.com/office/drawing/2014/main" val="2302217108"/>
                    </a:ext>
                  </a:extLst>
                </a:gridCol>
              </a:tblGrid>
              <a:tr h="118809">
                <a:tc>
                  <a:txBody>
                    <a:bodyPr/>
                    <a:lstStyle/>
                    <a:p>
                      <a:pPr>
                        <a:lnSpc>
                          <a:spcPct val="107000"/>
                        </a:lnSpc>
                        <a:spcAft>
                          <a:spcPts val="0"/>
                        </a:spcAft>
                      </a:pPr>
                      <a:r>
                        <a:rPr lang="en-US" sz="1800" dirty="0">
                          <a:effectLst/>
                        </a:rPr>
                        <a:t>End-users</a:t>
                      </a:r>
                      <a:endParaRPr lang="es-ES" sz="1800" dirty="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tc>
                <a:tc>
                  <a:txBody>
                    <a:bodyPr/>
                    <a:lstStyle/>
                    <a:p>
                      <a:pPr>
                        <a:lnSpc>
                          <a:spcPct val="107000"/>
                        </a:lnSpc>
                        <a:spcAft>
                          <a:spcPts val="0"/>
                        </a:spcAft>
                      </a:pPr>
                      <a:r>
                        <a:rPr lang="en-US" sz="1800">
                          <a:effectLst/>
                        </a:rPr>
                        <a:t>Dissemination, communication and exploitation channels</a:t>
                      </a:r>
                      <a:endParaRPr lang="es-ES" sz="180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tc>
                <a:extLst>
                  <a:ext uri="{0D108BD9-81ED-4DB2-BD59-A6C34878D82A}">
                    <a16:rowId xmlns:a16="http://schemas.microsoft.com/office/drawing/2014/main" val="1762865780"/>
                  </a:ext>
                </a:extLst>
              </a:tr>
              <a:tr h="1188091">
                <a:tc>
                  <a:txBody>
                    <a:bodyPr/>
                    <a:lstStyle/>
                    <a:p>
                      <a:pPr>
                        <a:lnSpc>
                          <a:spcPct val="107000"/>
                        </a:lnSpc>
                        <a:spcAft>
                          <a:spcPts val="0"/>
                        </a:spcAft>
                      </a:pPr>
                      <a:r>
                        <a:rPr lang="en-US" sz="1800" dirty="0">
                          <a:effectLst/>
                        </a:rPr>
                        <a:t>Consumers &amp; Policymakers</a:t>
                      </a:r>
                      <a:endParaRPr lang="es-ES" sz="1800" dirty="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nchor="ctr"/>
                </a:tc>
                <a:tc>
                  <a:txBody>
                    <a:bodyPr/>
                    <a:lstStyle/>
                    <a:p>
                      <a:pPr>
                        <a:lnSpc>
                          <a:spcPct val="107000"/>
                        </a:lnSpc>
                        <a:spcAft>
                          <a:spcPts val="0"/>
                        </a:spcAft>
                      </a:pPr>
                      <a:r>
                        <a:rPr lang="en-US" sz="1800">
                          <a:effectLst/>
                        </a:rPr>
                        <a:t>1 Legacy leaflet</a:t>
                      </a:r>
                      <a:r>
                        <a:rPr lang="en-US" sz="1800" baseline="30000">
                          <a:effectLst/>
                        </a:rPr>
                        <a:t> </a:t>
                      </a:r>
                      <a:r>
                        <a:rPr lang="en-US" sz="1800">
                          <a:effectLst/>
                        </a:rPr>
                        <a:t>(Task 8.3) – 0</a:t>
                      </a:r>
                      <a:endParaRPr lang="es-ES" sz="1800">
                        <a:effectLst/>
                      </a:endParaRPr>
                    </a:p>
                    <a:p>
                      <a:pPr>
                        <a:lnSpc>
                          <a:spcPct val="107000"/>
                        </a:lnSpc>
                        <a:spcAft>
                          <a:spcPts val="0"/>
                        </a:spcAft>
                      </a:pPr>
                      <a:r>
                        <a:rPr lang="en-US" sz="1800">
                          <a:effectLst/>
                        </a:rPr>
                        <a:t>2 Consumer briefings – 2</a:t>
                      </a:r>
                      <a:endParaRPr lang="es-ES" sz="1800">
                        <a:effectLst/>
                      </a:endParaRPr>
                    </a:p>
                    <a:p>
                      <a:pPr>
                        <a:lnSpc>
                          <a:spcPct val="107000"/>
                        </a:lnSpc>
                        <a:spcAft>
                          <a:spcPts val="0"/>
                        </a:spcAft>
                      </a:pPr>
                      <a:r>
                        <a:rPr lang="en-US" sz="1800">
                          <a:effectLst/>
                        </a:rPr>
                        <a:t>2 Policy briefings – ongoing, final stages</a:t>
                      </a:r>
                      <a:endParaRPr lang="es-ES" sz="1800">
                        <a:effectLst/>
                      </a:endParaRPr>
                    </a:p>
                    <a:p>
                      <a:pPr>
                        <a:lnSpc>
                          <a:spcPct val="107000"/>
                        </a:lnSpc>
                        <a:spcAft>
                          <a:spcPts val="0"/>
                        </a:spcAft>
                      </a:pPr>
                      <a:r>
                        <a:rPr lang="en-US" sz="1800">
                          <a:effectLst/>
                        </a:rPr>
                        <a:t>2 Articles in non-scientific magazines (e.g. Ambienta) (Task 8.3) – 1</a:t>
                      </a:r>
                      <a:endParaRPr lang="es-ES" sz="1800">
                        <a:effectLst/>
                      </a:endParaRPr>
                    </a:p>
                    <a:p>
                      <a:pPr>
                        <a:lnSpc>
                          <a:spcPct val="107000"/>
                        </a:lnSpc>
                        <a:spcAft>
                          <a:spcPts val="0"/>
                        </a:spcAft>
                      </a:pPr>
                      <a:r>
                        <a:rPr lang="en-US" sz="1800">
                          <a:effectLst/>
                        </a:rPr>
                        <a:t>3 Industry/market/consumer-driven Workshops (Task 8.4)  – 0</a:t>
                      </a:r>
                      <a:endParaRPr lang="es-ES" sz="1800">
                        <a:effectLst/>
                      </a:endParaRPr>
                    </a:p>
                    <a:p>
                      <a:pPr>
                        <a:lnSpc>
                          <a:spcPct val="107000"/>
                        </a:lnSpc>
                        <a:spcAft>
                          <a:spcPts val="0"/>
                        </a:spcAft>
                      </a:pPr>
                      <a:r>
                        <a:rPr lang="en-US" sz="1800">
                          <a:effectLst/>
                        </a:rPr>
                        <a:t>2 Policy events (1 with other call-consortia)  – 0</a:t>
                      </a:r>
                      <a:endParaRPr lang="es-ES" sz="1800">
                        <a:effectLst/>
                      </a:endParaRPr>
                    </a:p>
                    <a:p>
                      <a:pPr>
                        <a:lnSpc>
                          <a:spcPct val="107000"/>
                        </a:lnSpc>
                        <a:spcAft>
                          <a:spcPts val="0"/>
                        </a:spcAft>
                      </a:pPr>
                      <a:r>
                        <a:rPr lang="en-US" sz="1800">
                          <a:effectLst/>
                        </a:rPr>
                        <a:t>2 Roundtables (Tasks 8.4, 8.7) – 0</a:t>
                      </a:r>
                      <a:endParaRPr lang="es-ES" sz="1800">
                        <a:effectLst/>
                      </a:endParaRPr>
                    </a:p>
                    <a:p>
                      <a:pPr>
                        <a:lnSpc>
                          <a:spcPct val="107000"/>
                        </a:lnSpc>
                        <a:spcAft>
                          <a:spcPts val="0"/>
                        </a:spcAft>
                      </a:pPr>
                      <a:r>
                        <a:rPr lang="en-US" sz="1800">
                          <a:effectLst/>
                        </a:rPr>
                        <a:t>1 Public event “EU Green Deal aligned to Rights, Ethics, Equality” (Task 8.4) – 0</a:t>
                      </a:r>
                      <a:endParaRPr lang="es-ES" sz="1800">
                        <a:effectLst/>
                      </a:endParaRPr>
                    </a:p>
                    <a:p>
                      <a:pPr>
                        <a:lnSpc>
                          <a:spcPct val="107000"/>
                        </a:lnSpc>
                        <a:spcAft>
                          <a:spcPts val="0"/>
                        </a:spcAft>
                      </a:pPr>
                      <a:r>
                        <a:rPr lang="en-US" sz="1800">
                          <a:effectLst/>
                        </a:rPr>
                        <a:t>1 Customer analysis – 1</a:t>
                      </a:r>
                      <a:endParaRPr lang="es-ES" sz="1800">
                        <a:effectLst/>
                      </a:endParaRPr>
                    </a:p>
                    <a:p>
                      <a:pPr>
                        <a:lnSpc>
                          <a:spcPct val="107000"/>
                        </a:lnSpc>
                        <a:spcAft>
                          <a:spcPts val="0"/>
                        </a:spcAft>
                      </a:pPr>
                      <a:r>
                        <a:rPr lang="en-US" sz="1800">
                          <a:effectLst/>
                        </a:rPr>
                        <a:t>1 Consumer survey and product test (Task 8.5)</a:t>
                      </a:r>
                      <a:r>
                        <a:rPr lang="en-US" sz="1800" baseline="30000">
                          <a:effectLst/>
                        </a:rPr>
                        <a:t> </a:t>
                      </a:r>
                      <a:endParaRPr lang="es-ES" sz="180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nchor="ctr"/>
                </a:tc>
                <a:extLst>
                  <a:ext uri="{0D108BD9-81ED-4DB2-BD59-A6C34878D82A}">
                    <a16:rowId xmlns:a16="http://schemas.microsoft.com/office/drawing/2014/main" val="3395305204"/>
                  </a:ext>
                </a:extLst>
              </a:tr>
              <a:tr h="356427">
                <a:tc>
                  <a:txBody>
                    <a:bodyPr/>
                    <a:lstStyle/>
                    <a:p>
                      <a:pPr>
                        <a:lnSpc>
                          <a:spcPct val="107000"/>
                        </a:lnSpc>
                        <a:spcAft>
                          <a:spcPts val="0"/>
                        </a:spcAft>
                      </a:pPr>
                      <a:r>
                        <a:rPr lang="en-US" sz="1800">
                          <a:effectLst/>
                        </a:rPr>
                        <a:t>Networks of other actors and of the FNR-16-2020 call</a:t>
                      </a:r>
                      <a:endParaRPr lang="es-ES" sz="180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tc>
                <a:tc>
                  <a:txBody>
                    <a:bodyPr/>
                    <a:lstStyle/>
                    <a:p>
                      <a:pPr>
                        <a:lnSpc>
                          <a:spcPct val="107000"/>
                        </a:lnSpc>
                        <a:spcAft>
                          <a:spcPts val="0"/>
                        </a:spcAft>
                      </a:pPr>
                      <a:r>
                        <a:rPr lang="en-US" sz="1800">
                          <a:effectLst/>
                        </a:rPr>
                        <a:t>3 Demonstration events (in science festivals, etc.): prototypes (Task 8.5) – 0</a:t>
                      </a:r>
                      <a:endParaRPr lang="es-ES" sz="1800">
                        <a:effectLst/>
                      </a:endParaRPr>
                    </a:p>
                    <a:p>
                      <a:pPr>
                        <a:lnSpc>
                          <a:spcPct val="107000"/>
                        </a:lnSpc>
                        <a:spcAft>
                          <a:spcPts val="0"/>
                        </a:spcAft>
                      </a:pPr>
                      <a:r>
                        <a:rPr lang="en-US" sz="1800">
                          <a:effectLst/>
                        </a:rPr>
                        <a:t>4 Exhibitions and tours (in science festivals, etc.) (Task 8.3) – 0</a:t>
                      </a:r>
                      <a:endParaRPr lang="es-ES" sz="1800">
                        <a:effectLst/>
                      </a:endParaRPr>
                    </a:p>
                    <a:p>
                      <a:pPr>
                        <a:lnSpc>
                          <a:spcPct val="107000"/>
                        </a:lnSpc>
                        <a:spcAft>
                          <a:spcPts val="0"/>
                        </a:spcAft>
                      </a:pPr>
                      <a:r>
                        <a:rPr lang="en-US" sz="1800">
                          <a:effectLst/>
                        </a:rPr>
                        <a:t>2 Inter-consortia networks (Tasks 1.2, 8.7)</a:t>
                      </a:r>
                      <a:r>
                        <a:rPr lang="en-US" sz="1800" baseline="30000">
                          <a:effectLst/>
                        </a:rPr>
                        <a:t> </a:t>
                      </a:r>
                      <a:r>
                        <a:rPr lang="en-US" sz="1800">
                          <a:effectLst/>
                        </a:rPr>
                        <a:t>– 2 (PWG, TheActiveSite)</a:t>
                      </a:r>
                      <a:endParaRPr lang="es-ES" sz="180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tc>
                <a:extLst>
                  <a:ext uri="{0D108BD9-81ED-4DB2-BD59-A6C34878D82A}">
                    <a16:rowId xmlns:a16="http://schemas.microsoft.com/office/drawing/2014/main" val="139089795"/>
                  </a:ext>
                </a:extLst>
              </a:tr>
              <a:tr h="128617">
                <a:tc>
                  <a:txBody>
                    <a:bodyPr/>
                    <a:lstStyle/>
                    <a:p>
                      <a:pPr>
                        <a:lnSpc>
                          <a:spcPct val="107000"/>
                        </a:lnSpc>
                        <a:spcAft>
                          <a:spcPts val="0"/>
                        </a:spcAft>
                      </a:pPr>
                      <a:r>
                        <a:rPr lang="en-US" sz="1800">
                          <a:effectLst/>
                        </a:rPr>
                        <a:t>Intra-consortium members</a:t>
                      </a:r>
                      <a:endParaRPr lang="es-ES" sz="180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tc>
                <a:tc>
                  <a:txBody>
                    <a:bodyPr/>
                    <a:lstStyle/>
                    <a:p>
                      <a:pPr>
                        <a:lnSpc>
                          <a:spcPct val="107000"/>
                        </a:lnSpc>
                        <a:spcAft>
                          <a:spcPts val="0"/>
                        </a:spcAft>
                      </a:pPr>
                      <a:r>
                        <a:rPr lang="en-US" sz="1800" dirty="0">
                          <a:effectLst/>
                        </a:rPr>
                        <a:t>4 Exploitation workshops involving 7 operational groups</a:t>
                      </a:r>
                      <a:r>
                        <a:rPr lang="en-US" sz="1800" baseline="30000" dirty="0">
                          <a:effectLst/>
                        </a:rPr>
                        <a:t>4</a:t>
                      </a:r>
                      <a:r>
                        <a:rPr lang="en-US" sz="1800" dirty="0">
                          <a:effectLst/>
                        </a:rPr>
                        <a:t> (Task 8.5) - 2</a:t>
                      </a:r>
                      <a:endParaRPr lang="es-ES" sz="1800" dirty="0">
                        <a:effectLst/>
                        <a:latin typeface="Calibri" panose="020F0502020204030204" pitchFamily="34" charset="0"/>
                        <a:ea typeface="Calibri" panose="020F0502020204030204" pitchFamily="34" charset="0"/>
                        <a:cs typeface="Arial" panose="020B0604020202020204" pitchFamily="34" charset="0"/>
                      </a:endParaRPr>
                    </a:p>
                  </a:txBody>
                  <a:tcPr marL="12954" marR="12954" marT="0" marB="0"/>
                </a:tc>
                <a:extLst>
                  <a:ext uri="{0D108BD9-81ED-4DB2-BD59-A6C34878D82A}">
                    <a16:rowId xmlns:a16="http://schemas.microsoft.com/office/drawing/2014/main" val="889239137"/>
                  </a:ext>
                </a:extLst>
              </a:tr>
            </a:tbl>
          </a:graphicData>
        </a:graphic>
      </p:graphicFrame>
    </p:spTree>
    <p:extLst>
      <p:ext uri="{BB962C8B-B14F-4D97-AF65-F5344CB8AC3E}">
        <p14:creationId xmlns:p14="http://schemas.microsoft.com/office/powerpoint/2010/main" val="44336317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The </a:t>
            </a:r>
            <a:r>
              <a:rPr kumimoji="0" lang="en-US" sz="36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FuturEnzyme</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Impact on training, recruitment, gender dimension, internationalization activities</a:t>
            </a: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3" name="Grupo 2"/>
          <p:cNvGrpSpPr/>
          <p:nvPr/>
        </p:nvGrpSpPr>
        <p:grpSpPr>
          <a:xfrm>
            <a:off x="376512" y="1407589"/>
            <a:ext cx="5333977" cy="1519983"/>
            <a:chOff x="376512" y="1407589"/>
            <a:chExt cx="5333977" cy="1519983"/>
          </a:xfrm>
        </p:grpSpPr>
        <p:sp>
          <p:nvSpPr>
            <p:cNvPr id="6"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4115478"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0"/>
                </a:spcBef>
                <a:spcAft>
                  <a:spcPts val="0"/>
                </a:spcAft>
                <a:buClr>
                  <a:srgbClr val="44546A"/>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project has had a significant impact in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training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 new generation of scientists</a:t>
              </a:r>
            </a:p>
            <a:p>
              <a:pPr marL="355164" marR="0" lvl="0" indent="-355164" algn="l" defTabSz="1217706" rtl="0" eaLnBrk="1" fontAlgn="auto" latinLnBrk="0" hangingPunct="1">
                <a:lnSpc>
                  <a:spcPct val="100000"/>
                </a:lnSpc>
                <a:spcBef>
                  <a:spcPts val="0"/>
                </a:spcBef>
                <a:spcAft>
                  <a:spcPts val="0"/>
                </a:spcAft>
                <a:buClr>
                  <a:srgbClr val="44546A"/>
                </a:buClr>
                <a:buSzTx/>
                <a:buFont typeface="Wingdings 2" panose="05020102010507070707" pitchFamily="18" charset="2"/>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PhD completed: 3 (2 m, 1 f)</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PhD in progress: 11 in total (6 f, 5 m)</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Master Thesis completed: 1(f)</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Master Thesis in progress: 5 in total (4 f, 1 m)</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Bachelor Thesis completed: 1 (f)</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Gender ratio: 62% (f)</a:t>
              </a:r>
            </a:p>
          </p:txBody>
        </p:sp>
        <p:pic>
          <p:nvPicPr>
            <p:cNvPr id="7"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990" y="1407589"/>
              <a:ext cx="1218499" cy="15199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4" name="Grupo 3"/>
          <p:cNvGrpSpPr/>
          <p:nvPr/>
        </p:nvGrpSpPr>
        <p:grpSpPr>
          <a:xfrm>
            <a:off x="5886450" y="1440310"/>
            <a:ext cx="5657784" cy="1833984"/>
            <a:chOff x="5886450" y="1440310"/>
            <a:chExt cx="5657784" cy="1833984"/>
          </a:xfrm>
        </p:grpSpPr>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5886450" y="1440310"/>
              <a:ext cx="4810072"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0"/>
                </a:spcBef>
                <a:spcAft>
                  <a:spcPts val="0"/>
                </a:spcAft>
                <a:buClr>
                  <a:srgbClr val="44546A"/>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project has also had a significant impact in terms of human resources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recruitment</a:t>
              </a:r>
            </a:p>
            <a:p>
              <a:pPr marL="355164" marR="0" lvl="0" indent="-355164" algn="l" defTabSz="1217706" rtl="0" eaLnBrk="1" fontAlgn="auto" latinLnBrk="0" hangingPunct="1">
                <a:lnSpc>
                  <a:spcPct val="100000"/>
                </a:lnSpc>
                <a:spcBef>
                  <a:spcPts val="0"/>
                </a:spcBef>
                <a:spcAft>
                  <a:spcPts val="0"/>
                </a:spcAft>
                <a:buClr>
                  <a:srgbClr val="44546A"/>
                </a:buClr>
                <a:buSzTx/>
                <a:buFont typeface="Wingdings 2" panose="05020102010507070707" pitchFamily="18" charset="2"/>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 Project manager and 14 researchers</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Gender ratio: 60% (f)</a:t>
              </a:r>
            </a:p>
          </p:txBody>
        </p:sp>
        <p:pic>
          <p:nvPicPr>
            <p:cNvPr id="9" name="Imagen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48809" y="1746093"/>
              <a:ext cx="1695425" cy="1528201"/>
            </a:xfrm>
            <a:prstGeom prst="rect">
              <a:avLst/>
            </a:prstGeom>
          </p:spPr>
        </p:pic>
      </p:grpSp>
      <p:grpSp>
        <p:nvGrpSpPr>
          <p:cNvPr id="15" name="Grupo 14"/>
          <p:cNvGrpSpPr/>
          <p:nvPr/>
        </p:nvGrpSpPr>
        <p:grpSpPr>
          <a:xfrm>
            <a:off x="376512" y="3815579"/>
            <a:ext cx="5799446" cy="2187555"/>
            <a:chOff x="376512" y="3815579"/>
            <a:chExt cx="5799446" cy="2187555"/>
          </a:xfrm>
        </p:grpSpPr>
        <p:sp>
          <p:nvSpPr>
            <p:cNvPr id="10" name="Textplatzhalter 4">
              <a:extLst>
                <a:ext uri="{FF2B5EF4-FFF2-40B4-BE49-F238E27FC236}">
                  <a16:creationId xmlns:a16="http://schemas.microsoft.com/office/drawing/2014/main" id="{F4DEC437-4002-49E1-92F6-25669855A181}"/>
                </a:ext>
              </a:extLst>
            </p:cNvPr>
            <p:cNvSpPr txBox="1">
              <a:spLocks/>
            </p:cNvSpPr>
            <p:nvPr/>
          </p:nvSpPr>
          <p:spPr>
            <a:xfrm>
              <a:off x="376512" y="3815579"/>
              <a:ext cx="4229778"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0"/>
                </a:spcBef>
                <a:spcAft>
                  <a:spcPts val="0"/>
                </a:spcAft>
                <a:buClr>
                  <a:srgbClr val="44546A"/>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It is also remarkable the impact on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gender dimension</a:t>
              </a:r>
            </a:p>
            <a:p>
              <a:pPr marL="355164" marR="0" lvl="0" indent="-355164" algn="l" defTabSz="1217706" rtl="0" eaLnBrk="1" fontAlgn="auto" latinLnBrk="0" hangingPunct="1">
                <a:lnSpc>
                  <a:spcPct val="100000"/>
                </a:lnSpc>
                <a:spcBef>
                  <a:spcPts val="0"/>
                </a:spcBef>
                <a:spcAft>
                  <a:spcPts val="0"/>
                </a:spcAft>
                <a:buClr>
                  <a:srgbClr val="44546A"/>
                </a:buClr>
                <a:buSzTx/>
                <a:buFont typeface="Wingdings 2" panose="05020102010507070707" pitchFamily="18" charset="2"/>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Guarantee an equal gender ratio among project participants. </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Initial gender ratio 46% female and after recruitment 50% female</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Events to promote gender equality</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Evaluating consumers’ behavior by gender</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Graphic material preparation</a:t>
              </a:r>
            </a:p>
          </p:txBody>
        </p:sp>
        <p:pic>
          <p:nvPicPr>
            <p:cNvPr id="12" name="Elemento grafico 9" descr="Lavoro in remoto con riempimento a tinta unita">
              <a:extLst>
                <a:ext uri="{FF2B5EF4-FFF2-40B4-BE49-F238E27FC236}">
                  <a16:creationId xmlns:a16="http://schemas.microsoft.com/office/drawing/2014/main" id="{A80F6479-7252-E8F8-12E7-2E0FA381E3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68997" y="4496173"/>
              <a:ext cx="1506961" cy="1506961"/>
            </a:xfrm>
            <a:prstGeom prst="rect">
              <a:avLst/>
            </a:prstGeom>
          </p:spPr>
        </p:pic>
      </p:grpSp>
      <p:grpSp>
        <p:nvGrpSpPr>
          <p:cNvPr id="16" name="Grupo 15"/>
          <p:cNvGrpSpPr/>
          <p:nvPr/>
        </p:nvGrpSpPr>
        <p:grpSpPr>
          <a:xfrm>
            <a:off x="5886450" y="3806844"/>
            <a:ext cx="6305550" cy="1566845"/>
            <a:chOff x="5886450" y="3806844"/>
            <a:chExt cx="6305550" cy="1566845"/>
          </a:xfrm>
        </p:grpSpPr>
        <p:pic>
          <p:nvPicPr>
            <p:cNvPr id="11" name="Graphic 2" descr="Social network with solid fill">
              <a:extLst>
                <a:ext uri="{FF2B5EF4-FFF2-40B4-BE49-F238E27FC236}">
                  <a16:creationId xmlns:a16="http://schemas.microsoft.com/office/drawing/2014/main" id="{7567FCBE-EF6D-A6A3-D82F-862FC5C24E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25155" y="3806844"/>
              <a:ext cx="1566845" cy="1566845"/>
            </a:xfrm>
            <a:prstGeom prst="rect">
              <a:avLst/>
            </a:prstGeom>
          </p:spPr>
        </p:pic>
        <p:sp>
          <p:nvSpPr>
            <p:cNvPr id="13" name="Textplatzhalter 4">
              <a:extLst>
                <a:ext uri="{FF2B5EF4-FFF2-40B4-BE49-F238E27FC236}">
                  <a16:creationId xmlns:a16="http://schemas.microsoft.com/office/drawing/2014/main" id="{F4DEC437-4002-49E1-92F6-25669855A181}"/>
                </a:ext>
              </a:extLst>
            </p:cNvPr>
            <p:cNvSpPr txBox="1">
              <a:spLocks/>
            </p:cNvSpPr>
            <p:nvPr/>
          </p:nvSpPr>
          <p:spPr>
            <a:xfrm>
              <a:off x="5886450" y="3815579"/>
              <a:ext cx="509778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0"/>
                </a:spcBef>
                <a:spcAft>
                  <a:spcPts val="0"/>
                </a:spcAft>
                <a:buClr>
                  <a:srgbClr val="44546A"/>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project has also had a significant impact in terms of capacity to access new sources of</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funding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(Funding:  EU and national)</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Horizon Europe: 6</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National: 10</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Cooperations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6</a:t>
              </a:r>
            </a:p>
            <a:p>
              <a:pPr marL="355164" marR="0" lvl="0" indent="-355164" algn="l" defTabSz="1217706" rtl="0" eaLnBrk="1" fontAlgn="auto" latinLnBrk="0" hangingPunct="1">
                <a:lnSpc>
                  <a:spcPct val="100000"/>
                </a:lnSpc>
                <a:spcBef>
                  <a:spcPts val="0"/>
                </a:spcBef>
                <a:spcAft>
                  <a:spcPts val="0"/>
                </a:spcAft>
                <a:buClr>
                  <a:srgbClr val="44546A"/>
                </a:buClr>
                <a:buSzTx/>
                <a:buFont typeface="Wingdings 2" panose="05020102010507070707" pitchFamily="18" charset="2"/>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164" marR="0" lvl="0" indent="-355164" algn="l" defTabSz="1217706" rtl="0" eaLnBrk="1" fontAlgn="auto" latinLnBrk="0" hangingPunct="1">
                <a:lnSpc>
                  <a:spcPct val="100000"/>
                </a:lnSpc>
                <a:spcBef>
                  <a:spcPts val="0"/>
                </a:spcBef>
                <a:spcAft>
                  <a:spcPts val="0"/>
                </a:spcAft>
                <a:buClr>
                  <a:srgbClr val="44546A"/>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project has also had a significant impact for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collaborations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+16 international collaborations </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+34 consortium collaborations</a:t>
              </a:r>
            </a:p>
          </p:txBody>
        </p:sp>
      </p:grpSp>
    </p:spTree>
    <p:extLst>
      <p:ext uri="{BB962C8B-B14F-4D97-AF65-F5344CB8AC3E}">
        <p14:creationId xmlns:p14="http://schemas.microsoft.com/office/powerpoint/2010/main" val="252381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The </a:t>
            </a:r>
            <a:r>
              <a:rPr kumimoji="0" lang="en-US" sz="36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FuturEnzyme</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dissemination plan </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A plan for using, communication and disseminating project information and knowledge (D8.3 at M3; Scheme 1), prepared and submitted; no update is needed</a:t>
            </a:r>
            <a:endPar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n 2"/>
          <p:cNvPicPr>
            <a:picLocks noChangeAspect="1"/>
          </p:cNvPicPr>
          <p:nvPr/>
        </p:nvPicPr>
        <p:blipFill>
          <a:blip r:embed="rId3"/>
          <a:stretch>
            <a:fillRect/>
          </a:stretch>
        </p:blipFill>
        <p:spPr>
          <a:xfrm>
            <a:off x="2549451" y="2514428"/>
            <a:ext cx="6099534" cy="3676822"/>
          </a:xfrm>
          <a:prstGeom prst="rect">
            <a:avLst/>
          </a:prstGeom>
        </p:spPr>
      </p:pic>
    </p:spTree>
    <p:extLst>
      <p:ext uri="{BB962C8B-B14F-4D97-AF65-F5344CB8AC3E}">
        <p14:creationId xmlns:p14="http://schemas.microsoft.com/office/powerpoint/2010/main" val="3347662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fld id="{07CE569E-9B7C-4CB9-AB80-C0841F922CFF}" type="slidenum">
              <a:rPr lang="en-US" smtClean="0"/>
              <a:pPr/>
              <a:t>16</a:t>
            </a:fld>
            <a:endParaRPr lang="en-US"/>
          </a:p>
        </p:txBody>
      </p:sp>
      <p:sp>
        <p:nvSpPr>
          <p:cNvPr id="9"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r>
              <a:rPr lang="en-US" sz="3600" dirty="0">
                <a:latin typeface="Franklin Gothic Book" panose="020B0503020102020204" pitchFamily="34" charset="0"/>
              </a:rPr>
              <a:t>WP1 - Managing and Coordination</a:t>
            </a: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r>
              <a:rPr lang="en-US" dirty="0"/>
              <a:t>FuturEnzyme</a:t>
            </a:r>
          </a:p>
        </p:txBody>
      </p:sp>
      <p:sp>
        <p:nvSpPr>
          <p:cNvPr id="17" name="Textplatzhalter 4">
            <a:extLst>
              <a:ext uri="{FF2B5EF4-FFF2-40B4-BE49-F238E27FC236}">
                <a16:creationId xmlns:a16="http://schemas.microsoft.com/office/drawing/2014/main" id="{F4DEC437-4002-49E1-92F6-25669855A181}"/>
              </a:ext>
            </a:extLst>
          </p:cNvPr>
          <p:cNvSpPr txBox="1">
            <a:spLocks/>
          </p:cNvSpPr>
          <p:nvPr/>
        </p:nvSpPr>
        <p:spPr>
          <a:xfrm>
            <a:off x="474815" y="1157595"/>
            <a:ext cx="11583840" cy="5277411"/>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a:lnSpc>
                <a:spcPct val="100000"/>
              </a:lnSpc>
            </a:pPr>
            <a:r>
              <a:rPr lang="en-US" sz="2100" dirty="0"/>
              <a:t>OBJECTIVE</a:t>
            </a:r>
          </a:p>
          <a:p>
            <a:pPr marL="355165" lvl="1" indent="0">
              <a:lnSpc>
                <a:spcPct val="100000"/>
              </a:lnSpc>
              <a:buNone/>
            </a:pPr>
            <a:r>
              <a:rPr lang="en-US" sz="2000" dirty="0"/>
              <a:t>Management of the project; EC-contact/funding issues management; synergies with sister projects; communication with the Advisory Board (AB)</a:t>
            </a:r>
            <a:endParaRPr lang="en-US" sz="1870" dirty="0"/>
          </a:p>
          <a:p>
            <a:pPr lvl="1">
              <a:lnSpc>
                <a:spcPct val="100000"/>
              </a:lnSpc>
            </a:pPr>
            <a:r>
              <a:rPr lang="en-US" sz="1870" dirty="0"/>
              <a:t>TASKS</a:t>
            </a:r>
          </a:p>
          <a:p>
            <a:pPr lvl="2">
              <a:lnSpc>
                <a:spcPct val="100000"/>
              </a:lnSpc>
            </a:pPr>
            <a:r>
              <a:rPr lang="en-US" sz="1570" dirty="0"/>
              <a:t>Technical, administrative and financial management (M1 - M48) (TASK 1.1) </a:t>
            </a:r>
          </a:p>
          <a:p>
            <a:pPr lvl="2">
              <a:lnSpc>
                <a:spcPct val="100000"/>
              </a:lnSpc>
            </a:pPr>
            <a:r>
              <a:rPr lang="en-US" sz="1570" dirty="0"/>
              <a:t>Confidentiality legal documents Inter-Consortia for establishing synergies (M1 - M48) (TASK 1.2)</a:t>
            </a:r>
          </a:p>
          <a:p>
            <a:pPr lvl="2">
              <a:lnSpc>
                <a:spcPct val="100000"/>
              </a:lnSpc>
            </a:pPr>
            <a:endParaRPr lang="en-US" sz="1570" dirty="0"/>
          </a:p>
          <a:p>
            <a:pPr lvl="2">
              <a:lnSpc>
                <a:spcPct val="100000"/>
              </a:lnSpc>
            </a:pPr>
            <a:endParaRPr lang="en-US" sz="1570" dirty="0"/>
          </a:p>
          <a:p>
            <a:pPr lvl="2">
              <a:lnSpc>
                <a:spcPct val="100000"/>
              </a:lnSpc>
            </a:pPr>
            <a:endParaRPr lang="en-GB" dirty="0"/>
          </a:p>
          <a:p>
            <a:pPr lvl="2">
              <a:lnSpc>
                <a:spcPct val="100000"/>
              </a:lnSpc>
            </a:pPr>
            <a:endParaRPr lang="en-GB" dirty="0"/>
          </a:p>
          <a:p>
            <a:pPr>
              <a:lnSpc>
                <a:spcPct val="100000"/>
              </a:lnSpc>
            </a:pPr>
            <a:r>
              <a:rPr lang="en-US" sz="2100" dirty="0"/>
              <a:t>WORK DONE</a:t>
            </a:r>
          </a:p>
          <a:p>
            <a:pPr lvl="1">
              <a:lnSpc>
                <a:spcPct val="100000"/>
              </a:lnSpc>
            </a:pPr>
            <a:r>
              <a:rPr lang="en-GB" sz="1870" b="1" dirty="0"/>
              <a:t>Project's organization </a:t>
            </a:r>
            <a:r>
              <a:rPr lang="en-GB" sz="1870" dirty="0"/>
              <a:t>and </a:t>
            </a:r>
            <a:r>
              <a:rPr lang="en-GB" sz="1870" b="1" dirty="0"/>
              <a:t>management</a:t>
            </a:r>
            <a:r>
              <a:rPr lang="en-GB" sz="1870" dirty="0"/>
              <a:t> at all levels</a:t>
            </a:r>
          </a:p>
          <a:p>
            <a:pPr lvl="1">
              <a:lnSpc>
                <a:spcPct val="100000"/>
              </a:lnSpc>
            </a:pPr>
            <a:r>
              <a:rPr lang="en-GB" sz="1870" b="1" dirty="0"/>
              <a:t>Communication</a:t>
            </a:r>
            <a:r>
              <a:rPr lang="en-GB" sz="1870" dirty="0"/>
              <a:t> with the </a:t>
            </a:r>
            <a:r>
              <a:rPr lang="en-GB" sz="1870" b="1" dirty="0"/>
              <a:t>European Union </a:t>
            </a:r>
            <a:r>
              <a:rPr lang="en-GB" sz="1870" dirty="0"/>
              <a:t>(Project Officers), </a:t>
            </a:r>
            <a:r>
              <a:rPr lang="en-GB" sz="1870" b="1" dirty="0"/>
              <a:t>AB members </a:t>
            </a:r>
            <a:r>
              <a:rPr lang="en-GB" sz="1870" dirty="0"/>
              <a:t>and the </a:t>
            </a:r>
            <a:r>
              <a:rPr lang="en-GB" sz="1870" b="1" dirty="0"/>
              <a:t>3 sister projects</a:t>
            </a:r>
            <a:endParaRPr lang="en-GB" sz="1870" dirty="0"/>
          </a:p>
        </p:txBody>
      </p:sp>
      <p:sp>
        <p:nvSpPr>
          <p:cNvPr id="6" name="Freccia destra 21">
            <a:extLst>
              <a:ext uri="{FF2B5EF4-FFF2-40B4-BE49-F238E27FC236}">
                <a16:creationId xmlns:a16="http://schemas.microsoft.com/office/drawing/2014/main" id="{591DFF75-092A-4A22-ACD8-B3F7787D9039}"/>
              </a:ext>
            </a:extLst>
          </p:cNvPr>
          <p:cNvSpPr/>
          <p:nvPr/>
        </p:nvSpPr>
        <p:spPr>
          <a:xfrm>
            <a:off x="575203" y="3377380"/>
            <a:ext cx="10379374"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1 23">
            <a:extLst>
              <a:ext uri="{FF2B5EF4-FFF2-40B4-BE49-F238E27FC236}">
                <a16:creationId xmlns:a16="http://schemas.microsoft.com/office/drawing/2014/main" id="{F83D22C2-A376-45A4-85BC-27FA56001E7F}"/>
              </a:ext>
            </a:extLst>
          </p:cNvPr>
          <p:cNvCxnSpPr>
            <a:cxnSpLocks/>
          </p:cNvCxnSpPr>
          <p:nvPr/>
        </p:nvCxnSpPr>
        <p:spPr>
          <a:xfrm>
            <a:off x="3170335" y="361138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8" name="Connettore 1 24">
            <a:extLst>
              <a:ext uri="{FF2B5EF4-FFF2-40B4-BE49-F238E27FC236}">
                <a16:creationId xmlns:a16="http://schemas.microsoft.com/office/drawing/2014/main" id="{EDA46DFF-6BD7-4109-BADE-F77637021160}"/>
              </a:ext>
            </a:extLst>
          </p:cNvPr>
          <p:cNvCxnSpPr>
            <a:cxnSpLocks/>
          </p:cNvCxnSpPr>
          <p:nvPr/>
        </p:nvCxnSpPr>
        <p:spPr>
          <a:xfrm>
            <a:off x="1856267" y="361138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1" name="Connettore 1 25">
            <a:extLst>
              <a:ext uri="{FF2B5EF4-FFF2-40B4-BE49-F238E27FC236}">
                <a16:creationId xmlns:a16="http://schemas.microsoft.com/office/drawing/2014/main" id="{1A62B445-CFEA-46F9-8A08-CBB33C4BD0E2}"/>
              </a:ext>
            </a:extLst>
          </p:cNvPr>
          <p:cNvCxnSpPr>
            <a:cxnSpLocks/>
          </p:cNvCxnSpPr>
          <p:nvPr/>
        </p:nvCxnSpPr>
        <p:spPr>
          <a:xfrm>
            <a:off x="8331477" y="361138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ttore 1 26">
            <a:extLst>
              <a:ext uri="{FF2B5EF4-FFF2-40B4-BE49-F238E27FC236}">
                <a16:creationId xmlns:a16="http://schemas.microsoft.com/office/drawing/2014/main" id="{8FFD9513-0C3F-434E-8847-31C67DA0D994}"/>
              </a:ext>
            </a:extLst>
          </p:cNvPr>
          <p:cNvCxnSpPr>
            <a:cxnSpLocks/>
          </p:cNvCxnSpPr>
          <p:nvPr/>
        </p:nvCxnSpPr>
        <p:spPr>
          <a:xfrm>
            <a:off x="10973860" y="3611380"/>
            <a:ext cx="0" cy="432000"/>
          </a:xfrm>
          <a:prstGeom prst="line">
            <a:avLst/>
          </a:prstGeom>
          <a:ln w="5715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13" name="Connettore 1 27">
            <a:extLst>
              <a:ext uri="{FF2B5EF4-FFF2-40B4-BE49-F238E27FC236}">
                <a16:creationId xmlns:a16="http://schemas.microsoft.com/office/drawing/2014/main" id="{4920710F-0F94-4635-83AC-00D7824A29C7}"/>
              </a:ext>
            </a:extLst>
          </p:cNvPr>
          <p:cNvCxnSpPr>
            <a:cxnSpLocks/>
          </p:cNvCxnSpPr>
          <p:nvPr/>
        </p:nvCxnSpPr>
        <p:spPr>
          <a:xfrm>
            <a:off x="5751917" y="361138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CasellaDiTesto 15">
            <a:extLst>
              <a:ext uri="{FF2B5EF4-FFF2-40B4-BE49-F238E27FC236}">
                <a16:creationId xmlns:a16="http://schemas.microsoft.com/office/drawing/2014/main" id="{6E3D080E-80CC-42FC-AABC-E5741B0C1955}"/>
              </a:ext>
            </a:extLst>
          </p:cNvPr>
          <p:cNvSpPr txBox="1"/>
          <p:nvPr/>
        </p:nvSpPr>
        <p:spPr>
          <a:xfrm>
            <a:off x="474815" y="3673492"/>
            <a:ext cx="648000" cy="307777"/>
          </a:xfrm>
          <a:prstGeom prst="rect">
            <a:avLst/>
          </a:prstGeom>
          <a:noFill/>
        </p:spPr>
        <p:txBody>
          <a:bodyPr wrap="square" rtlCol="0">
            <a:spAutoFit/>
          </a:bodyPr>
          <a:lstStyle/>
          <a:p>
            <a:pPr algn="ctr"/>
            <a:r>
              <a:rPr lang="it-IT" sz="1400" b="1" dirty="0">
                <a:solidFill>
                  <a:schemeClr val="tx2"/>
                </a:solidFill>
              </a:rPr>
              <a:t>M1</a:t>
            </a:r>
          </a:p>
        </p:txBody>
      </p:sp>
      <p:sp>
        <p:nvSpPr>
          <p:cNvPr id="15" name="CasellaDiTesto 16">
            <a:extLst>
              <a:ext uri="{FF2B5EF4-FFF2-40B4-BE49-F238E27FC236}">
                <a16:creationId xmlns:a16="http://schemas.microsoft.com/office/drawing/2014/main" id="{65EEB3CA-1EBC-4C32-8049-67E8EA9B41D5}"/>
              </a:ext>
            </a:extLst>
          </p:cNvPr>
          <p:cNvSpPr txBox="1"/>
          <p:nvPr/>
        </p:nvSpPr>
        <p:spPr>
          <a:xfrm>
            <a:off x="1778948" y="3673492"/>
            <a:ext cx="654908" cy="307777"/>
          </a:xfrm>
          <a:prstGeom prst="rect">
            <a:avLst/>
          </a:prstGeom>
          <a:noFill/>
        </p:spPr>
        <p:txBody>
          <a:bodyPr wrap="square" rtlCol="0">
            <a:spAutoFit/>
          </a:bodyPr>
          <a:lstStyle/>
          <a:p>
            <a:pPr algn="ctr"/>
            <a:r>
              <a:rPr lang="it-IT" sz="1400" b="1" dirty="0">
                <a:solidFill>
                  <a:schemeClr val="tx2"/>
                </a:solidFill>
              </a:rPr>
              <a:t>M6</a:t>
            </a:r>
          </a:p>
        </p:txBody>
      </p:sp>
      <p:sp>
        <p:nvSpPr>
          <p:cNvPr id="16" name="CasellaDiTesto 17">
            <a:extLst>
              <a:ext uri="{FF2B5EF4-FFF2-40B4-BE49-F238E27FC236}">
                <a16:creationId xmlns:a16="http://schemas.microsoft.com/office/drawing/2014/main" id="{6693DE2A-A27F-48A1-BC20-D614EECA893D}"/>
              </a:ext>
            </a:extLst>
          </p:cNvPr>
          <p:cNvSpPr txBox="1"/>
          <p:nvPr/>
        </p:nvSpPr>
        <p:spPr>
          <a:xfrm>
            <a:off x="3150337" y="3673492"/>
            <a:ext cx="654908" cy="307777"/>
          </a:xfrm>
          <a:prstGeom prst="rect">
            <a:avLst/>
          </a:prstGeom>
          <a:noFill/>
        </p:spPr>
        <p:txBody>
          <a:bodyPr wrap="square" rtlCol="0">
            <a:spAutoFit/>
          </a:bodyPr>
          <a:lstStyle/>
          <a:p>
            <a:pPr algn="ctr"/>
            <a:r>
              <a:rPr lang="it-IT" sz="1400" b="1">
                <a:solidFill>
                  <a:schemeClr val="tx2"/>
                </a:solidFill>
              </a:rPr>
              <a:t>M12</a:t>
            </a:r>
          </a:p>
        </p:txBody>
      </p:sp>
      <p:sp>
        <p:nvSpPr>
          <p:cNvPr id="18" name="CasellaDiTesto 18">
            <a:extLst>
              <a:ext uri="{FF2B5EF4-FFF2-40B4-BE49-F238E27FC236}">
                <a16:creationId xmlns:a16="http://schemas.microsoft.com/office/drawing/2014/main" id="{B7215303-18B1-447B-9328-9D2904FF5B1E}"/>
              </a:ext>
            </a:extLst>
          </p:cNvPr>
          <p:cNvSpPr txBox="1"/>
          <p:nvPr/>
        </p:nvSpPr>
        <p:spPr>
          <a:xfrm>
            <a:off x="5707491" y="3673492"/>
            <a:ext cx="654908" cy="307777"/>
          </a:xfrm>
          <a:prstGeom prst="rect">
            <a:avLst/>
          </a:prstGeom>
          <a:noFill/>
        </p:spPr>
        <p:txBody>
          <a:bodyPr wrap="square" rtlCol="0">
            <a:spAutoFit/>
          </a:bodyPr>
          <a:lstStyle/>
          <a:p>
            <a:pPr algn="ctr"/>
            <a:r>
              <a:rPr lang="it-IT" sz="1400" b="1">
                <a:solidFill>
                  <a:schemeClr val="tx2"/>
                </a:solidFill>
              </a:rPr>
              <a:t>M24</a:t>
            </a:r>
          </a:p>
        </p:txBody>
      </p:sp>
      <p:sp>
        <p:nvSpPr>
          <p:cNvPr id="19" name="CasellaDiTesto 19">
            <a:extLst>
              <a:ext uri="{FF2B5EF4-FFF2-40B4-BE49-F238E27FC236}">
                <a16:creationId xmlns:a16="http://schemas.microsoft.com/office/drawing/2014/main" id="{2255A6EC-1E94-473A-8F1C-6457FE4B7100}"/>
              </a:ext>
            </a:extLst>
          </p:cNvPr>
          <p:cNvSpPr txBox="1"/>
          <p:nvPr/>
        </p:nvSpPr>
        <p:spPr>
          <a:xfrm>
            <a:off x="8301425" y="3673492"/>
            <a:ext cx="654908" cy="307777"/>
          </a:xfrm>
          <a:prstGeom prst="rect">
            <a:avLst/>
          </a:prstGeom>
          <a:noFill/>
        </p:spPr>
        <p:txBody>
          <a:bodyPr wrap="square" rtlCol="0">
            <a:spAutoFit/>
          </a:bodyPr>
          <a:lstStyle/>
          <a:p>
            <a:pPr algn="ctr"/>
            <a:r>
              <a:rPr lang="it-IT" sz="1400" b="1">
                <a:solidFill>
                  <a:schemeClr val="tx2"/>
                </a:solidFill>
              </a:rPr>
              <a:t>M36</a:t>
            </a:r>
          </a:p>
        </p:txBody>
      </p:sp>
      <p:sp>
        <p:nvSpPr>
          <p:cNvPr id="20" name="CasellaDiTesto 20">
            <a:extLst>
              <a:ext uri="{FF2B5EF4-FFF2-40B4-BE49-F238E27FC236}">
                <a16:creationId xmlns:a16="http://schemas.microsoft.com/office/drawing/2014/main" id="{DEC9A655-1528-405E-805E-FFB18A1F375D}"/>
              </a:ext>
            </a:extLst>
          </p:cNvPr>
          <p:cNvSpPr txBox="1"/>
          <p:nvPr/>
        </p:nvSpPr>
        <p:spPr>
          <a:xfrm>
            <a:off x="10308711" y="3673492"/>
            <a:ext cx="654908" cy="307777"/>
          </a:xfrm>
          <a:prstGeom prst="rect">
            <a:avLst/>
          </a:prstGeom>
          <a:noFill/>
        </p:spPr>
        <p:txBody>
          <a:bodyPr wrap="square" rtlCol="0">
            <a:spAutoFit/>
          </a:bodyPr>
          <a:lstStyle/>
          <a:p>
            <a:pPr algn="ctr"/>
            <a:r>
              <a:rPr lang="it-IT" sz="1400" b="1">
                <a:solidFill>
                  <a:schemeClr val="tx2"/>
                </a:solidFill>
              </a:rPr>
              <a:t>M48</a:t>
            </a:r>
          </a:p>
        </p:txBody>
      </p:sp>
      <p:sp>
        <p:nvSpPr>
          <p:cNvPr id="21" name="CasellaDiTesto 8">
            <a:extLst>
              <a:ext uri="{FF2B5EF4-FFF2-40B4-BE49-F238E27FC236}">
                <a16:creationId xmlns:a16="http://schemas.microsoft.com/office/drawing/2014/main" id="{FAEA41F4-2FA9-4C39-8155-6EBC1D4C263B}"/>
              </a:ext>
            </a:extLst>
          </p:cNvPr>
          <p:cNvSpPr txBox="1"/>
          <p:nvPr/>
        </p:nvSpPr>
        <p:spPr>
          <a:xfrm>
            <a:off x="4445736" y="3673492"/>
            <a:ext cx="654908" cy="307777"/>
          </a:xfrm>
          <a:prstGeom prst="rect">
            <a:avLst/>
          </a:prstGeom>
          <a:noFill/>
        </p:spPr>
        <p:txBody>
          <a:bodyPr wrap="square" rtlCol="0">
            <a:spAutoFit/>
          </a:bodyPr>
          <a:lstStyle/>
          <a:p>
            <a:pPr algn="ctr"/>
            <a:r>
              <a:rPr lang="it-IT" sz="1400" b="1">
                <a:solidFill>
                  <a:schemeClr val="tx2"/>
                </a:solidFill>
              </a:rPr>
              <a:t>M18</a:t>
            </a:r>
          </a:p>
        </p:txBody>
      </p:sp>
      <p:cxnSp>
        <p:nvCxnSpPr>
          <p:cNvPr id="22" name="Connettore 1 9">
            <a:extLst>
              <a:ext uri="{FF2B5EF4-FFF2-40B4-BE49-F238E27FC236}">
                <a16:creationId xmlns:a16="http://schemas.microsoft.com/office/drawing/2014/main" id="{66B44D46-E02A-4869-8D9A-7FE759B338D5}"/>
              </a:ext>
            </a:extLst>
          </p:cNvPr>
          <p:cNvCxnSpPr>
            <a:cxnSpLocks/>
          </p:cNvCxnSpPr>
          <p:nvPr/>
        </p:nvCxnSpPr>
        <p:spPr>
          <a:xfrm>
            <a:off x="4469800" y="361138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3" name="Connettore 1 10">
            <a:extLst>
              <a:ext uri="{FF2B5EF4-FFF2-40B4-BE49-F238E27FC236}">
                <a16:creationId xmlns:a16="http://schemas.microsoft.com/office/drawing/2014/main" id="{60D38560-F449-4653-9C66-6BD95D845290}"/>
              </a:ext>
            </a:extLst>
          </p:cNvPr>
          <p:cNvCxnSpPr>
            <a:cxnSpLocks/>
          </p:cNvCxnSpPr>
          <p:nvPr/>
        </p:nvCxnSpPr>
        <p:spPr>
          <a:xfrm>
            <a:off x="7048514" y="361138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4" name="CasellaDiTesto 11">
            <a:extLst>
              <a:ext uri="{FF2B5EF4-FFF2-40B4-BE49-F238E27FC236}">
                <a16:creationId xmlns:a16="http://schemas.microsoft.com/office/drawing/2014/main" id="{7FA215FE-0EC7-46AD-8FFD-705E02BB7E4F}"/>
              </a:ext>
            </a:extLst>
          </p:cNvPr>
          <p:cNvSpPr txBox="1"/>
          <p:nvPr/>
        </p:nvSpPr>
        <p:spPr>
          <a:xfrm>
            <a:off x="7019040" y="3673492"/>
            <a:ext cx="654908" cy="307777"/>
          </a:xfrm>
          <a:prstGeom prst="rect">
            <a:avLst/>
          </a:prstGeom>
          <a:noFill/>
        </p:spPr>
        <p:txBody>
          <a:bodyPr wrap="square" rtlCol="0">
            <a:spAutoFit/>
          </a:bodyPr>
          <a:lstStyle/>
          <a:p>
            <a:pPr algn="ctr"/>
            <a:r>
              <a:rPr lang="it-IT" sz="1400" b="1">
                <a:solidFill>
                  <a:schemeClr val="tx2"/>
                </a:solidFill>
              </a:rPr>
              <a:t>M30</a:t>
            </a:r>
          </a:p>
        </p:txBody>
      </p:sp>
      <p:cxnSp>
        <p:nvCxnSpPr>
          <p:cNvPr id="25" name="Connettore 1 12">
            <a:extLst>
              <a:ext uri="{FF2B5EF4-FFF2-40B4-BE49-F238E27FC236}">
                <a16:creationId xmlns:a16="http://schemas.microsoft.com/office/drawing/2014/main" id="{65AEBFB6-882A-4A39-BFAF-52676589C9B1}"/>
              </a:ext>
            </a:extLst>
          </p:cNvPr>
          <p:cNvCxnSpPr>
            <a:cxnSpLocks/>
          </p:cNvCxnSpPr>
          <p:nvPr/>
        </p:nvCxnSpPr>
        <p:spPr>
          <a:xfrm>
            <a:off x="9574681" y="361138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6" name="CasellaDiTesto 13">
            <a:extLst>
              <a:ext uri="{FF2B5EF4-FFF2-40B4-BE49-F238E27FC236}">
                <a16:creationId xmlns:a16="http://schemas.microsoft.com/office/drawing/2014/main" id="{7BF09032-5B5B-4F8E-AEF8-6C53813C2EDB}"/>
              </a:ext>
            </a:extLst>
          </p:cNvPr>
          <p:cNvSpPr txBox="1"/>
          <p:nvPr/>
        </p:nvSpPr>
        <p:spPr>
          <a:xfrm>
            <a:off x="9542284" y="3673492"/>
            <a:ext cx="654908" cy="307777"/>
          </a:xfrm>
          <a:prstGeom prst="rect">
            <a:avLst/>
          </a:prstGeom>
          <a:noFill/>
        </p:spPr>
        <p:txBody>
          <a:bodyPr wrap="square" rtlCol="0">
            <a:spAutoFit/>
          </a:bodyPr>
          <a:lstStyle/>
          <a:p>
            <a:pPr algn="ctr"/>
            <a:r>
              <a:rPr lang="it-IT" sz="1400" b="1">
                <a:solidFill>
                  <a:schemeClr val="tx2"/>
                </a:solidFill>
              </a:rPr>
              <a:t>M42</a:t>
            </a:r>
          </a:p>
        </p:txBody>
      </p:sp>
      <p:sp>
        <p:nvSpPr>
          <p:cNvPr id="28" name="CasellaDiTesto 15">
            <a:extLst>
              <a:ext uri="{FF2B5EF4-FFF2-40B4-BE49-F238E27FC236}">
                <a16:creationId xmlns:a16="http://schemas.microsoft.com/office/drawing/2014/main" id="{D4412528-E7FE-40C0-A751-284AB32EB17F}"/>
              </a:ext>
            </a:extLst>
          </p:cNvPr>
          <p:cNvSpPr txBox="1"/>
          <p:nvPr/>
        </p:nvSpPr>
        <p:spPr>
          <a:xfrm rot="16200000">
            <a:off x="10424631" y="4220346"/>
            <a:ext cx="1068936" cy="523220"/>
          </a:xfrm>
          <a:prstGeom prst="rect">
            <a:avLst/>
          </a:prstGeom>
          <a:noFill/>
        </p:spPr>
        <p:txBody>
          <a:bodyPr wrap="square" rtlCol="0">
            <a:spAutoFit/>
          </a:bodyPr>
          <a:lstStyle/>
          <a:p>
            <a:pPr algn="ctr"/>
            <a:r>
              <a:rPr lang="it-IT" sz="1400" b="1" dirty="0">
                <a:solidFill>
                  <a:schemeClr val="tx2"/>
                </a:solidFill>
              </a:rPr>
              <a:t>Task 1.1</a:t>
            </a:r>
          </a:p>
          <a:p>
            <a:pPr algn="ctr"/>
            <a:r>
              <a:rPr lang="it-IT" sz="1400" b="1" dirty="0">
                <a:solidFill>
                  <a:schemeClr val="tx2"/>
                </a:solidFill>
              </a:rPr>
              <a:t>Task 1.2</a:t>
            </a:r>
          </a:p>
        </p:txBody>
      </p:sp>
      <p:sp>
        <p:nvSpPr>
          <p:cNvPr id="27" name="Pfeil: nach unten 1">
            <a:extLst>
              <a:ext uri="{FF2B5EF4-FFF2-40B4-BE49-F238E27FC236}">
                <a16:creationId xmlns:a16="http://schemas.microsoft.com/office/drawing/2014/main" id="{F62F4D5F-41A8-4FC9-9227-20A13BD513EA}"/>
              </a:ext>
            </a:extLst>
          </p:cNvPr>
          <p:cNvSpPr/>
          <p:nvPr/>
        </p:nvSpPr>
        <p:spPr>
          <a:xfrm rot="16200000">
            <a:off x="2565234" y="2107166"/>
            <a:ext cx="132308" cy="4112369"/>
          </a:xfrm>
          <a:prstGeom prst="downArrow">
            <a:avLst/>
          </a:prstGeom>
          <a:solidFill>
            <a:srgbClr val="44546A"/>
          </a:solidFill>
          <a:ln>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205754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The </a:t>
            </a:r>
            <a:r>
              <a:rPr kumimoji="0" lang="en-US" sz="36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FuturEnzyme</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dissemination plan </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Imagen 5" descr="Interfaz de usuario gráfica&#10;&#10;Descripción generada automáticamente">
            <a:extLst>
              <a:ext uri="{FF2B5EF4-FFF2-40B4-BE49-F238E27FC236}">
                <a16:creationId xmlns:a16="http://schemas.microsoft.com/office/drawing/2014/main" id="{CD8702B3-DC2B-C5AE-F3BE-A9B2DE17B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23" y="2236456"/>
            <a:ext cx="4133072" cy="4235715"/>
          </a:xfrm>
          <a:prstGeom prst="rect">
            <a:avLst/>
          </a:prstGeom>
        </p:spPr>
      </p:pic>
      <p:pic>
        <p:nvPicPr>
          <p:cNvPr id="7" name="Imagen 3" descr="Interfaz de usuario gráfica, Diagrama&#10;&#10;Descripción generada automáticamente">
            <a:extLst>
              <a:ext uri="{FF2B5EF4-FFF2-40B4-BE49-F238E27FC236}">
                <a16:creationId xmlns:a16="http://schemas.microsoft.com/office/drawing/2014/main" id="{53659F6C-1CA5-EA14-447C-070F4AD59B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2430" y="2242185"/>
            <a:ext cx="5690870" cy="3961765"/>
          </a:xfrm>
          <a:prstGeom prst="rect">
            <a:avLst/>
          </a:prstGeom>
          <a:noFill/>
          <a:ln>
            <a:noFill/>
          </a:ln>
        </p:spPr>
      </p:pic>
      <p:sp>
        <p:nvSpPr>
          <p:cNvPr id="10"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An Exploitation Plan (D8.6 at M12) prepared and submitted; no update is needed</a:t>
            </a:r>
            <a:endPar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14194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The </a:t>
            </a:r>
            <a:r>
              <a:rPr kumimoji="0" lang="en-US" sz="36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FuturEnzyme</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data management plan </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A Data Management Plan (D8.4 at M4), was prepared and submitted; no update is needed.</a:t>
            </a: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rPr>
              <a:t>Main repositories/databases for managing </a:t>
            </a:r>
            <a:r>
              <a:rPr kumimoji="0" lang="en-US" sz="1833" b="0" i="0" u="none" strike="noStrike" kern="1200" cap="none" spc="0" normalizeH="0" baseline="0" noProof="0" dirty="0" err="1">
                <a:ln>
                  <a:noFill/>
                </a:ln>
                <a:solidFill>
                  <a:prstClr val="black"/>
                </a:solidFill>
                <a:effectLst/>
                <a:uLnTx/>
                <a:uFillTx/>
                <a:latin typeface="Calibri" panose="020F0502020204030204"/>
                <a:ea typeface="+mn-ea"/>
                <a:cs typeface="+mn-cs"/>
              </a:rPr>
              <a:t>FuturEnzyme’s</a:t>
            </a:r>
            <a:r>
              <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rPr>
              <a:t> data, metadata and information</a:t>
            </a:r>
          </a:p>
          <a:p>
            <a:pPr marL="1076064" marR="0" lvl="2" indent="-355164"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s-ES" sz="1534" b="0" i="0" u="none" strike="noStrike" kern="1200" cap="none" spc="0" normalizeH="0" baseline="0" noProof="0" dirty="0" err="1">
                <a:ln>
                  <a:noFill/>
                </a:ln>
                <a:solidFill>
                  <a:prstClr val="black"/>
                </a:solidFill>
                <a:effectLst/>
                <a:uLnTx/>
                <a:uFillTx/>
                <a:latin typeface="Calibri" panose="020F0502020204030204"/>
                <a:ea typeface="+mn-ea"/>
                <a:cs typeface="+mn-cs"/>
              </a:rPr>
              <a:t>Private</a:t>
            </a:r>
            <a:r>
              <a:rPr kumimoji="0" lang="es-ES" sz="1534"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534" b="0" i="0" u="none" strike="noStrike" kern="1200" cap="none" spc="0" normalizeH="0" baseline="0" noProof="0" dirty="0" err="1">
                <a:ln>
                  <a:noFill/>
                </a:ln>
                <a:solidFill>
                  <a:prstClr val="black"/>
                </a:solidFill>
                <a:effectLst/>
                <a:uLnTx/>
                <a:uFillTx/>
                <a:latin typeface="Calibri" panose="020F0502020204030204"/>
                <a:ea typeface="+mn-ea"/>
                <a:cs typeface="+mn-cs"/>
              </a:rPr>
              <a:t>area</a:t>
            </a:r>
            <a:r>
              <a:rPr kumimoji="0" lang="es-ES" sz="1534"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es-ES" sz="1534"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534"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534" b="0" i="0" u="none" strike="noStrike" kern="1200" cap="none" spc="0" normalizeH="0" baseline="0" noProof="0" dirty="0" err="1">
                <a:ln>
                  <a:noFill/>
                </a:ln>
                <a:solidFill>
                  <a:prstClr val="black"/>
                </a:solidFill>
                <a:effectLst/>
                <a:uLnTx/>
                <a:uFillTx/>
                <a:latin typeface="Calibri" panose="020F0502020204030204"/>
                <a:ea typeface="+mn-ea"/>
                <a:cs typeface="+mn-cs"/>
              </a:rPr>
              <a:t>project’s</a:t>
            </a:r>
            <a:r>
              <a:rPr kumimoji="0" lang="es-ES" sz="1534"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534" b="0" i="0" u="none" strike="noStrike" kern="1200" cap="none" spc="0" normalizeH="0" baseline="0" noProof="0" dirty="0" err="1">
                <a:ln>
                  <a:noFill/>
                </a:ln>
                <a:solidFill>
                  <a:prstClr val="black"/>
                </a:solidFill>
                <a:effectLst/>
                <a:uLnTx/>
                <a:uFillTx/>
                <a:latin typeface="Calibri" panose="020F0502020204030204"/>
                <a:ea typeface="+mn-ea"/>
                <a:cs typeface="+mn-cs"/>
              </a:rPr>
              <a:t>website</a:t>
            </a:r>
            <a:r>
              <a:rPr kumimoji="0" lang="es-ES" sz="1534"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076064" marR="0" lvl="2" indent="-355164"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s-ES" sz="1534" b="0" i="0" u="none" strike="noStrike" kern="1200" cap="none" spc="0" normalizeH="0" baseline="0" noProof="0" dirty="0" err="1">
                <a:ln>
                  <a:noFill/>
                </a:ln>
                <a:solidFill>
                  <a:prstClr val="black"/>
                </a:solidFill>
                <a:effectLst/>
                <a:uLnTx/>
                <a:uFillTx/>
                <a:latin typeface="Calibri" panose="020F0502020204030204"/>
                <a:ea typeface="+mn-ea"/>
                <a:cs typeface="+mn-cs"/>
              </a:rPr>
              <a:t>Repository</a:t>
            </a:r>
            <a:r>
              <a:rPr kumimoji="0" lang="es-ES" sz="1534"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s-ES" sz="1534" b="0" i="0" u="none" strike="noStrike" kern="1200" cap="none" spc="0" normalizeH="0" baseline="0" noProof="0" dirty="0" err="1">
                <a:ln>
                  <a:noFill/>
                </a:ln>
                <a:solidFill>
                  <a:prstClr val="black"/>
                </a:solidFill>
                <a:effectLst/>
                <a:uLnTx/>
                <a:uFillTx/>
                <a:latin typeface="Calibri" panose="020F0502020204030204"/>
                <a:ea typeface="+mn-ea"/>
                <a:cs typeface="+mn-cs"/>
              </a:rPr>
              <a:t>MareNostrum</a:t>
            </a:r>
            <a:r>
              <a:rPr kumimoji="0" lang="es-ES" sz="1534" b="0" i="0" u="none" strike="noStrike" kern="1200" cap="none" spc="0" normalizeH="0" baseline="0" noProof="0" dirty="0">
                <a:ln>
                  <a:noFill/>
                </a:ln>
                <a:solidFill>
                  <a:prstClr val="black"/>
                </a:solidFill>
                <a:effectLst/>
                <a:uLnTx/>
                <a:uFillTx/>
                <a:latin typeface="Calibri" panose="020F0502020204030204"/>
                <a:ea typeface="+mn-ea"/>
                <a:cs typeface="+mn-cs"/>
              </a:rPr>
              <a:t> 5 </a:t>
            </a:r>
            <a:r>
              <a:rPr kumimoji="0" lang="es-ES" sz="1534" b="0" i="0" u="none" strike="noStrike" kern="1200" cap="none" spc="0" normalizeH="0" baseline="0" noProof="0" dirty="0" err="1">
                <a:ln>
                  <a:noFill/>
                </a:ln>
                <a:solidFill>
                  <a:prstClr val="black"/>
                </a:solidFill>
                <a:effectLst/>
                <a:uLnTx/>
                <a:uFillTx/>
                <a:latin typeface="Calibri" panose="020F0502020204030204"/>
                <a:ea typeface="+mn-ea"/>
                <a:cs typeface="+mn-cs"/>
              </a:rPr>
              <a:t>Supercomputer</a:t>
            </a:r>
            <a:r>
              <a:rPr kumimoji="0" lang="es-ES" sz="1534" b="0" i="0" u="none" strike="noStrike" kern="1200" cap="none" spc="0" normalizeH="0" baseline="0" noProof="0" dirty="0">
                <a:ln>
                  <a:noFill/>
                </a:ln>
                <a:solidFill>
                  <a:prstClr val="black"/>
                </a:solidFill>
                <a:effectLst/>
                <a:uLnTx/>
                <a:uFillTx/>
                <a:latin typeface="Calibri" panose="020F0502020204030204"/>
                <a:ea typeface="+mn-ea"/>
                <a:cs typeface="+mn-cs"/>
              </a:rPr>
              <a:t> (BSC). 15 TB of </a:t>
            </a:r>
            <a:r>
              <a:rPr kumimoji="0" lang="es-ES" sz="1534" b="0" i="0" u="none" strike="noStrike" kern="1200" cap="none" spc="0" normalizeH="0" baseline="0" noProof="0" dirty="0" err="1">
                <a:ln>
                  <a:noFill/>
                </a:ln>
                <a:solidFill>
                  <a:prstClr val="black"/>
                </a:solidFill>
                <a:effectLst/>
                <a:uLnTx/>
                <a:uFillTx/>
                <a:latin typeface="Calibri" panose="020F0502020204030204"/>
                <a:ea typeface="+mn-ea"/>
                <a:cs typeface="+mn-cs"/>
              </a:rPr>
              <a:t>storage</a:t>
            </a:r>
            <a:r>
              <a:rPr kumimoji="0" lang="es-ES" sz="1534"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534" b="0" i="0" u="none" strike="noStrike" kern="1200" cap="none" spc="0" normalizeH="0" baseline="0" noProof="0" dirty="0">
                <a:ln>
                  <a:noFill/>
                </a:ln>
                <a:solidFill>
                  <a:prstClr val="black"/>
                </a:solidFill>
                <a:effectLst/>
                <a:uLnTx/>
                <a:uFillTx/>
                <a:latin typeface="Calibri" panose="020F0502020204030204"/>
                <a:ea typeface="+mn-ea"/>
                <a:cs typeface="+mn-cs"/>
              </a:rPr>
              <a:t> The storage space is granted free of charge offered by the European Commission, provided by the EOSC project </a:t>
            </a:r>
            <a:r>
              <a:rPr kumimoji="0" lang="en-US" sz="1534"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DICE</a:t>
            </a:r>
            <a:r>
              <a:rPr kumimoji="0" lang="en-US" sz="1534"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076064" marR="0" lvl="2" indent="-355164"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s-ES" sz="1534"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534"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534" b="0" i="0" u="none" strike="noStrike" kern="1200" cap="none" spc="0" normalizeH="0" baseline="0" noProof="0" dirty="0" err="1">
                <a:ln>
                  <a:noFill/>
                </a:ln>
                <a:solidFill>
                  <a:prstClr val="black"/>
                </a:solidFill>
                <a:effectLst/>
                <a:uLnTx/>
                <a:uFillTx/>
                <a:latin typeface="Calibri" panose="020F0502020204030204"/>
                <a:ea typeface="+mn-ea"/>
                <a:cs typeface="+mn-cs"/>
              </a:rPr>
              <a:t>Zenodo</a:t>
            </a:r>
            <a:r>
              <a:rPr kumimoji="0" lang="es-ES" sz="1534"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534" b="0" i="0" u="none" strike="noStrike" kern="1200" cap="none" spc="0" normalizeH="0" baseline="0" noProof="0" dirty="0" err="1">
                <a:ln>
                  <a:noFill/>
                </a:ln>
                <a:solidFill>
                  <a:prstClr val="black"/>
                </a:solidFill>
                <a:effectLst/>
                <a:uLnTx/>
                <a:uFillTx/>
                <a:latin typeface="Calibri" panose="020F0502020204030204"/>
                <a:ea typeface="+mn-ea"/>
                <a:cs typeface="+mn-cs"/>
              </a:rPr>
              <a:t>Community</a:t>
            </a:r>
            <a:r>
              <a:rPr kumimoji="0" lang="es-ES" sz="1534"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534" b="0" i="0" u="none" strike="noStrike" kern="1200" cap="none" spc="0" normalizeH="0" baseline="0" noProof="0" dirty="0" err="1">
                <a:ln>
                  <a:noFill/>
                </a:ln>
                <a:solidFill>
                  <a:prstClr val="black"/>
                </a:solidFill>
                <a:effectLst/>
                <a:uLnTx/>
                <a:uFillTx/>
                <a:latin typeface="Calibri" panose="020F0502020204030204"/>
                <a:ea typeface="+mn-ea"/>
                <a:cs typeface="+mn-cs"/>
              </a:rPr>
              <a:t>FuturEnzyme</a:t>
            </a:r>
            <a:endParaRPr kumimoji="0" lang="es-ES" sz="153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endPar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7C65E5ED-8A8D-401E-B405-F545E161FAAC}"/>
              </a:ext>
            </a:extLst>
          </p:cNvPr>
          <p:cNvPicPr>
            <a:picLocks noChangeAspect="1"/>
          </p:cNvPicPr>
          <p:nvPr/>
        </p:nvPicPr>
        <p:blipFill>
          <a:blip r:embed="rId4"/>
          <a:stretch>
            <a:fillRect/>
          </a:stretch>
        </p:blipFill>
        <p:spPr>
          <a:xfrm>
            <a:off x="576537" y="3631311"/>
            <a:ext cx="6001027" cy="2733779"/>
          </a:xfrm>
          <a:prstGeom prst="rect">
            <a:avLst/>
          </a:prstGeom>
        </p:spPr>
      </p:pic>
      <p:pic>
        <p:nvPicPr>
          <p:cNvPr id="8" name="Imagen 7">
            <a:extLst>
              <a:ext uri="{FF2B5EF4-FFF2-40B4-BE49-F238E27FC236}">
                <a16:creationId xmlns:a16="http://schemas.microsoft.com/office/drawing/2014/main" id="{6F5728B0-B334-4977-97FC-9288C5F6338E}"/>
              </a:ext>
            </a:extLst>
          </p:cNvPr>
          <p:cNvPicPr>
            <a:picLocks noChangeAspect="1"/>
          </p:cNvPicPr>
          <p:nvPr/>
        </p:nvPicPr>
        <p:blipFill>
          <a:blip r:embed="rId5"/>
          <a:stretch>
            <a:fillRect/>
          </a:stretch>
        </p:blipFill>
        <p:spPr>
          <a:xfrm>
            <a:off x="6770594" y="3641200"/>
            <a:ext cx="5068783" cy="2536835"/>
          </a:xfrm>
          <a:prstGeom prst="rect">
            <a:avLst/>
          </a:prstGeom>
        </p:spPr>
      </p:pic>
    </p:spTree>
    <p:extLst>
      <p:ext uri="{BB962C8B-B14F-4D97-AF65-F5344CB8AC3E}">
        <p14:creationId xmlns:p14="http://schemas.microsoft.com/office/powerpoint/2010/main" val="21023093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The </a:t>
            </a:r>
            <a:r>
              <a:rPr kumimoji="0" lang="en-US" sz="36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FuturEnzyme</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data management plan </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A Data Management Plan (D8.4 at M4), was prepared and submitted; no update is needed.</a:t>
            </a:r>
          </a:p>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endPar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n 1"/>
          <p:cNvPicPr>
            <a:picLocks noChangeAspect="1"/>
          </p:cNvPicPr>
          <p:nvPr/>
        </p:nvPicPr>
        <p:blipFill>
          <a:blip r:embed="rId3"/>
          <a:stretch>
            <a:fillRect/>
          </a:stretch>
        </p:blipFill>
        <p:spPr>
          <a:xfrm>
            <a:off x="2095970" y="2032318"/>
            <a:ext cx="6747134" cy="4262928"/>
          </a:xfrm>
          <a:prstGeom prst="rect">
            <a:avLst/>
          </a:prstGeom>
        </p:spPr>
      </p:pic>
    </p:spTree>
    <p:extLst>
      <p:ext uri="{BB962C8B-B14F-4D97-AF65-F5344CB8AC3E}">
        <p14:creationId xmlns:p14="http://schemas.microsoft.com/office/powerpoint/2010/main" val="3741728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endParaRPr>
          </a:p>
        </p:txBody>
      </p:sp>
      <p:sp>
        <p:nvSpPr>
          <p:cNvPr id="6" name="Rectangle 8">
            <a:extLst>
              <a:ext uri="{FF2B5EF4-FFF2-40B4-BE49-F238E27FC236}">
                <a16:creationId xmlns:a16="http://schemas.microsoft.com/office/drawing/2014/main" id="{77BCED22-9AED-79C7-5A68-4890A0F87F34}"/>
              </a:ext>
            </a:extLst>
          </p:cNvPr>
          <p:cNvSpPr/>
          <p:nvPr/>
        </p:nvSpPr>
        <p:spPr>
          <a:xfrm>
            <a:off x="255662" y="1456473"/>
            <a:ext cx="7161789" cy="953065"/>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7" name="Rectangle 3">
            <a:extLst>
              <a:ext uri="{FF2B5EF4-FFF2-40B4-BE49-F238E27FC236}">
                <a16:creationId xmlns:a16="http://schemas.microsoft.com/office/drawing/2014/main" id="{000F012F-3365-6CA7-5F23-860C20CE0AE2}"/>
              </a:ext>
            </a:extLst>
          </p:cNvPr>
          <p:cNvSpPr/>
          <p:nvPr/>
        </p:nvSpPr>
        <p:spPr>
          <a:xfrm>
            <a:off x="318121" y="1781636"/>
            <a:ext cx="835270"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Lipases</a:t>
            </a:r>
            <a:r>
              <a:rPr kumimoji="0" lang="es-ES" sz="1200" b="0" i="0" u="none" strike="noStrike" kern="1200" cap="none" spc="0" normalizeH="0" baseline="0" noProof="0" dirty="0">
                <a:ln>
                  <a:noFill/>
                </a:ln>
                <a:solidFill>
                  <a:prstClr val="white"/>
                </a:solidFill>
                <a:effectLst/>
                <a:uLnTx/>
                <a:uFillTx/>
                <a:latin typeface="Franklin Gothic Book" panose="020B0503020102020204"/>
                <a:ea typeface="+mn-ea"/>
                <a:cs typeface="+mn-cs"/>
              </a:rPr>
              <a:t> Esterases </a:t>
            </a: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8" name="Rectangle 4">
            <a:extLst>
              <a:ext uri="{FF2B5EF4-FFF2-40B4-BE49-F238E27FC236}">
                <a16:creationId xmlns:a16="http://schemas.microsoft.com/office/drawing/2014/main" id="{E85919EE-08F1-ACFF-D3D7-85CA857910CD}"/>
              </a:ext>
            </a:extLst>
          </p:cNvPr>
          <p:cNvSpPr/>
          <p:nvPr/>
        </p:nvSpPr>
        <p:spPr>
          <a:xfrm>
            <a:off x="1203456" y="1781636"/>
            <a:ext cx="879778"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rPr>
              <a:t>Proteases</a:t>
            </a:r>
          </a:p>
        </p:txBody>
      </p:sp>
      <p:sp>
        <p:nvSpPr>
          <p:cNvPr id="9" name="Rectangle 5">
            <a:extLst>
              <a:ext uri="{FF2B5EF4-FFF2-40B4-BE49-F238E27FC236}">
                <a16:creationId xmlns:a16="http://schemas.microsoft.com/office/drawing/2014/main" id="{46921D98-9215-A3FA-A3C3-2D44738DCB8E}"/>
              </a:ext>
            </a:extLst>
          </p:cNvPr>
          <p:cNvSpPr/>
          <p:nvPr/>
        </p:nvSpPr>
        <p:spPr>
          <a:xfrm>
            <a:off x="2149072" y="1781636"/>
            <a:ext cx="925607"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rPr>
              <a:t>Lactonases</a:t>
            </a:r>
          </a:p>
        </p:txBody>
      </p:sp>
      <p:sp>
        <p:nvSpPr>
          <p:cNvPr id="10" name="Rectangle 6">
            <a:extLst>
              <a:ext uri="{FF2B5EF4-FFF2-40B4-BE49-F238E27FC236}">
                <a16:creationId xmlns:a16="http://schemas.microsoft.com/office/drawing/2014/main" id="{C07EA920-6B13-3B29-AF17-9D870AC46A86}"/>
              </a:ext>
            </a:extLst>
          </p:cNvPr>
          <p:cNvSpPr/>
          <p:nvPr/>
        </p:nvSpPr>
        <p:spPr>
          <a:xfrm>
            <a:off x="3127776" y="1781636"/>
            <a:ext cx="1184451"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Hyaluronidases</a:t>
            </a: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3" name="TextBox 10">
            <a:extLst>
              <a:ext uri="{FF2B5EF4-FFF2-40B4-BE49-F238E27FC236}">
                <a16:creationId xmlns:a16="http://schemas.microsoft.com/office/drawing/2014/main" id="{9E4D1327-B1F6-4741-3B59-63D0FE876418}"/>
              </a:ext>
            </a:extLst>
          </p:cNvPr>
          <p:cNvSpPr txBox="1"/>
          <p:nvPr/>
        </p:nvSpPr>
        <p:spPr>
          <a:xfrm>
            <a:off x="2802968" y="1456810"/>
            <a:ext cx="101656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6873"/>
                </a:solidFill>
                <a:effectLst/>
                <a:uLnTx/>
                <a:uFillTx/>
                <a:latin typeface="Franklin Gothic Book" panose="020B0503020102020204"/>
                <a:ea typeface="+mn-ea"/>
                <a:cs typeface="+mn-cs"/>
              </a:rPr>
              <a:t>Hydrolases</a:t>
            </a:r>
          </a:p>
        </p:txBody>
      </p:sp>
      <p:sp>
        <p:nvSpPr>
          <p:cNvPr id="32" name="Rectangle 6">
            <a:extLst>
              <a:ext uri="{FF2B5EF4-FFF2-40B4-BE49-F238E27FC236}">
                <a16:creationId xmlns:a16="http://schemas.microsoft.com/office/drawing/2014/main" id="{C07EA920-6B13-3B29-AF17-9D870AC46A86}"/>
              </a:ext>
            </a:extLst>
          </p:cNvPr>
          <p:cNvSpPr/>
          <p:nvPr/>
        </p:nvSpPr>
        <p:spPr>
          <a:xfrm>
            <a:off x="4397955" y="1781636"/>
            <a:ext cx="897851"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Cutinases</a:t>
            </a: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33" name="Rectangle 6">
            <a:extLst>
              <a:ext uri="{FF2B5EF4-FFF2-40B4-BE49-F238E27FC236}">
                <a16:creationId xmlns:a16="http://schemas.microsoft.com/office/drawing/2014/main" id="{C07EA920-6B13-3B29-AF17-9D870AC46A86}"/>
              </a:ext>
            </a:extLst>
          </p:cNvPr>
          <p:cNvSpPr/>
          <p:nvPr/>
        </p:nvSpPr>
        <p:spPr>
          <a:xfrm>
            <a:off x="5376272" y="1781636"/>
            <a:ext cx="879047"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Amylases</a:t>
            </a: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37" name="Rectangle 7">
            <a:extLst>
              <a:ext uri="{FF2B5EF4-FFF2-40B4-BE49-F238E27FC236}">
                <a16:creationId xmlns:a16="http://schemas.microsoft.com/office/drawing/2014/main" id="{AA591A79-8712-C20E-BD07-3747FBF240E7}"/>
              </a:ext>
            </a:extLst>
          </p:cNvPr>
          <p:cNvSpPr/>
          <p:nvPr/>
        </p:nvSpPr>
        <p:spPr>
          <a:xfrm>
            <a:off x="7563973" y="1454791"/>
            <a:ext cx="3015298" cy="954747"/>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4" name="Rectangle 6">
            <a:extLst>
              <a:ext uri="{FF2B5EF4-FFF2-40B4-BE49-F238E27FC236}">
                <a16:creationId xmlns:a16="http://schemas.microsoft.com/office/drawing/2014/main" id="{C07EA920-6B13-3B29-AF17-9D870AC46A86}"/>
              </a:ext>
            </a:extLst>
          </p:cNvPr>
          <p:cNvSpPr/>
          <p:nvPr/>
        </p:nvSpPr>
        <p:spPr>
          <a:xfrm>
            <a:off x="7639864" y="1765689"/>
            <a:ext cx="823727"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Franklin Gothic Book" panose="020B0503020102020204"/>
                <a:ea typeface="+mn-ea"/>
                <a:cs typeface="+mn-cs"/>
              </a:rPr>
              <a:t>Oxidases</a:t>
            </a: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35" name="Rectangle 6">
            <a:extLst>
              <a:ext uri="{FF2B5EF4-FFF2-40B4-BE49-F238E27FC236}">
                <a16:creationId xmlns:a16="http://schemas.microsoft.com/office/drawing/2014/main" id="{C07EA920-6B13-3B29-AF17-9D870AC46A86}"/>
              </a:ext>
            </a:extLst>
          </p:cNvPr>
          <p:cNvSpPr/>
          <p:nvPr/>
        </p:nvSpPr>
        <p:spPr>
          <a:xfrm>
            <a:off x="8550874" y="1765688"/>
            <a:ext cx="1087947"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Peroxidases</a:t>
            </a: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36" name="Rectangle 6">
            <a:extLst>
              <a:ext uri="{FF2B5EF4-FFF2-40B4-BE49-F238E27FC236}">
                <a16:creationId xmlns:a16="http://schemas.microsoft.com/office/drawing/2014/main" id="{C07EA920-6B13-3B29-AF17-9D870AC46A86}"/>
              </a:ext>
            </a:extLst>
          </p:cNvPr>
          <p:cNvSpPr/>
          <p:nvPr/>
        </p:nvSpPr>
        <p:spPr>
          <a:xfrm>
            <a:off x="9693262" y="1774221"/>
            <a:ext cx="844663"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Laccases</a:t>
            </a: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42" name="TextBox 10">
            <a:extLst>
              <a:ext uri="{FF2B5EF4-FFF2-40B4-BE49-F238E27FC236}">
                <a16:creationId xmlns:a16="http://schemas.microsoft.com/office/drawing/2014/main" id="{9E4D1327-B1F6-4741-3B59-63D0FE876418}"/>
              </a:ext>
            </a:extLst>
          </p:cNvPr>
          <p:cNvSpPr txBox="1"/>
          <p:nvPr/>
        </p:nvSpPr>
        <p:spPr>
          <a:xfrm>
            <a:off x="8048463" y="1433827"/>
            <a:ext cx="142686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Oxidoreductases</a:t>
            </a:r>
          </a:p>
        </p:txBody>
      </p:sp>
      <p:sp>
        <p:nvSpPr>
          <p:cNvPr id="57" name="Rectangle 7">
            <a:extLst>
              <a:ext uri="{FF2B5EF4-FFF2-40B4-BE49-F238E27FC236}">
                <a16:creationId xmlns:a16="http://schemas.microsoft.com/office/drawing/2014/main" id="{AA591A79-8712-C20E-BD07-3747FBF240E7}"/>
              </a:ext>
            </a:extLst>
          </p:cNvPr>
          <p:cNvSpPr/>
          <p:nvPr/>
        </p:nvSpPr>
        <p:spPr>
          <a:xfrm>
            <a:off x="10625294" y="1454791"/>
            <a:ext cx="1440081" cy="954747"/>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58" name="TextBox 10">
            <a:extLst>
              <a:ext uri="{FF2B5EF4-FFF2-40B4-BE49-F238E27FC236}">
                <a16:creationId xmlns:a16="http://schemas.microsoft.com/office/drawing/2014/main" id="{9E4D1327-B1F6-4741-3B59-63D0FE876418}"/>
              </a:ext>
            </a:extLst>
          </p:cNvPr>
          <p:cNvSpPr txBox="1"/>
          <p:nvPr/>
        </p:nvSpPr>
        <p:spPr>
          <a:xfrm>
            <a:off x="10572603" y="1433827"/>
            <a:ext cx="15213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Artificial enzymes</a:t>
            </a:r>
          </a:p>
        </p:txBody>
      </p:sp>
      <p:sp>
        <p:nvSpPr>
          <p:cNvPr id="59" name="Rectangle 6">
            <a:extLst>
              <a:ext uri="{FF2B5EF4-FFF2-40B4-BE49-F238E27FC236}">
                <a16:creationId xmlns:a16="http://schemas.microsoft.com/office/drawing/2014/main" id="{C07EA920-6B13-3B29-AF17-9D870AC46A86}"/>
              </a:ext>
            </a:extLst>
          </p:cNvPr>
          <p:cNvSpPr/>
          <p:nvPr/>
        </p:nvSpPr>
        <p:spPr>
          <a:xfrm>
            <a:off x="10876194" y="1766925"/>
            <a:ext cx="966768"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PluriZymes</a:t>
            </a:r>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grpSp>
        <p:nvGrpSpPr>
          <p:cNvPr id="4" name="Grupo 3"/>
          <p:cNvGrpSpPr/>
          <p:nvPr/>
        </p:nvGrpSpPr>
        <p:grpSpPr>
          <a:xfrm>
            <a:off x="3992338" y="1781636"/>
            <a:ext cx="3295057" cy="4579172"/>
            <a:chOff x="3992338" y="1781636"/>
            <a:chExt cx="3295057" cy="4579172"/>
          </a:xfrm>
        </p:grpSpPr>
        <p:sp>
          <p:nvSpPr>
            <p:cNvPr id="54" name="Rectangle 3">
              <a:extLst>
                <a:ext uri="{FF2B5EF4-FFF2-40B4-BE49-F238E27FC236}">
                  <a16:creationId xmlns:a16="http://schemas.microsoft.com/office/drawing/2014/main" id="{000F012F-3365-6CA7-5F23-860C20CE0AE2}"/>
                </a:ext>
              </a:extLst>
            </p:cNvPr>
            <p:cNvSpPr/>
            <p:nvPr/>
          </p:nvSpPr>
          <p:spPr>
            <a:xfrm>
              <a:off x="6309760" y="1781636"/>
              <a:ext cx="977635" cy="541091"/>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Poly-ester</a:t>
              </a:r>
              <a:r>
                <a:rPr kumimoji="0" lang="es-E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es-ES" sz="12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hydrolases</a:t>
              </a:r>
              <a:endPar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8" name="Rectangle 7">
              <a:extLst>
                <a:ext uri="{FF2B5EF4-FFF2-40B4-BE49-F238E27FC236}">
                  <a16:creationId xmlns:a16="http://schemas.microsoft.com/office/drawing/2014/main" id="{AA591A79-8712-C20E-BD07-3747FBF240E7}"/>
                </a:ext>
              </a:extLst>
            </p:cNvPr>
            <p:cNvSpPr/>
            <p:nvPr/>
          </p:nvSpPr>
          <p:spPr>
            <a:xfrm>
              <a:off x="3992338" y="4834696"/>
              <a:ext cx="1482069" cy="1526112"/>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79" name="TextBox 25">
              <a:extLst>
                <a:ext uri="{FF2B5EF4-FFF2-40B4-BE49-F238E27FC236}">
                  <a16:creationId xmlns:a16="http://schemas.microsoft.com/office/drawing/2014/main" id="{8A5A9E68-7EEC-4911-A508-7D9CEE05166F}"/>
                </a:ext>
              </a:extLst>
            </p:cNvPr>
            <p:cNvSpPr txBox="1"/>
            <p:nvPr/>
          </p:nvSpPr>
          <p:spPr>
            <a:xfrm>
              <a:off x="4182064" y="4922589"/>
              <a:ext cx="9727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Products</a:t>
              </a:r>
            </a:p>
          </p:txBody>
        </p:sp>
        <p:sp>
          <p:nvSpPr>
            <p:cNvPr id="80" name="Rectangle 27">
              <a:extLst>
                <a:ext uri="{FF2B5EF4-FFF2-40B4-BE49-F238E27FC236}">
                  <a16:creationId xmlns:a16="http://schemas.microsoft.com/office/drawing/2014/main" id="{5BA059F9-6551-2B93-EB53-2EBA3982DCEC}"/>
                </a:ext>
              </a:extLst>
            </p:cNvPr>
            <p:cNvSpPr/>
            <p:nvPr/>
          </p:nvSpPr>
          <p:spPr>
            <a:xfrm>
              <a:off x="4104799" y="5346896"/>
              <a:ext cx="1255307" cy="748735"/>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ranklin Gothic Book" panose="020B0503020102020204"/>
                  <a:ea typeface="+mn-ea"/>
                  <a:cs typeface="+mn-cs"/>
                </a:rPr>
                <a:t>System 2c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ranklin Gothic Book" panose="020B0503020102020204"/>
                  <a:ea typeface="+mn-ea"/>
                  <a:cs typeface="+mn-cs"/>
                </a:rPr>
                <a:t>Textile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ranklin Gothic Book" panose="020B0503020102020204"/>
                  <a:ea typeface="+mn-ea"/>
                  <a:cs typeface="+mn-cs"/>
                </a:rPr>
                <a:t>(recycling)</a:t>
              </a:r>
            </a:p>
          </p:txBody>
        </p:sp>
      </p:grpSp>
      <p:sp>
        <p:nvSpPr>
          <p:cNvPr id="106" name="CasellaDiTesto 4">
            <a:extLst>
              <a:ext uri="{FF2B5EF4-FFF2-40B4-BE49-F238E27FC236}">
                <a16:creationId xmlns:a16="http://schemas.microsoft.com/office/drawing/2014/main" id="{2EF9EA4A-2A16-E499-ED4F-A6296A37DA8A}"/>
              </a:ext>
            </a:extLst>
          </p:cNvPr>
          <p:cNvSpPr txBox="1"/>
          <p:nvPr/>
        </p:nvSpPr>
        <p:spPr>
          <a:xfrm>
            <a:off x="285565" y="1386986"/>
            <a:ext cx="1024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852"/>
                </a:solidFill>
                <a:effectLst/>
                <a:uLnTx/>
                <a:uFillTx/>
                <a:latin typeface="Franklin Gothic Book" panose="020B0503020102020204"/>
                <a:ea typeface="+mn-ea"/>
                <a:cs typeface="+mn-cs"/>
              </a:rPr>
              <a:t>Tier 1</a:t>
            </a:r>
          </a:p>
        </p:txBody>
      </p:sp>
      <p:grpSp>
        <p:nvGrpSpPr>
          <p:cNvPr id="2" name="Grupo 1"/>
          <p:cNvGrpSpPr/>
          <p:nvPr/>
        </p:nvGrpSpPr>
        <p:grpSpPr>
          <a:xfrm>
            <a:off x="246202" y="2528436"/>
            <a:ext cx="11661994" cy="1748527"/>
            <a:chOff x="246202" y="2528436"/>
            <a:chExt cx="11661994" cy="1748527"/>
          </a:xfrm>
        </p:grpSpPr>
        <p:sp>
          <p:nvSpPr>
            <p:cNvPr id="88" name="Rectangle 7">
              <a:extLst>
                <a:ext uri="{FF2B5EF4-FFF2-40B4-BE49-F238E27FC236}">
                  <a16:creationId xmlns:a16="http://schemas.microsoft.com/office/drawing/2014/main" id="{AA591A79-8712-C20E-BD07-3747FBF240E7}"/>
                </a:ext>
              </a:extLst>
            </p:cNvPr>
            <p:cNvSpPr/>
            <p:nvPr/>
          </p:nvSpPr>
          <p:spPr>
            <a:xfrm>
              <a:off x="246202" y="3035902"/>
              <a:ext cx="2419850" cy="1222716"/>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89" name="TextBox 25">
              <a:extLst>
                <a:ext uri="{FF2B5EF4-FFF2-40B4-BE49-F238E27FC236}">
                  <a16:creationId xmlns:a16="http://schemas.microsoft.com/office/drawing/2014/main" id="{8A5A9E68-7EEC-4911-A508-7D9CEE05166F}"/>
                </a:ext>
              </a:extLst>
            </p:cNvPr>
            <p:cNvSpPr txBox="1"/>
            <p:nvPr/>
          </p:nvSpPr>
          <p:spPr>
            <a:xfrm>
              <a:off x="246202" y="3059238"/>
              <a:ext cx="23879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Resources to be screened</a:t>
              </a:r>
            </a:p>
          </p:txBody>
        </p:sp>
        <p:sp>
          <p:nvSpPr>
            <p:cNvPr id="90" name="Rectangle 26">
              <a:extLst>
                <a:ext uri="{FF2B5EF4-FFF2-40B4-BE49-F238E27FC236}">
                  <a16:creationId xmlns:a16="http://schemas.microsoft.com/office/drawing/2014/main" id="{A82B79E1-F071-1440-A5AB-8D17F4E41D3F}"/>
                </a:ext>
              </a:extLst>
            </p:cNvPr>
            <p:cNvSpPr/>
            <p:nvPr/>
          </p:nvSpPr>
          <p:spPr>
            <a:xfrm>
              <a:off x="344337" y="3410962"/>
              <a:ext cx="1038783"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Own resources</a:t>
              </a:r>
            </a:p>
          </p:txBody>
        </p:sp>
        <p:sp>
          <p:nvSpPr>
            <p:cNvPr id="91" name="Rectangle 27">
              <a:extLst>
                <a:ext uri="{FF2B5EF4-FFF2-40B4-BE49-F238E27FC236}">
                  <a16:creationId xmlns:a16="http://schemas.microsoft.com/office/drawing/2014/main" id="{5BA059F9-6551-2B93-EB53-2EBA3982DCEC}"/>
                </a:ext>
              </a:extLst>
            </p:cNvPr>
            <p:cNvSpPr/>
            <p:nvPr/>
          </p:nvSpPr>
          <p:spPr>
            <a:xfrm>
              <a:off x="1481748" y="3410962"/>
              <a:ext cx="1101403"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Public resources</a:t>
              </a:r>
            </a:p>
          </p:txBody>
        </p:sp>
        <p:sp>
          <p:nvSpPr>
            <p:cNvPr id="92" name="Rectangle 7">
              <a:extLst>
                <a:ext uri="{FF2B5EF4-FFF2-40B4-BE49-F238E27FC236}">
                  <a16:creationId xmlns:a16="http://schemas.microsoft.com/office/drawing/2014/main" id="{AA591A79-8712-C20E-BD07-3747FBF240E7}"/>
                </a:ext>
              </a:extLst>
            </p:cNvPr>
            <p:cNvSpPr/>
            <p:nvPr/>
          </p:nvSpPr>
          <p:spPr>
            <a:xfrm>
              <a:off x="5376272" y="3054247"/>
              <a:ext cx="2419850" cy="1222716"/>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93" name="TextBox 25">
              <a:extLst>
                <a:ext uri="{FF2B5EF4-FFF2-40B4-BE49-F238E27FC236}">
                  <a16:creationId xmlns:a16="http://schemas.microsoft.com/office/drawing/2014/main" id="{8A5A9E68-7EEC-4911-A508-7D9CEE05166F}"/>
                </a:ext>
              </a:extLst>
            </p:cNvPr>
            <p:cNvSpPr txBox="1"/>
            <p:nvPr/>
          </p:nvSpPr>
          <p:spPr>
            <a:xfrm>
              <a:off x="5376272" y="3077583"/>
              <a:ext cx="23879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Platforms for improvement</a:t>
              </a:r>
            </a:p>
          </p:txBody>
        </p:sp>
        <p:sp>
          <p:nvSpPr>
            <p:cNvPr id="94" name="Rectangle 26">
              <a:extLst>
                <a:ext uri="{FF2B5EF4-FFF2-40B4-BE49-F238E27FC236}">
                  <a16:creationId xmlns:a16="http://schemas.microsoft.com/office/drawing/2014/main" id="{A82B79E1-F071-1440-A5AB-8D17F4E41D3F}"/>
                </a:ext>
              </a:extLst>
            </p:cNvPr>
            <p:cNvSpPr/>
            <p:nvPr/>
          </p:nvSpPr>
          <p:spPr>
            <a:xfrm>
              <a:off x="5474407" y="3429307"/>
              <a:ext cx="1038783"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Digital</a:t>
              </a:r>
            </a:p>
          </p:txBody>
        </p:sp>
        <p:sp>
          <p:nvSpPr>
            <p:cNvPr id="95" name="Rectangle 27">
              <a:extLst>
                <a:ext uri="{FF2B5EF4-FFF2-40B4-BE49-F238E27FC236}">
                  <a16:creationId xmlns:a16="http://schemas.microsoft.com/office/drawing/2014/main" id="{5BA059F9-6551-2B93-EB53-2EBA3982DCEC}"/>
                </a:ext>
              </a:extLst>
            </p:cNvPr>
            <p:cNvSpPr/>
            <p:nvPr/>
          </p:nvSpPr>
          <p:spPr>
            <a:xfrm>
              <a:off x="6611818" y="3429307"/>
              <a:ext cx="1143026"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Bench</a:t>
              </a:r>
            </a:p>
          </p:txBody>
        </p:sp>
        <p:sp>
          <p:nvSpPr>
            <p:cNvPr id="96" name="Rectangle 7">
              <a:extLst>
                <a:ext uri="{FF2B5EF4-FFF2-40B4-BE49-F238E27FC236}">
                  <a16:creationId xmlns:a16="http://schemas.microsoft.com/office/drawing/2014/main" id="{AA591A79-8712-C20E-BD07-3747FBF240E7}"/>
                </a:ext>
              </a:extLst>
            </p:cNvPr>
            <p:cNvSpPr/>
            <p:nvPr/>
          </p:nvSpPr>
          <p:spPr>
            <a:xfrm>
              <a:off x="2797529" y="3042591"/>
              <a:ext cx="2419850" cy="1222716"/>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97" name="TextBox 25">
              <a:extLst>
                <a:ext uri="{FF2B5EF4-FFF2-40B4-BE49-F238E27FC236}">
                  <a16:creationId xmlns:a16="http://schemas.microsoft.com/office/drawing/2014/main" id="{8A5A9E68-7EEC-4911-A508-7D9CEE05166F}"/>
                </a:ext>
              </a:extLst>
            </p:cNvPr>
            <p:cNvSpPr txBox="1"/>
            <p:nvPr/>
          </p:nvSpPr>
          <p:spPr>
            <a:xfrm>
              <a:off x="2797529" y="3065927"/>
              <a:ext cx="23879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Platform for bioprospecting</a:t>
              </a:r>
            </a:p>
          </p:txBody>
        </p:sp>
        <p:sp>
          <p:nvSpPr>
            <p:cNvPr id="98" name="Rectangle 26">
              <a:extLst>
                <a:ext uri="{FF2B5EF4-FFF2-40B4-BE49-F238E27FC236}">
                  <a16:creationId xmlns:a16="http://schemas.microsoft.com/office/drawing/2014/main" id="{A82B79E1-F071-1440-A5AB-8D17F4E41D3F}"/>
                </a:ext>
              </a:extLst>
            </p:cNvPr>
            <p:cNvSpPr/>
            <p:nvPr/>
          </p:nvSpPr>
          <p:spPr>
            <a:xfrm>
              <a:off x="2895664" y="3417651"/>
              <a:ext cx="1038783"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Digital</a:t>
              </a:r>
            </a:p>
          </p:txBody>
        </p:sp>
        <p:sp>
          <p:nvSpPr>
            <p:cNvPr id="99" name="Rectangle 27">
              <a:extLst>
                <a:ext uri="{FF2B5EF4-FFF2-40B4-BE49-F238E27FC236}">
                  <a16:creationId xmlns:a16="http://schemas.microsoft.com/office/drawing/2014/main" id="{5BA059F9-6551-2B93-EB53-2EBA3982DCEC}"/>
                </a:ext>
              </a:extLst>
            </p:cNvPr>
            <p:cNvSpPr/>
            <p:nvPr/>
          </p:nvSpPr>
          <p:spPr>
            <a:xfrm>
              <a:off x="4033075" y="3417651"/>
              <a:ext cx="1101403"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Bench</a:t>
              </a:r>
            </a:p>
          </p:txBody>
        </p:sp>
        <p:sp>
          <p:nvSpPr>
            <p:cNvPr id="100" name="Rectangle 7">
              <a:extLst>
                <a:ext uri="{FF2B5EF4-FFF2-40B4-BE49-F238E27FC236}">
                  <a16:creationId xmlns:a16="http://schemas.microsoft.com/office/drawing/2014/main" id="{AA591A79-8712-C20E-BD07-3747FBF240E7}"/>
                </a:ext>
              </a:extLst>
            </p:cNvPr>
            <p:cNvSpPr/>
            <p:nvPr/>
          </p:nvSpPr>
          <p:spPr>
            <a:xfrm>
              <a:off x="7920945" y="3042591"/>
              <a:ext cx="3987251" cy="1222716"/>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01" name="TextBox 25">
              <a:extLst>
                <a:ext uri="{FF2B5EF4-FFF2-40B4-BE49-F238E27FC236}">
                  <a16:creationId xmlns:a16="http://schemas.microsoft.com/office/drawing/2014/main" id="{8A5A9E68-7EEC-4911-A508-7D9CEE05166F}"/>
                </a:ext>
              </a:extLst>
            </p:cNvPr>
            <p:cNvSpPr txBox="1"/>
            <p:nvPr/>
          </p:nvSpPr>
          <p:spPr>
            <a:xfrm>
              <a:off x="8794759" y="3065927"/>
              <a:ext cx="23879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Platforms for producing</a:t>
              </a:r>
            </a:p>
          </p:txBody>
        </p:sp>
        <p:sp>
          <p:nvSpPr>
            <p:cNvPr id="102" name="Rectangle 26">
              <a:extLst>
                <a:ext uri="{FF2B5EF4-FFF2-40B4-BE49-F238E27FC236}">
                  <a16:creationId xmlns:a16="http://schemas.microsoft.com/office/drawing/2014/main" id="{A82B79E1-F071-1440-A5AB-8D17F4E41D3F}"/>
                </a:ext>
              </a:extLst>
            </p:cNvPr>
            <p:cNvSpPr/>
            <p:nvPr/>
          </p:nvSpPr>
          <p:spPr>
            <a:xfrm>
              <a:off x="8009239" y="3375202"/>
              <a:ext cx="675768"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Native</a:t>
              </a:r>
            </a:p>
          </p:txBody>
        </p:sp>
        <p:sp>
          <p:nvSpPr>
            <p:cNvPr id="103" name="Rectangle 27">
              <a:extLst>
                <a:ext uri="{FF2B5EF4-FFF2-40B4-BE49-F238E27FC236}">
                  <a16:creationId xmlns:a16="http://schemas.microsoft.com/office/drawing/2014/main" id="{5BA059F9-6551-2B93-EB53-2EBA3982DCEC}"/>
                </a:ext>
              </a:extLst>
            </p:cNvPr>
            <p:cNvSpPr/>
            <p:nvPr/>
          </p:nvSpPr>
          <p:spPr>
            <a:xfrm>
              <a:off x="8758719" y="3375202"/>
              <a:ext cx="546613"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Host</a:t>
              </a:r>
            </a:p>
          </p:txBody>
        </p:sp>
        <p:sp>
          <p:nvSpPr>
            <p:cNvPr id="104" name="Rectangle 27">
              <a:extLst>
                <a:ext uri="{FF2B5EF4-FFF2-40B4-BE49-F238E27FC236}">
                  <a16:creationId xmlns:a16="http://schemas.microsoft.com/office/drawing/2014/main" id="{5BA059F9-6551-2B93-EB53-2EBA3982DCEC}"/>
                </a:ext>
              </a:extLst>
            </p:cNvPr>
            <p:cNvSpPr/>
            <p:nvPr/>
          </p:nvSpPr>
          <p:spPr>
            <a:xfrm>
              <a:off x="9413743" y="3393539"/>
              <a:ext cx="886724"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Cell-free</a:t>
              </a:r>
            </a:p>
          </p:txBody>
        </p:sp>
        <p:sp>
          <p:nvSpPr>
            <p:cNvPr id="105" name="Rectangle 27">
              <a:extLst>
                <a:ext uri="{FF2B5EF4-FFF2-40B4-BE49-F238E27FC236}">
                  <a16:creationId xmlns:a16="http://schemas.microsoft.com/office/drawing/2014/main" id="{5BA059F9-6551-2B93-EB53-2EBA3982DCEC}"/>
                </a:ext>
              </a:extLst>
            </p:cNvPr>
            <p:cNvSpPr/>
            <p:nvPr/>
          </p:nvSpPr>
          <p:spPr>
            <a:xfrm>
              <a:off x="10374953" y="3391199"/>
              <a:ext cx="1422386"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Metamorphosis</a:t>
              </a:r>
            </a:p>
          </p:txBody>
        </p:sp>
        <p:sp>
          <p:nvSpPr>
            <p:cNvPr id="107" name="CasellaDiTesto 4">
              <a:extLst>
                <a:ext uri="{FF2B5EF4-FFF2-40B4-BE49-F238E27FC236}">
                  <a16:creationId xmlns:a16="http://schemas.microsoft.com/office/drawing/2014/main" id="{2EF9EA4A-2A16-E499-ED4F-A6296A37DA8A}"/>
                </a:ext>
              </a:extLst>
            </p:cNvPr>
            <p:cNvSpPr txBox="1"/>
            <p:nvPr/>
          </p:nvSpPr>
          <p:spPr>
            <a:xfrm>
              <a:off x="285565" y="2599088"/>
              <a:ext cx="1024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852"/>
                  </a:solidFill>
                  <a:effectLst/>
                  <a:uLnTx/>
                  <a:uFillTx/>
                  <a:latin typeface="Franklin Gothic Book" panose="020B0503020102020204"/>
                  <a:ea typeface="+mn-ea"/>
                  <a:cs typeface="+mn-cs"/>
                </a:rPr>
                <a:t>Tier 2</a:t>
              </a:r>
            </a:p>
          </p:txBody>
        </p:sp>
        <p:sp>
          <p:nvSpPr>
            <p:cNvPr id="112" name="Down Arrow 16">
              <a:extLst>
                <a:ext uri="{FF2B5EF4-FFF2-40B4-BE49-F238E27FC236}">
                  <a16:creationId xmlns:a16="http://schemas.microsoft.com/office/drawing/2014/main" id="{EA864DDA-0266-46DA-D13E-7C679E273345}"/>
                </a:ext>
              </a:extLst>
            </p:cNvPr>
            <p:cNvSpPr/>
            <p:nvPr/>
          </p:nvSpPr>
          <p:spPr>
            <a:xfrm>
              <a:off x="1132976" y="2528436"/>
              <a:ext cx="348772" cy="401031"/>
            </a:xfrm>
            <a:prstGeom prst="downArrow">
              <a:avLst/>
            </a:prstGeom>
            <a:solidFill>
              <a:srgbClr val="00687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3" name="Grupo 2"/>
          <p:cNvGrpSpPr/>
          <p:nvPr/>
        </p:nvGrpSpPr>
        <p:grpSpPr>
          <a:xfrm>
            <a:off x="221942" y="4412197"/>
            <a:ext cx="3633668" cy="1963660"/>
            <a:chOff x="221942" y="4412197"/>
            <a:chExt cx="3633668" cy="1963660"/>
          </a:xfrm>
        </p:grpSpPr>
        <p:sp>
          <p:nvSpPr>
            <p:cNvPr id="71" name="Rectangle 7">
              <a:extLst>
                <a:ext uri="{FF2B5EF4-FFF2-40B4-BE49-F238E27FC236}">
                  <a16:creationId xmlns:a16="http://schemas.microsoft.com/office/drawing/2014/main" id="{AA591A79-8712-C20E-BD07-3747FBF240E7}"/>
                </a:ext>
              </a:extLst>
            </p:cNvPr>
            <p:cNvSpPr/>
            <p:nvPr/>
          </p:nvSpPr>
          <p:spPr>
            <a:xfrm>
              <a:off x="221942" y="4849745"/>
              <a:ext cx="3633668" cy="1526112"/>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72" name="TextBox 25">
              <a:extLst>
                <a:ext uri="{FF2B5EF4-FFF2-40B4-BE49-F238E27FC236}">
                  <a16:creationId xmlns:a16="http://schemas.microsoft.com/office/drawing/2014/main" id="{8A5A9E68-7EEC-4911-A508-7D9CEE05166F}"/>
                </a:ext>
              </a:extLst>
            </p:cNvPr>
            <p:cNvSpPr txBox="1"/>
            <p:nvPr/>
          </p:nvSpPr>
          <p:spPr>
            <a:xfrm>
              <a:off x="840292" y="4937638"/>
              <a:ext cx="23879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Products</a:t>
              </a:r>
            </a:p>
          </p:txBody>
        </p:sp>
        <p:sp>
          <p:nvSpPr>
            <p:cNvPr id="73" name="Rectangle 26">
              <a:extLst>
                <a:ext uri="{FF2B5EF4-FFF2-40B4-BE49-F238E27FC236}">
                  <a16:creationId xmlns:a16="http://schemas.microsoft.com/office/drawing/2014/main" id="{A82B79E1-F071-1440-A5AB-8D17F4E41D3F}"/>
                </a:ext>
              </a:extLst>
            </p:cNvPr>
            <p:cNvSpPr/>
            <p:nvPr/>
          </p:nvSpPr>
          <p:spPr>
            <a:xfrm>
              <a:off x="301893" y="5361945"/>
              <a:ext cx="1038783"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System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Detergent</a:t>
              </a:r>
            </a:p>
          </p:txBody>
        </p:sp>
        <p:sp>
          <p:nvSpPr>
            <p:cNvPr id="74" name="Rectangle 27">
              <a:extLst>
                <a:ext uri="{FF2B5EF4-FFF2-40B4-BE49-F238E27FC236}">
                  <a16:creationId xmlns:a16="http://schemas.microsoft.com/office/drawing/2014/main" id="{5BA059F9-6551-2B93-EB53-2EBA3982DCEC}"/>
                </a:ext>
              </a:extLst>
            </p:cNvPr>
            <p:cNvSpPr/>
            <p:nvPr/>
          </p:nvSpPr>
          <p:spPr>
            <a:xfrm>
              <a:off x="1410729" y="5361945"/>
              <a:ext cx="1209399"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System 2a,b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Textile</a:t>
              </a:r>
            </a:p>
          </p:txBody>
        </p:sp>
        <p:sp>
          <p:nvSpPr>
            <p:cNvPr id="77" name="Rectangle 28">
              <a:extLst>
                <a:ext uri="{FF2B5EF4-FFF2-40B4-BE49-F238E27FC236}">
                  <a16:creationId xmlns:a16="http://schemas.microsoft.com/office/drawing/2014/main" id="{0781B991-9CA2-B481-CDB0-01BC15E83864}"/>
                </a:ext>
              </a:extLst>
            </p:cNvPr>
            <p:cNvSpPr/>
            <p:nvPr/>
          </p:nvSpPr>
          <p:spPr>
            <a:xfrm>
              <a:off x="2686803" y="5361945"/>
              <a:ext cx="1108160" cy="74873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System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Cosmetics</a:t>
              </a:r>
            </a:p>
          </p:txBody>
        </p:sp>
        <p:sp>
          <p:nvSpPr>
            <p:cNvPr id="108" name="CasellaDiTesto 4">
              <a:extLst>
                <a:ext uri="{FF2B5EF4-FFF2-40B4-BE49-F238E27FC236}">
                  <a16:creationId xmlns:a16="http://schemas.microsoft.com/office/drawing/2014/main" id="{2EF9EA4A-2A16-E499-ED4F-A6296A37DA8A}"/>
                </a:ext>
              </a:extLst>
            </p:cNvPr>
            <p:cNvSpPr txBox="1"/>
            <p:nvPr/>
          </p:nvSpPr>
          <p:spPr>
            <a:xfrm>
              <a:off x="285565" y="4842015"/>
              <a:ext cx="1024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852"/>
                  </a:solidFill>
                  <a:effectLst/>
                  <a:uLnTx/>
                  <a:uFillTx/>
                  <a:latin typeface="Franklin Gothic Book" panose="020B0503020102020204"/>
                  <a:ea typeface="+mn-ea"/>
                  <a:cs typeface="+mn-cs"/>
                </a:rPr>
                <a:t>Tier 3</a:t>
              </a:r>
            </a:p>
          </p:txBody>
        </p:sp>
        <p:sp>
          <p:nvSpPr>
            <p:cNvPr id="113" name="Down Arrow 16">
              <a:extLst>
                <a:ext uri="{FF2B5EF4-FFF2-40B4-BE49-F238E27FC236}">
                  <a16:creationId xmlns:a16="http://schemas.microsoft.com/office/drawing/2014/main" id="{EA864DDA-0266-46DA-D13E-7C679E273345}"/>
                </a:ext>
              </a:extLst>
            </p:cNvPr>
            <p:cNvSpPr/>
            <p:nvPr/>
          </p:nvSpPr>
          <p:spPr>
            <a:xfrm>
              <a:off x="1107355" y="4412197"/>
              <a:ext cx="348772" cy="401031"/>
            </a:xfrm>
            <a:prstGeom prst="downArrow">
              <a:avLst/>
            </a:prstGeom>
            <a:solidFill>
              <a:srgbClr val="00687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11" name="Grupo 10"/>
          <p:cNvGrpSpPr/>
          <p:nvPr/>
        </p:nvGrpSpPr>
        <p:grpSpPr>
          <a:xfrm>
            <a:off x="5957762" y="4374655"/>
            <a:ext cx="5539238" cy="1971814"/>
            <a:chOff x="5957762" y="4374655"/>
            <a:chExt cx="5539238" cy="1971814"/>
          </a:xfrm>
        </p:grpSpPr>
        <p:sp>
          <p:nvSpPr>
            <p:cNvPr id="109" name="Rectangle 7">
              <a:extLst>
                <a:ext uri="{FF2B5EF4-FFF2-40B4-BE49-F238E27FC236}">
                  <a16:creationId xmlns:a16="http://schemas.microsoft.com/office/drawing/2014/main" id="{AA591A79-8712-C20E-BD07-3747FBF240E7}"/>
                </a:ext>
              </a:extLst>
            </p:cNvPr>
            <p:cNvSpPr/>
            <p:nvPr/>
          </p:nvSpPr>
          <p:spPr>
            <a:xfrm>
              <a:off x="7670989" y="4820357"/>
              <a:ext cx="3633668" cy="1526112"/>
            </a:xfrm>
            <a:prstGeom prst="rect">
              <a:avLst/>
            </a:prstGeom>
            <a:solidFill>
              <a:srgbClr val="A8D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84" name="Rectangle 32">
              <a:extLst>
                <a:ext uri="{FF2B5EF4-FFF2-40B4-BE49-F238E27FC236}">
                  <a16:creationId xmlns:a16="http://schemas.microsoft.com/office/drawing/2014/main" id="{3C0145AD-9170-02CD-D428-57B0E99FE032}"/>
                </a:ext>
              </a:extLst>
            </p:cNvPr>
            <p:cNvSpPr/>
            <p:nvPr/>
          </p:nvSpPr>
          <p:spPr>
            <a:xfrm>
              <a:off x="7855981" y="5136207"/>
              <a:ext cx="1584276"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Franklin Gothic Book" panose="020B0503020102020204"/>
                  <a:ea typeface="+mn-ea"/>
                  <a:cs typeface="+mn-cs"/>
                </a:rPr>
                <a:t>Technical</a:t>
              </a:r>
            </a:p>
          </p:txBody>
        </p:sp>
        <p:sp>
          <p:nvSpPr>
            <p:cNvPr id="85" name="Rectangle 33">
              <a:extLst>
                <a:ext uri="{FF2B5EF4-FFF2-40B4-BE49-F238E27FC236}">
                  <a16:creationId xmlns:a16="http://schemas.microsoft.com/office/drawing/2014/main" id="{10966D52-D7B9-40F4-5656-8E36F05175D3}"/>
                </a:ext>
              </a:extLst>
            </p:cNvPr>
            <p:cNvSpPr/>
            <p:nvPr/>
          </p:nvSpPr>
          <p:spPr>
            <a:xfrm>
              <a:off x="9567243" y="5136207"/>
              <a:ext cx="1584276"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Environmental</a:t>
              </a:r>
            </a:p>
          </p:txBody>
        </p:sp>
        <p:sp>
          <p:nvSpPr>
            <p:cNvPr id="86" name="Rectangle 34">
              <a:extLst>
                <a:ext uri="{FF2B5EF4-FFF2-40B4-BE49-F238E27FC236}">
                  <a16:creationId xmlns:a16="http://schemas.microsoft.com/office/drawing/2014/main" id="{039C2154-80E2-FE8C-7F20-23B40818B625}"/>
                </a:ext>
              </a:extLst>
            </p:cNvPr>
            <p:cNvSpPr/>
            <p:nvPr/>
          </p:nvSpPr>
          <p:spPr>
            <a:xfrm>
              <a:off x="7865297" y="5769483"/>
              <a:ext cx="1584276"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Economical</a:t>
              </a:r>
            </a:p>
          </p:txBody>
        </p:sp>
        <p:sp>
          <p:nvSpPr>
            <p:cNvPr id="87" name="Rectangle 35">
              <a:extLst>
                <a:ext uri="{FF2B5EF4-FFF2-40B4-BE49-F238E27FC236}">
                  <a16:creationId xmlns:a16="http://schemas.microsoft.com/office/drawing/2014/main" id="{8E5B5885-C6CD-E9FA-195B-4F99E930F090}"/>
                </a:ext>
              </a:extLst>
            </p:cNvPr>
            <p:cNvSpPr/>
            <p:nvPr/>
          </p:nvSpPr>
          <p:spPr>
            <a:xfrm>
              <a:off x="9579847" y="5769483"/>
              <a:ext cx="1584276" cy="541091"/>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Franklin Gothic Book" panose="020B0503020102020204"/>
                  <a:ea typeface="+mn-ea"/>
                  <a:cs typeface="+mn-cs"/>
                </a:rPr>
                <a:t>Societal</a:t>
              </a:r>
            </a:p>
          </p:txBody>
        </p:sp>
        <p:sp>
          <p:nvSpPr>
            <p:cNvPr id="110" name="TextBox 25">
              <a:extLst>
                <a:ext uri="{FF2B5EF4-FFF2-40B4-BE49-F238E27FC236}">
                  <a16:creationId xmlns:a16="http://schemas.microsoft.com/office/drawing/2014/main" id="{8A5A9E68-7EEC-4911-A508-7D9CEE05166F}"/>
                </a:ext>
              </a:extLst>
            </p:cNvPr>
            <p:cNvSpPr txBox="1"/>
            <p:nvPr/>
          </p:nvSpPr>
          <p:spPr>
            <a:xfrm>
              <a:off x="8199594" y="4812962"/>
              <a:ext cx="23879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Assessments and Impacts</a:t>
              </a:r>
            </a:p>
          </p:txBody>
        </p:sp>
        <p:sp>
          <p:nvSpPr>
            <p:cNvPr id="111" name="CasellaDiTesto 4">
              <a:extLst>
                <a:ext uri="{FF2B5EF4-FFF2-40B4-BE49-F238E27FC236}">
                  <a16:creationId xmlns:a16="http://schemas.microsoft.com/office/drawing/2014/main" id="{2EF9EA4A-2A16-E499-ED4F-A6296A37DA8A}"/>
                </a:ext>
              </a:extLst>
            </p:cNvPr>
            <p:cNvSpPr txBox="1"/>
            <p:nvPr/>
          </p:nvSpPr>
          <p:spPr>
            <a:xfrm>
              <a:off x="10472930" y="4374655"/>
              <a:ext cx="1024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852"/>
                  </a:solidFill>
                  <a:effectLst/>
                  <a:uLnTx/>
                  <a:uFillTx/>
                  <a:latin typeface="Franklin Gothic Book" panose="020B0503020102020204"/>
                  <a:ea typeface="+mn-ea"/>
                  <a:cs typeface="+mn-cs"/>
                </a:rPr>
                <a:t>Tier 4</a:t>
              </a:r>
            </a:p>
          </p:txBody>
        </p:sp>
        <p:sp>
          <p:nvSpPr>
            <p:cNvPr id="114" name="Down Arrow 16">
              <a:extLst>
                <a:ext uri="{FF2B5EF4-FFF2-40B4-BE49-F238E27FC236}">
                  <a16:creationId xmlns:a16="http://schemas.microsoft.com/office/drawing/2014/main" id="{EA864DDA-0266-46DA-D13E-7C679E273345}"/>
                </a:ext>
              </a:extLst>
            </p:cNvPr>
            <p:cNvSpPr/>
            <p:nvPr/>
          </p:nvSpPr>
          <p:spPr>
            <a:xfrm rot="16200000">
              <a:off x="6038028" y="5650524"/>
              <a:ext cx="434582" cy="595113"/>
            </a:xfrm>
            <a:prstGeom prst="downArrow">
              <a:avLst/>
            </a:prstGeom>
            <a:solidFill>
              <a:srgbClr val="00687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65"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The </a:t>
            </a:r>
            <a:r>
              <a:rPr kumimoji="0" lang="en-US" sz="36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FuturEnzyme</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deviations and re-oriented tasks </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66" name="Rectángulo 65"/>
          <p:cNvSpPr/>
          <p:nvPr/>
        </p:nvSpPr>
        <p:spPr>
          <a:xfrm>
            <a:off x="5612820" y="4387722"/>
            <a:ext cx="2054024"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ranklin Gothic Book" panose="020B0503020102020204"/>
                <a:ea typeface="Times New Roman" panose="02020603050405020304" pitchFamily="18" charset="0"/>
                <a:cs typeface="+mn-cs"/>
              </a:rPr>
              <a:t>WP2 (T2.2, T2.3), WP3 (T3.1, T3.3), WP4 (T4.1, T4.3-T4.6), WP5 (T5.1-T5.3, T5.5), </a:t>
            </a:r>
            <a:r>
              <a:rPr kumimoji="0" lang="en-US" sz="1400" b="0" i="0" u="none" strike="noStrike" kern="1200" cap="none" spc="0" normalizeH="0" baseline="0" noProof="0" dirty="0">
                <a:ln>
                  <a:noFill/>
                </a:ln>
                <a:solidFill>
                  <a:prstClr val="black"/>
                </a:solidFill>
                <a:effectLst/>
                <a:uLnTx/>
                <a:uFillTx/>
                <a:latin typeface="Franklin Gothic Book" panose="020B0503020102020204"/>
                <a:ea typeface="+mn-ea"/>
                <a:cs typeface="+mn-cs"/>
              </a:rPr>
              <a:t>WP6 (T 6.1-6.3), WP7 (T7.1-7.3)</a:t>
            </a:r>
            <a:endParaRPr kumimoji="0" lang="es-ES" sz="14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53492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The </a:t>
            </a:r>
            <a:r>
              <a:rPr kumimoji="0" lang="en-US" sz="36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FuturEnzyme</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use of resources </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4"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A total of 169.33 p/m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24.04% of the total, 704,47</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rPr>
              <a:t>WP1, 20.13</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rPr>
              <a:t>WP2, 16.62</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rPr>
              <a:t>WP3, 25.59</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rPr>
              <a:t>WP4, 46.93</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rPr>
              <a:t>WP5, 28.6</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rPr>
              <a:t>WP6, 4.95</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rPr>
              <a:t>WP7, 5.86</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rPr>
              <a:t>WP8, 20.65</a:t>
            </a:r>
          </a:p>
          <a:p>
            <a:pPr marL="355165" marR="0" lvl="1" indent="0"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None/>
              <a:tabLst/>
              <a:defRPr/>
            </a:pPr>
            <a:endPar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A total of 1216200,94 € used (20,3% of the total, 5995035,13€)</a:t>
            </a:r>
          </a:p>
        </p:txBody>
      </p:sp>
    </p:spTree>
    <p:extLst>
      <p:ext uri="{BB962C8B-B14F-4D97-AF65-F5344CB8AC3E}">
        <p14:creationId xmlns:p14="http://schemas.microsoft.com/office/powerpoint/2010/main" val="59708497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The </a:t>
            </a:r>
            <a:r>
              <a:rPr kumimoji="0" lang="en-US" sz="36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FuturEnzyme</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critical risks</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4"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Critical risks</a:t>
            </a:r>
          </a:p>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Risks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Nr</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1-13 with no risk-mitigation measures were applied</a:t>
            </a: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rPr>
              <a:t>Unforeseen Risk</a:t>
            </a:r>
          </a:p>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U1: The COVID-19 situation </a:t>
            </a: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rPr>
              <a:t>In some events being organized online or in hybrid format</a:t>
            </a:r>
          </a:p>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U2: Administrative status EUCODIS</a:t>
            </a: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rPr>
              <a:t>EUCODIS (SME) has been acquired by </a:t>
            </a:r>
            <a:r>
              <a:rPr kumimoji="0" lang="en-US" sz="1833" b="0" i="0" u="none" strike="noStrike" kern="1200" cap="none" spc="0" normalizeH="0" baseline="0" noProof="0" dirty="0" err="1">
                <a:ln>
                  <a:noFill/>
                </a:ln>
                <a:solidFill>
                  <a:prstClr val="black"/>
                </a:solidFill>
                <a:effectLst/>
                <a:uLnTx/>
                <a:uFillTx/>
                <a:latin typeface="Calibri" panose="020F0502020204030204"/>
                <a:ea typeface="+mn-ea"/>
                <a:cs typeface="+mn-cs"/>
              </a:rPr>
              <a:t>Biosynth</a:t>
            </a:r>
            <a:r>
              <a:rPr kumimoji="0" lang="en-US" sz="1833" b="0" i="0" u="none" strike="noStrike" kern="1200" cap="none" spc="0" normalizeH="0" baseline="0" noProof="0" dirty="0">
                <a:ln>
                  <a:noFill/>
                </a:ln>
                <a:solidFill>
                  <a:prstClr val="black"/>
                </a:solidFill>
                <a:effectLst/>
                <a:uLnTx/>
                <a:uFillTx/>
                <a:latin typeface="Calibri" panose="020F0502020204030204"/>
                <a:ea typeface="+mn-ea"/>
                <a:cs typeface="+mn-cs"/>
              </a:rPr>
              <a:t> (Swiss consortium) through a holding located in the UK</a:t>
            </a:r>
          </a:p>
        </p:txBody>
      </p:sp>
    </p:spTree>
    <p:extLst>
      <p:ext uri="{BB962C8B-B14F-4D97-AF65-F5344CB8AC3E}">
        <p14:creationId xmlns:p14="http://schemas.microsoft.com/office/powerpoint/2010/main" val="29119345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Connettore 1 49">
            <a:extLst>
              <a:ext uri="{FF2B5EF4-FFF2-40B4-BE49-F238E27FC236}">
                <a16:creationId xmlns:a16="http://schemas.microsoft.com/office/drawing/2014/main" id="{E1116FE5-B210-4B93-A022-78DB28D4D3EB}"/>
              </a:ext>
            </a:extLst>
          </p:cNvPr>
          <p:cNvCxnSpPr>
            <a:cxnSpLocks/>
          </p:cNvCxnSpPr>
          <p:nvPr/>
        </p:nvCxnSpPr>
        <p:spPr>
          <a:xfrm>
            <a:off x="10475854" y="4944573"/>
            <a:ext cx="0" cy="1080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Connettore 1 49">
            <a:extLst>
              <a:ext uri="{FF2B5EF4-FFF2-40B4-BE49-F238E27FC236}">
                <a16:creationId xmlns:a16="http://schemas.microsoft.com/office/drawing/2014/main" id="{6AAAB569-930B-4241-89AE-439D68B207BB}"/>
              </a:ext>
            </a:extLst>
          </p:cNvPr>
          <p:cNvCxnSpPr>
            <a:cxnSpLocks/>
          </p:cNvCxnSpPr>
          <p:nvPr/>
        </p:nvCxnSpPr>
        <p:spPr>
          <a:xfrm>
            <a:off x="5591348" y="3817833"/>
            <a:ext cx="0" cy="2268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7" name="Connettore 1 49">
            <a:extLst>
              <a:ext uri="{FF2B5EF4-FFF2-40B4-BE49-F238E27FC236}">
                <a16:creationId xmlns:a16="http://schemas.microsoft.com/office/drawing/2014/main" id="{D0982B2B-BB8E-A513-AD84-2F99C47AD679}"/>
              </a:ext>
            </a:extLst>
          </p:cNvPr>
          <p:cNvCxnSpPr>
            <a:cxnSpLocks/>
          </p:cNvCxnSpPr>
          <p:nvPr/>
        </p:nvCxnSpPr>
        <p:spPr>
          <a:xfrm flipH="1">
            <a:off x="3147595" y="2286093"/>
            <a:ext cx="0" cy="3780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Connettore 1 49">
            <a:extLst>
              <a:ext uri="{FF2B5EF4-FFF2-40B4-BE49-F238E27FC236}">
                <a16:creationId xmlns:a16="http://schemas.microsoft.com/office/drawing/2014/main" id="{FD53306E-45A9-4504-BB6E-7D1D11966624}"/>
              </a:ext>
            </a:extLst>
          </p:cNvPr>
          <p:cNvCxnSpPr>
            <a:cxnSpLocks/>
          </p:cNvCxnSpPr>
          <p:nvPr/>
        </p:nvCxnSpPr>
        <p:spPr>
          <a:xfrm>
            <a:off x="4351877" y="4684320"/>
            <a:ext cx="0" cy="140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1" name="Connettore 1 49">
            <a:extLst>
              <a:ext uri="{FF2B5EF4-FFF2-40B4-BE49-F238E27FC236}">
                <a16:creationId xmlns:a16="http://schemas.microsoft.com/office/drawing/2014/main" id="{D0982B2B-BB8E-A513-AD84-2F99C47AD679}"/>
              </a:ext>
            </a:extLst>
          </p:cNvPr>
          <p:cNvCxnSpPr>
            <a:cxnSpLocks/>
          </p:cNvCxnSpPr>
          <p:nvPr/>
        </p:nvCxnSpPr>
        <p:spPr>
          <a:xfrm>
            <a:off x="6799873" y="2397629"/>
            <a:ext cx="0" cy="3636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Connettore 1 49">
            <a:extLst>
              <a:ext uri="{FF2B5EF4-FFF2-40B4-BE49-F238E27FC236}">
                <a16:creationId xmlns:a16="http://schemas.microsoft.com/office/drawing/2014/main" id="{9AD894C5-0F30-4092-9DA5-215F5F0BCB9D}"/>
              </a:ext>
            </a:extLst>
          </p:cNvPr>
          <p:cNvCxnSpPr>
            <a:cxnSpLocks/>
          </p:cNvCxnSpPr>
          <p:nvPr/>
        </p:nvCxnSpPr>
        <p:spPr>
          <a:xfrm>
            <a:off x="1886164" y="4692460"/>
            <a:ext cx="0" cy="140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Freccia destra 21">
            <a:extLst>
              <a:ext uri="{FF2B5EF4-FFF2-40B4-BE49-F238E27FC236}">
                <a16:creationId xmlns:a16="http://schemas.microsoft.com/office/drawing/2014/main" id="{14A19D66-2DBD-49C9-A9F1-FFC1EEC8A111}"/>
              </a:ext>
            </a:extLst>
          </p:cNvPr>
          <p:cNvSpPr/>
          <p:nvPr/>
        </p:nvSpPr>
        <p:spPr>
          <a:xfrm>
            <a:off x="10045" y="5735271"/>
            <a:ext cx="11330813" cy="900000"/>
          </a:xfrm>
          <a:prstGeom prst="rightArrow">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41" name="Connettore 1 23">
            <a:extLst>
              <a:ext uri="{FF2B5EF4-FFF2-40B4-BE49-F238E27FC236}">
                <a16:creationId xmlns:a16="http://schemas.microsoft.com/office/drawing/2014/main" id="{064B4C95-A8B6-C546-6C36-714FD0BB294A}"/>
              </a:ext>
            </a:extLst>
          </p:cNvPr>
          <p:cNvCxnSpPr>
            <a:cxnSpLocks/>
          </p:cNvCxnSpPr>
          <p:nvPr/>
        </p:nvCxnSpPr>
        <p:spPr>
          <a:xfrm>
            <a:off x="1889563" y="5969271"/>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2" name="Connettore 1 24">
            <a:extLst>
              <a:ext uri="{FF2B5EF4-FFF2-40B4-BE49-F238E27FC236}">
                <a16:creationId xmlns:a16="http://schemas.microsoft.com/office/drawing/2014/main" id="{7597E77E-BDE5-FECE-5A45-45ED2C5F5596}"/>
              </a:ext>
            </a:extLst>
          </p:cNvPr>
          <p:cNvCxnSpPr>
            <a:cxnSpLocks/>
          </p:cNvCxnSpPr>
          <p:nvPr/>
        </p:nvCxnSpPr>
        <p:spPr>
          <a:xfrm>
            <a:off x="635129" y="5969271"/>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5" name="Connettore 1 25">
            <a:extLst>
              <a:ext uri="{FF2B5EF4-FFF2-40B4-BE49-F238E27FC236}">
                <a16:creationId xmlns:a16="http://schemas.microsoft.com/office/drawing/2014/main" id="{98B52680-E148-C408-45A3-9C648E50169A}"/>
              </a:ext>
            </a:extLst>
          </p:cNvPr>
          <p:cNvCxnSpPr>
            <a:cxnSpLocks/>
          </p:cNvCxnSpPr>
          <p:nvPr/>
        </p:nvCxnSpPr>
        <p:spPr>
          <a:xfrm>
            <a:off x="6812169" y="5969271"/>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7" name="Connettore 1 27">
            <a:extLst>
              <a:ext uri="{FF2B5EF4-FFF2-40B4-BE49-F238E27FC236}">
                <a16:creationId xmlns:a16="http://schemas.microsoft.com/office/drawing/2014/main" id="{6883F9AE-544D-48B8-62F7-FE7A2798B425}"/>
              </a:ext>
            </a:extLst>
          </p:cNvPr>
          <p:cNvCxnSpPr>
            <a:cxnSpLocks/>
          </p:cNvCxnSpPr>
          <p:nvPr/>
        </p:nvCxnSpPr>
        <p:spPr>
          <a:xfrm>
            <a:off x="4351877" y="5969271"/>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9" name="CasellaDiTesto 16">
            <a:extLst>
              <a:ext uri="{FF2B5EF4-FFF2-40B4-BE49-F238E27FC236}">
                <a16:creationId xmlns:a16="http://schemas.microsoft.com/office/drawing/2014/main" id="{C97EF1CD-8BAA-7433-E44E-01732527A7E1}"/>
              </a:ext>
            </a:extLst>
          </p:cNvPr>
          <p:cNvSpPr txBox="1"/>
          <p:nvPr/>
        </p:nvSpPr>
        <p:spPr>
          <a:xfrm>
            <a:off x="557810" y="5991227"/>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M20</a:t>
            </a:r>
          </a:p>
        </p:txBody>
      </p:sp>
      <p:sp>
        <p:nvSpPr>
          <p:cNvPr id="50" name="CasellaDiTesto 17">
            <a:extLst>
              <a:ext uri="{FF2B5EF4-FFF2-40B4-BE49-F238E27FC236}">
                <a16:creationId xmlns:a16="http://schemas.microsoft.com/office/drawing/2014/main" id="{396DD88F-D4A6-62A0-121D-55D90ADC62CE}"/>
              </a:ext>
            </a:extLst>
          </p:cNvPr>
          <p:cNvSpPr txBox="1"/>
          <p:nvPr/>
        </p:nvSpPr>
        <p:spPr>
          <a:xfrm>
            <a:off x="1869565" y="5991227"/>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M22</a:t>
            </a:r>
          </a:p>
        </p:txBody>
      </p:sp>
      <p:sp>
        <p:nvSpPr>
          <p:cNvPr id="51" name="CasellaDiTesto 18">
            <a:extLst>
              <a:ext uri="{FF2B5EF4-FFF2-40B4-BE49-F238E27FC236}">
                <a16:creationId xmlns:a16="http://schemas.microsoft.com/office/drawing/2014/main" id="{A4D5936A-2F89-7EAD-60AA-2A9B93864F3F}"/>
              </a:ext>
            </a:extLst>
          </p:cNvPr>
          <p:cNvSpPr txBox="1"/>
          <p:nvPr/>
        </p:nvSpPr>
        <p:spPr>
          <a:xfrm>
            <a:off x="4307451" y="5991227"/>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M26</a:t>
            </a:r>
          </a:p>
        </p:txBody>
      </p:sp>
      <p:sp>
        <p:nvSpPr>
          <p:cNvPr id="52" name="CasellaDiTesto 19">
            <a:extLst>
              <a:ext uri="{FF2B5EF4-FFF2-40B4-BE49-F238E27FC236}">
                <a16:creationId xmlns:a16="http://schemas.microsoft.com/office/drawing/2014/main" id="{3AB8C753-D1DD-5EF7-2D6F-B936B79FA6FF}"/>
              </a:ext>
            </a:extLst>
          </p:cNvPr>
          <p:cNvSpPr txBox="1"/>
          <p:nvPr/>
        </p:nvSpPr>
        <p:spPr>
          <a:xfrm>
            <a:off x="6782117" y="5991227"/>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M30</a:t>
            </a:r>
          </a:p>
        </p:txBody>
      </p:sp>
      <p:sp>
        <p:nvSpPr>
          <p:cNvPr id="53" name="CasellaDiTesto 20">
            <a:extLst>
              <a:ext uri="{FF2B5EF4-FFF2-40B4-BE49-F238E27FC236}">
                <a16:creationId xmlns:a16="http://schemas.microsoft.com/office/drawing/2014/main" id="{8211805F-388A-997D-8D30-91F0AAAD9BD4}"/>
              </a:ext>
            </a:extLst>
          </p:cNvPr>
          <p:cNvSpPr txBox="1"/>
          <p:nvPr/>
        </p:nvSpPr>
        <p:spPr>
          <a:xfrm>
            <a:off x="9186968" y="5991227"/>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M34</a:t>
            </a:r>
          </a:p>
        </p:txBody>
      </p:sp>
      <p:sp>
        <p:nvSpPr>
          <p:cNvPr id="54" name="CasellaDiTesto 8">
            <a:extLst>
              <a:ext uri="{FF2B5EF4-FFF2-40B4-BE49-F238E27FC236}">
                <a16:creationId xmlns:a16="http://schemas.microsoft.com/office/drawing/2014/main" id="{21877AE1-13E7-9760-FBD1-A49D733F7B63}"/>
              </a:ext>
            </a:extLst>
          </p:cNvPr>
          <p:cNvSpPr txBox="1"/>
          <p:nvPr/>
        </p:nvSpPr>
        <p:spPr>
          <a:xfrm>
            <a:off x="3105330" y="6011278"/>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M24</a:t>
            </a:r>
          </a:p>
        </p:txBody>
      </p:sp>
      <p:cxnSp>
        <p:nvCxnSpPr>
          <p:cNvPr id="55" name="Connettore 1 9">
            <a:extLst>
              <a:ext uri="{FF2B5EF4-FFF2-40B4-BE49-F238E27FC236}">
                <a16:creationId xmlns:a16="http://schemas.microsoft.com/office/drawing/2014/main" id="{A26FDF19-3E33-B085-C364-D1697AFDB1C4}"/>
              </a:ext>
            </a:extLst>
          </p:cNvPr>
          <p:cNvCxnSpPr>
            <a:cxnSpLocks/>
          </p:cNvCxnSpPr>
          <p:nvPr/>
        </p:nvCxnSpPr>
        <p:spPr>
          <a:xfrm>
            <a:off x="3147601" y="5958550"/>
            <a:ext cx="0" cy="396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6" name="Connettore 1 10">
            <a:extLst>
              <a:ext uri="{FF2B5EF4-FFF2-40B4-BE49-F238E27FC236}">
                <a16:creationId xmlns:a16="http://schemas.microsoft.com/office/drawing/2014/main" id="{030381F8-8AF3-8DE7-FF4B-BAE868ED4BBD}"/>
              </a:ext>
            </a:extLst>
          </p:cNvPr>
          <p:cNvCxnSpPr>
            <a:cxnSpLocks/>
          </p:cNvCxnSpPr>
          <p:nvPr/>
        </p:nvCxnSpPr>
        <p:spPr>
          <a:xfrm>
            <a:off x="5588840" y="5967163"/>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7" name="CasellaDiTesto 11">
            <a:extLst>
              <a:ext uri="{FF2B5EF4-FFF2-40B4-BE49-F238E27FC236}">
                <a16:creationId xmlns:a16="http://schemas.microsoft.com/office/drawing/2014/main" id="{420730C0-B41A-E9B9-C81F-4FAF88938E30}"/>
              </a:ext>
            </a:extLst>
          </p:cNvPr>
          <p:cNvSpPr txBox="1"/>
          <p:nvPr/>
        </p:nvSpPr>
        <p:spPr>
          <a:xfrm>
            <a:off x="5559366" y="5998497"/>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M28</a:t>
            </a:r>
          </a:p>
        </p:txBody>
      </p:sp>
      <p:cxnSp>
        <p:nvCxnSpPr>
          <p:cNvPr id="58" name="Connettore 1 12">
            <a:extLst>
              <a:ext uri="{FF2B5EF4-FFF2-40B4-BE49-F238E27FC236}">
                <a16:creationId xmlns:a16="http://schemas.microsoft.com/office/drawing/2014/main" id="{C19FC8BE-F125-2A5C-9E32-CB5C79F20FF5}"/>
              </a:ext>
            </a:extLst>
          </p:cNvPr>
          <p:cNvCxnSpPr>
            <a:cxnSpLocks/>
          </p:cNvCxnSpPr>
          <p:nvPr/>
        </p:nvCxnSpPr>
        <p:spPr>
          <a:xfrm>
            <a:off x="7995739" y="5974433"/>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9" name="CasellaDiTesto 13">
            <a:extLst>
              <a:ext uri="{FF2B5EF4-FFF2-40B4-BE49-F238E27FC236}">
                <a16:creationId xmlns:a16="http://schemas.microsoft.com/office/drawing/2014/main" id="{89ACDC76-6DB3-70A3-11C7-CCADBFED1C50}"/>
              </a:ext>
            </a:extLst>
          </p:cNvPr>
          <p:cNvSpPr txBox="1"/>
          <p:nvPr/>
        </p:nvSpPr>
        <p:spPr>
          <a:xfrm>
            <a:off x="7963342" y="5998497"/>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M32</a:t>
            </a:r>
          </a:p>
        </p:txBody>
      </p:sp>
      <p:sp>
        <p:nvSpPr>
          <p:cNvPr id="72" name="Pentagono 28">
            <a:extLst>
              <a:ext uri="{FF2B5EF4-FFF2-40B4-BE49-F238E27FC236}">
                <a16:creationId xmlns:a16="http://schemas.microsoft.com/office/drawing/2014/main" id="{68D34794-513F-0220-E5F1-767B893272C8}"/>
              </a:ext>
            </a:extLst>
          </p:cNvPr>
          <p:cNvSpPr/>
          <p:nvPr/>
        </p:nvSpPr>
        <p:spPr>
          <a:xfrm>
            <a:off x="413207" y="4443311"/>
            <a:ext cx="1688850" cy="530283"/>
          </a:xfrm>
          <a:prstGeom prst="roundRect">
            <a:avLst/>
          </a:prstGeom>
          <a:solidFill>
            <a:srgbClr val="FFFFDD"/>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Policy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Brussels, Feb-Mar 2023</a:t>
            </a:r>
          </a:p>
        </p:txBody>
      </p:sp>
      <p:sp>
        <p:nvSpPr>
          <p:cNvPr id="39" name="TextBox 23">
            <a:extLst>
              <a:ext uri="{FF2B5EF4-FFF2-40B4-BE49-F238E27FC236}">
                <a16:creationId xmlns:a16="http://schemas.microsoft.com/office/drawing/2014/main" id="{0FE6F77C-36D1-4857-74D7-D48D1D53466C}"/>
              </a:ext>
            </a:extLst>
          </p:cNvPr>
          <p:cNvSpPr txBox="1"/>
          <p:nvPr/>
        </p:nvSpPr>
        <p:spPr>
          <a:xfrm>
            <a:off x="8964398" y="-115662"/>
            <a:ext cx="6399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WP4</a:t>
            </a:r>
          </a:p>
        </p:txBody>
      </p:sp>
      <p:cxnSp>
        <p:nvCxnSpPr>
          <p:cNvPr id="66" name="Connettore 1 12">
            <a:extLst>
              <a:ext uri="{FF2B5EF4-FFF2-40B4-BE49-F238E27FC236}">
                <a16:creationId xmlns:a16="http://schemas.microsoft.com/office/drawing/2014/main" id="{C42CAE88-601A-48C9-BE93-16C0D5A5C56F}"/>
              </a:ext>
            </a:extLst>
          </p:cNvPr>
          <p:cNvCxnSpPr>
            <a:cxnSpLocks/>
          </p:cNvCxnSpPr>
          <p:nvPr/>
        </p:nvCxnSpPr>
        <p:spPr>
          <a:xfrm>
            <a:off x="9254595" y="5964494"/>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67" name="Connettore 1 12">
            <a:extLst>
              <a:ext uri="{FF2B5EF4-FFF2-40B4-BE49-F238E27FC236}">
                <a16:creationId xmlns:a16="http://schemas.microsoft.com/office/drawing/2014/main" id="{787AF4D3-6984-4676-A8D7-F87530DC5847}"/>
              </a:ext>
            </a:extLst>
          </p:cNvPr>
          <p:cNvCxnSpPr>
            <a:cxnSpLocks/>
          </p:cNvCxnSpPr>
          <p:nvPr/>
        </p:nvCxnSpPr>
        <p:spPr>
          <a:xfrm>
            <a:off x="10479907" y="5977414"/>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8" name="CasellaDiTesto 20">
            <a:extLst>
              <a:ext uri="{FF2B5EF4-FFF2-40B4-BE49-F238E27FC236}">
                <a16:creationId xmlns:a16="http://schemas.microsoft.com/office/drawing/2014/main" id="{E8DD0794-942D-4EC1-80BA-56AC5957CE87}"/>
              </a:ext>
            </a:extLst>
          </p:cNvPr>
          <p:cNvSpPr txBox="1"/>
          <p:nvPr/>
        </p:nvSpPr>
        <p:spPr>
          <a:xfrm>
            <a:off x="10392660" y="5974433"/>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M36</a:t>
            </a:r>
          </a:p>
        </p:txBody>
      </p:sp>
      <p:sp>
        <p:nvSpPr>
          <p:cNvPr id="102" name="Pentagono 29">
            <a:extLst>
              <a:ext uri="{FF2B5EF4-FFF2-40B4-BE49-F238E27FC236}">
                <a16:creationId xmlns:a16="http://schemas.microsoft.com/office/drawing/2014/main" id="{81C18D96-4294-4030-BC37-0F19960B6FAD}"/>
              </a:ext>
            </a:extLst>
          </p:cNvPr>
          <p:cNvSpPr/>
          <p:nvPr/>
        </p:nvSpPr>
        <p:spPr>
          <a:xfrm>
            <a:off x="5321781" y="3063371"/>
            <a:ext cx="4320493" cy="769187"/>
          </a:xfrm>
          <a:prstGeom prst="roundRect">
            <a:avLst/>
          </a:prstGeom>
          <a:solidFill>
            <a:srgbClr val="FFFFDD"/>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Webinar “Enzymes for more environment-friendly consumer 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Online, September 2023 (event 2)</a:t>
            </a:r>
          </a:p>
        </p:txBody>
      </p:sp>
      <p:sp>
        <p:nvSpPr>
          <p:cNvPr id="106" name="Pentagono 29">
            <a:extLst>
              <a:ext uri="{FF2B5EF4-FFF2-40B4-BE49-F238E27FC236}">
                <a16:creationId xmlns:a16="http://schemas.microsoft.com/office/drawing/2014/main" id="{C5E50DAE-5EAA-4F76-BCEC-51BDC25A439E}"/>
              </a:ext>
            </a:extLst>
          </p:cNvPr>
          <p:cNvSpPr/>
          <p:nvPr/>
        </p:nvSpPr>
        <p:spPr>
          <a:xfrm>
            <a:off x="190857" y="1343035"/>
            <a:ext cx="5029727" cy="2632132"/>
          </a:xfrm>
          <a:prstGeom prst="roundRect">
            <a:avLst>
              <a:gd name="adj" fmla="val 9455"/>
            </a:avLst>
          </a:prstGeom>
          <a:solidFill>
            <a:srgbClr val="FFFFDD"/>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Workshop on Responsible Research and Innovation (RRI)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Dusseldorf or online (event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4546A"/>
                </a:solidFill>
                <a:effectLst/>
                <a:uLnTx/>
                <a:uFillTx/>
                <a:latin typeface="Calibri" panose="020F0502020204030204"/>
                <a:ea typeface="+mn-ea"/>
                <a:cs typeface="+mn-cs"/>
              </a:rPr>
              <a:t>Workshop: Engineering enzymes for consumer products of higher environmental 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Barcelona (event 7); theoretical-experimental 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Workshop and roundtable on “How to find enzymes that will serve the present and future industrial and consumer demands and habits”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Madrid (event 8)</a:t>
            </a:r>
            <a:endParaRPr kumimoji="0" lang="en-US" sz="105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Exchange of good practice workshop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Madrid? (event 9); inter-consortia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Promotional video </a:t>
            </a: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(D8.12)</a:t>
            </a:r>
          </a:p>
        </p:txBody>
      </p:sp>
      <p:sp>
        <p:nvSpPr>
          <p:cNvPr id="110" name="Pentagono 28">
            <a:extLst>
              <a:ext uri="{FF2B5EF4-FFF2-40B4-BE49-F238E27FC236}">
                <a16:creationId xmlns:a16="http://schemas.microsoft.com/office/drawing/2014/main" id="{A863E3D6-2AE2-4E84-B20B-8C16853FEE69}"/>
              </a:ext>
            </a:extLst>
          </p:cNvPr>
          <p:cNvSpPr/>
          <p:nvPr/>
        </p:nvSpPr>
        <p:spPr>
          <a:xfrm>
            <a:off x="2185252" y="4087920"/>
            <a:ext cx="4733436" cy="1746345"/>
          </a:xfrm>
          <a:prstGeom prst="roundRect">
            <a:avLst>
              <a:gd name="adj" fmla="val 9643"/>
            </a:avLst>
          </a:prstGeom>
          <a:solidFill>
            <a:srgbClr val="FFFFDD"/>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European Summer School on Industrial Biotechnology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Hamburg, 3-6 July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Workshop “Summer School on Metagenomics” (event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Talks by our members (Bangor, BSC, CSIC, UDUS, UHAM)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24M FuturEnzyme General Assembly meeting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Hamburg, 6-7 July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24M Executive Committee meeting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Exploitation and Innovation Task Force annual meeting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Gender, Rights and Ethical Task Force annual meeting</a:t>
            </a:r>
          </a:p>
        </p:txBody>
      </p:sp>
      <p:sp>
        <p:nvSpPr>
          <p:cNvPr id="116" name="Pentagono 28">
            <a:extLst>
              <a:ext uri="{FF2B5EF4-FFF2-40B4-BE49-F238E27FC236}">
                <a16:creationId xmlns:a16="http://schemas.microsoft.com/office/drawing/2014/main" id="{48559FB7-AA96-4CAF-AC63-D1A0645CCDD8}"/>
              </a:ext>
            </a:extLst>
          </p:cNvPr>
          <p:cNvSpPr/>
          <p:nvPr/>
        </p:nvSpPr>
        <p:spPr>
          <a:xfrm>
            <a:off x="5837350" y="1722260"/>
            <a:ext cx="3804924" cy="633252"/>
          </a:xfrm>
          <a:prstGeom prst="roundRect">
            <a:avLst/>
          </a:prstGeom>
          <a:solidFill>
            <a:srgbClr val="FFFFDD"/>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30M Executive Committee meeting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Exploitation and Innovation Task Force annual meeting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Gender, Rights and Ethical Task Force annual meeting</a:t>
            </a:r>
          </a:p>
        </p:txBody>
      </p:sp>
      <p:sp>
        <p:nvSpPr>
          <p:cNvPr id="122" name="Rectángulo 121">
            <a:extLst>
              <a:ext uri="{FF2B5EF4-FFF2-40B4-BE49-F238E27FC236}">
                <a16:creationId xmlns:a16="http://schemas.microsoft.com/office/drawing/2014/main" id="{EA924054-0B9D-4FDF-A0F0-992686B77FD1}"/>
              </a:ext>
            </a:extLst>
          </p:cNvPr>
          <p:cNvSpPr/>
          <p:nvPr/>
        </p:nvSpPr>
        <p:spPr>
          <a:xfrm>
            <a:off x="4299019" y="579458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0" name="Titolo 1">
            <a:extLst>
              <a:ext uri="{FF2B5EF4-FFF2-40B4-BE49-F238E27FC236}">
                <a16:creationId xmlns:a16="http://schemas.microsoft.com/office/drawing/2014/main" id="{C2436474-4FC8-43E0-BEBD-1FA4F31A1FAD}"/>
              </a:ext>
            </a:extLst>
          </p:cNvPr>
          <p:cNvSpPr txBox="1">
            <a:spLocks/>
          </p:cNvSpPr>
          <p:nvPr/>
        </p:nvSpPr>
        <p:spPr>
          <a:xfrm>
            <a:off x="729833" y="300733"/>
            <a:ext cx="10515600" cy="936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4000" b="0" i="0" u="none" strike="noStrike" kern="1200" cap="none" spc="0" normalizeH="0" baseline="0" noProof="0" dirty="0" err="1">
                <a:ln>
                  <a:noFill/>
                </a:ln>
                <a:solidFill>
                  <a:prstClr val="black"/>
                </a:solidFill>
                <a:effectLst/>
                <a:uLnTx/>
                <a:uFillTx/>
                <a:latin typeface="Calibri Light" panose="020F0302020204030204"/>
                <a:ea typeface="+mj-ea"/>
                <a:cs typeface="+mj-cs"/>
              </a:rPr>
              <a:t>Highlighted</a:t>
            </a:r>
            <a:r>
              <a:rPr kumimoji="0" lang="es-ES" sz="40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s-ES" sz="4000" b="0" i="0" u="none" strike="noStrike" kern="1200" cap="none" spc="0" normalizeH="0" baseline="0" noProof="0" dirty="0" err="1">
                <a:ln>
                  <a:noFill/>
                </a:ln>
                <a:solidFill>
                  <a:prstClr val="black"/>
                </a:solidFill>
                <a:effectLst/>
                <a:uLnTx/>
                <a:uFillTx/>
                <a:latin typeface="Calibri Light" panose="020F0302020204030204"/>
                <a:ea typeface="+mj-ea"/>
                <a:cs typeface="+mj-cs"/>
              </a:rPr>
              <a:t>events</a:t>
            </a:r>
            <a:r>
              <a:rPr kumimoji="0" lang="es-ES" sz="40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s-ES" sz="4000" b="0" i="0" u="none" strike="noStrike" kern="1200" cap="none" spc="0" normalizeH="0" baseline="0" noProof="0" dirty="0" err="1">
                <a:ln>
                  <a:noFill/>
                </a:ln>
                <a:solidFill>
                  <a:prstClr val="black"/>
                </a:solidFill>
                <a:effectLst/>
                <a:uLnTx/>
                <a:uFillTx/>
                <a:latin typeface="Calibri Light" panose="020F0302020204030204"/>
                <a:ea typeface="+mj-ea"/>
                <a:cs typeface="+mj-cs"/>
              </a:rPr>
              <a:t>for</a:t>
            </a:r>
            <a:r>
              <a:rPr kumimoji="0" lang="es-ES" sz="4000" b="0" i="0" u="none" strike="noStrike" kern="1200" cap="none" spc="0" normalizeH="0" baseline="0" noProof="0" dirty="0">
                <a:ln>
                  <a:noFill/>
                </a:ln>
                <a:solidFill>
                  <a:prstClr val="black"/>
                </a:solidFill>
                <a:effectLst/>
                <a:uLnTx/>
                <a:uFillTx/>
                <a:latin typeface="Calibri Light" panose="020F0302020204030204"/>
                <a:ea typeface="+mj-ea"/>
                <a:cs typeface="+mj-cs"/>
              </a:rPr>
              <a:t> 2</a:t>
            </a:r>
            <a:r>
              <a:rPr kumimoji="0" lang="es-ES" sz="4000" b="0" i="0" u="none" strike="noStrike" kern="1200" cap="none" spc="0" normalizeH="0" baseline="30000" noProof="0" dirty="0">
                <a:ln>
                  <a:noFill/>
                </a:ln>
                <a:solidFill>
                  <a:prstClr val="black"/>
                </a:solidFill>
                <a:effectLst/>
                <a:uLnTx/>
                <a:uFillTx/>
                <a:latin typeface="Calibri Light" panose="020F0302020204030204"/>
                <a:ea typeface="+mj-ea"/>
                <a:cs typeface="+mj-cs"/>
              </a:rPr>
              <a:t>nd</a:t>
            </a:r>
            <a:r>
              <a:rPr kumimoji="0" lang="es-ES" sz="40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s-ES" sz="4000" b="0" i="0" u="none" strike="noStrike" kern="1200" cap="none" spc="0" normalizeH="0" baseline="0" noProof="0" dirty="0" err="1">
                <a:ln>
                  <a:noFill/>
                </a:ln>
                <a:solidFill>
                  <a:prstClr val="black"/>
                </a:solidFill>
                <a:effectLst/>
                <a:uLnTx/>
                <a:uFillTx/>
                <a:latin typeface="Calibri Light" panose="020F0302020204030204"/>
                <a:ea typeface="+mj-ea"/>
                <a:cs typeface="+mj-cs"/>
              </a:rPr>
              <a:t>reporting</a:t>
            </a:r>
            <a:r>
              <a:rPr kumimoji="0" lang="es-ES" sz="40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s-ES" sz="4000" b="0" i="0" u="none" strike="noStrike" kern="1200" cap="none" spc="0" normalizeH="0" baseline="0" noProof="0" dirty="0" err="1">
                <a:ln>
                  <a:noFill/>
                </a:ln>
                <a:solidFill>
                  <a:prstClr val="black"/>
                </a:solidFill>
                <a:effectLst/>
                <a:uLnTx/>
                <a:uFillTx/>
                <a:latin typeface="Calibri Light" panose="020F0302020204030204"/>
                <a:ea typeface="+mj-ea"/>
                <a:cs typeface="+mj-cs"/>
              </a:rPr>
              <a:t>period</a:t>
            </a:r>
            <a:br>
              <a:rPr kumimoji="0" lang="es-ES" sz="4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s-ES" sz="2200" b="0" i="0" u="none" strike="noStrike" kern="1200" cap="none" spc="0" normalizeH="0" baseline="0" noProof="0" dirty="0">
                <a:ln>
                  <a:noFill/>
                </a:ln>
                <a:solidFill>
                  <a:prstClr val="black"/>
                </a:solidFill>
                <a:effectLst/>
                <a:uLnTx/>
                <a:uFillTx/>
                <a:latin typeface="Calibri Light" panose="020F0302020204030204"/>
                <a:ea typeface="+mj-ea"/>
                <a:cs typeface="+mj-cs"/>
              </a:rPr>
              <a:t>(</a:t>
            </a:r>
            <a:r>
              <a:rPr kumimoji="0" lang="es-ES" sz="2200" b="0" i="0" u="none" strike="noStrike" kern="1200" cap="none" spc="0" normalizeH="0" baseline="0" noProof="0" dirty="0" err="1">
                <a:ln>
                  <a:noFill/>
                </a:ln>
                <a:solidFill>
                  <a:prstClr val="black"/>
                </a:solidFill>
                <a:effectLst/>
                <a:uLnTx/>
                <a:uFillTx/>
                <a:latin typeface="Calibri Light" panose="020F0302020204030204"/>
                <a:ea typeface="+mj-ea"/>
                <a:cs typeface="+mj-cs"/>
              </a:rPr>
              <a:t>December</a:t>
            </a:r>
            <a:r>
              <a:rPr kumimoji="0" lang="es-ES" sz="2200" b="0" i="0" u="none" strike="noStrike" kern="1200" cap="none" spc="0" normalizeH="0" baseline="0" noProof="0" dirty="0">
                <a:ln>
                  <a:noFill/>
                </a:ln>
                <a:solidFill>
                  <a:prstClr val="black"/>
                </a:solidFill>
                <a:effectLst/>
                <a:uLnTx/>
                <a:uFillTx/>
                <a:latin typeface="Calibri Light" panose="020F0302020204030204"/>
                <a:ea typeface="+mj-ea"/>
                <a:cs typeface="+mj-cs"/>
              </a:rPr>
              <a:t> 2022-May 2024)</a:t>
            </a:r>
            <a:endParaRPr kumimoji="0" lang="it-IT" sz="4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69" name="Pentagono 28">
            <a:extLst>
              <a:ext uri="{FF2B5EF4-FFF2-40B4-BE49-F238E27FC236}">
                <a16:creationId xmlns:a16="http://schemas.microsoft.com/office/drawing/2014/main" id="{1155540A-85EE-499F-95A3-F74A67D1D885}"/>
              </a:ext>
            </a:extLst>
          </p:cNvPr>
          <p:cNvSpPr/>
          <p:nvPr/>
        </p:nvSpPr>
        <p:spPr>
          <a:xfrm>
            <a:off x="7365530" y="4110074"/>
            <a:ext cx="4733436" cy="1167981"/>
          </a:xfrm>
          <a:prstGeom prst="roundRect">
            <a:avLst>
              <a:gd name="adj" fmla="val 10722"/>
            </a:avLst>
          </a:prstGeom>
          <a:solidFill>
            <a:srgbClr val="FFFFDD"/>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CIC, international biotech/bioeconomy conference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Düsseldorf (event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Inter-consortia workshop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Place to be defined (event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Fostering the dissemination and communication of results</a:t>
            </a:r>
          </a:p>
        </p:txBody>
      </p:sp>
      <p:sp>
        <p:nvSpPr>
          <p:cNvPr id="61" name="Rectángulo 60">
            <a:extLst>
              <a:ext uri="{FF2B5EF4-FFF2-40B4-BE49-F238E27FC236}">
                <a16:creationId xmlns:a16="http://schemas.microsoft.com/office/drawing/2014/main" id="{51936BEC-2AE6-4F5F-A443-5A9F24E7F192}"/>
              </a:ext>
            </a:extLst>
          </p:cNvPr>
          <p:cNvSpPr/>
          <p:nvPr/>
        </p:nvSpPr>
        <p:spPr>
          <a:xfrm>
            <a:off x="3093036" y="3901729"/>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4" name="Rectángulo 73">
            <a:extLst>
              <a:ext uri="{FF2B5EF4-FFF2-40B4-BE49-F238E27FC236}">
                <a16:creationId xmlns:a16="http://schemas.microsoft.com/office/drawing/2014/main" id="{140997A5-1D3A-478C-A9DB-BA1BF29C710F}"/>
              </a:ext>
            </a:extLst>
          </p:cNvPr>
          <p:cNvSpPr/>
          <p:nvPr/>
        </p:nvSpPr>
        <p:spPr>
          <a:xfrm>
            <a:off x="10418780" y="521141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7" name="Rectángulo 76">
            <a:extLst>
              <a:ext uri="{FF2B5EF4-FFF2-40B4-BE49-F238E27FC236}">
                <a16:creationId xmlns:a16="http://schemas.microsoft.com/office/drawing/2014/main" id="{FD0F6F54-7DF2-441D-9CDF-1728F4E3FC0F}"/>
              </a:ext>
            </a:extLst>
          </p:cNvPr>
          <p:cNvSpPr/>
          <p:nvPr/>
        </p:nvSpPr>
        <p:spPr>
          <a:xfrm>
            <a:off x="5535955" y="3767606"/>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5" name="Rectángulo 104">
            <a:extLst>
              <a:ext uri="{FF2B5EF4-FFF2-40B4-BE49-F238E27FC236}">
                <a16:creationId xmlns:a16="http://schemas.microsoft.com/office/drawing/2014/main" id="{52601D5C-5C91-4AFB-A872-DA882FBB5285}"/>
              </a:ext>
            </a:extLst>
          </p:cNvPr>
          <p:cNvSpPr/>
          <p:nvPr/>
        </p:nvSpPr>
        <p:spPr>
          <a:xfrm>
            <a:off x="6745873" y="230325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15" name="Rectángulo 114">
            <a:extLst>
              <a:ext uri="{FF2B5EF4-FFF2-40B4-BE49-F238E27FC236}">
                <a16:creationId xmlns:a16="http://schemas.microsoft.com/office/drawing/2014/main" id="{EB91F1D0-C5F3-4F13-81A1-35D244567E99}"/>
              </a:ext>
            </a:extLst>
          </p:cNvPr>
          <p:cNvSpPr/>
          <p:nvPr/>
        </p:nvSpPr>
        <p:spPr>
          <a:xfrm>
            <a:off x="1836744" y="491593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7905168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Connettore 1 49">
            <a:extLst>
              <a:ext uri="{FF2B5EF4-FFF2-40B4-BE49-F238E27FC236}">
                <a16:creationId xmlns:a16="http://schemas.microsoft.com/office/drawing/2014/main" id="{E1116FE5-B210-4B93-A022-78DB28D4D3EB}"/>
              </a:ext>
            </a:extLst>
          </p:cNvPr>
          <p:cNvCxnSpPr>
            <a:cxnSpLocks/>
          </p:cNvCxnSpPr>
          <p:nvPr/>
        </p:nvCxnSpPr>
        <p:spPr>
          <a:xfrm>
            <a:off x="10475854" y="1723651"/>
            <a:ext cx="0" cy="3312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7" name="Connettore 1 49">
            <a:extLst>
              <a:ext uri="{FF2B5EF4-FFF2-40B4-BE49-F238E27FC236}">
                <a16:creationId xmlns:a16="http://schemas.microsoft.com/office/drawing/2014/main" id="{D0982B2B-BB8E-A513-AD84-2F99C47AD679}"/>
              </a:ext>
            </a:extLst>
          </p:cNvPr>
          <p:cNvCxnSpPr>
            <a:cxnSpLocks/>
          </p:cNvCxnSpPr>
          <p:nvPr/>
        </p:nvCxnSpPr>
        <p:spPr>
          <a:xfrm flipH="1">
            <a:off x="3128481" y="2056433"/>
            <a:ext cx="0" cy="2988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Connettore 1 49">
            <a:extLst>
              <a:ext uri="{FF2B5EF4-FFF2-40B4-BE49-F238E27FC236}">
                <a16:creationId xmlns:a16="http://schemas.microsoft.com/office/drawing/2014/main" id="{9AD894C5-0F30-4092-9DA5-215F5F0BCB9D}"/>
              </a:ext>
            </a:extLst>
          </p:cNvPr>
          <p:cNvCxnSpPr>
            <a:cxnSpLocks/>
          </p:cNvCxnSpPr>
          <p:nvPr/>
        </p:nvCxnSpPr>
        <p:spPr>
          <a:xfrm>
            <a:off x="1886164" y="4161059"/>
            <a:ext cx="0" cy="86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Connettore 1 49">
            <a:extLst>
              <a:ext uri="{FF2B5EF4-FFF2-40B4-BE49-F238E27FC236}">
                <a16:creationId xmlns:a16="http://schemas.microsoft.com/office/drawing/2014/main" id="{A186D8E0-FCA0-4445-8F21-E6B793CD92B3}"/>
              </a:ext>
            </a:extLst>
          </p:cNvPr>
          <p:cNvCxnSpPr>
            <a:cxnSpLocks/>
          </p:cNvCxnSpPr>
          <p:nvPr/>
        </p:nvCxnSpPr>
        <p:spPr>
          <a:xfrm>
            <a:off x="635129" y="3524539"/>
            <a:ext cx="0" cy="158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Connettore 1 49">
            <a:extLst>
              <a:ext uri="{FF2B5EF4-FFF2-40B4-BE49-F238E27FC236}">
                <a16:creationId xmlns:a16="http://schemas.microsoft.com/office/drawing/2014/main" id="{FD53306E-45A9-4504-BB6E-7D1D11966624}"/>
              </a:ext>
            </a:extLst>
          </p:cNvPr>
          <p:cNvCxnSpPr>
            <a:cxnSpLocks/>
          </p:cNvCxnSpPr>
          <p:nvPr/>
        </p:nvCxnSpPr>
        <p:spPr>
          <a:xfrm flipH="1">
            <a:off x="4354210" y="3580766"/>
            <a:ext cx="0" cy="1512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Connettore 1 49">
            <a:extLst>
              <a:ext uri="{FF2B5EF4-FFF2-40B4-BE49-F238E27FC236}">
                <a16:creationId xmlns:a16="http://schemas.microsoft.com/office/drawing/2014/main" id="{6AAAB569-930B-4241-89AE-439D68B207BB}"/>
              </a:ext>
            </a:extLst>
          </p:cNvPr>
          <p:cNvCxnSpPr>
            <a:cxnSpLocks/>
          </p:cNvCxnSpPr>
          <p:nvPr/>
        </p:nvCxnSpPr>
        <p:spPr>
          <a:xfrm>
            <a:off x="7988328" y="4152259"/>
            <a:ext cx="0" cy="900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1" name="Connettore 1 49">
            <a:extLst>
              <a:ext uri="{FF2B5EF4-FFF2-40B4-BE49-F238E27FC236}">
                <a16:creationId xmlns:a16="http://schemas.microsoft.com/office/drawing/2014/main" id="{D0982B2B-BB8E-A513-AD84-2F99C47AD679}"/>
              </a:ext>
            </a:extLst>
          </p:cNvPr>
          <p:cNvCxnSpPr>
            <a:cxnSpLocks/>
          </p:cNvCxnSpPr>
          <p:nvPr/>
        </p:nvCxnSpPr>
        <p:spPr>
          <a:xfrm>
            <a:off x="6801720" y="2696358"/>
            <a:ext cx="0" cy="2376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0" name="Pentagono 29">
            <a:extLst>
              <a:ext uri="{FF2B5EF4-FFF2-40B4-BE49-F238E27FC236}">
                <a16:creationId xmlns:a16="http://schemas.microsoft.com/office/drawing/2014/main" id="{13B7B232-E855-AC1A-8874-33CE9BD1C2B5}"/>
              </a:ext>
            </a:extLst>
          </p:cNvPr>
          <p:cNvSpPr/>
          <p:nvPr/>
        </p:nvSpPr>
        <p:spPr>
          <a:xfrm>
            <a:off x="6051010" y="1924554"/>
            <a:ext cx="6140989" cy="812610"/>
          </a:xfrm>
          <a:prstGeom prst="homePlate">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At least 9 enzyme crystal structures (D4.5)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Set of 3 multi-purpose </a:t>
            </a:r>
            <a:r>
              <a:rPr kumimoji="0" lang="en-US" sz="1600" b="0" i="0" u="none" strike="noStrike" kern="1200" cap="none" spc="0" normalizeH="0" baseline="0" noProof="0" dirty="0" err="1">
                <a:ln>
                  <a:noFill/>
                </a:ln>
                <a:solidFill>
                  <a:srgbClr val="44546A"/>
                </a:solidFill>
                <a:effectLst/>
                <a:uLnTx/>
                <a:uFillTx/>
                <a:latin typeface="Calibri" panose="020F0502020204030204"/>
                <a:ea typeface="+mn-ea"/>
                <a:cs typeface="+mn-cs"/>
              </a:rPr>
              <a:t>PluriZymes</a:t>
            </a: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(D5.4)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Set of 18 improved enzymes by supramolecular engineering (D5.5)</a:t>
            </a: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0" name="Freccia destra 21">
            <a:extLst>
              <a:ext uri="{FF2B5EF4-FFF2-40B4-BE49-F238E27FC236}">
                <a16:creationId xmlns:a16="http://schemas.microsoft.com/office/drawing/2014/main" id="{33257A9D-B2ED-9E64-A49A-D440283995A6}"/>
              </a:ext>
            </a:extLst>
          </p:cNvPr>
          <p:cNvSpPr/>
          <p:nvPr/>
        </p:nvSpPr>
        <p:spPr>
          <a:xfrm>
            <a:off x="10045" y="4773551"/>
            <a:ext cx="11797642"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Connettore 1 23">
            <a:extLst>
              <a:ext uri="{FF2B5EF4-FFF2-40B4-BE49-F238E27FC236}">
                <a16:creationId xmlns:a16="http://schemas.microsoft.com/office/drawing/2014/main" id="{064B4C95-A8B6-C546-6C36-714FD0BB294A}"/>
              </a:ext>
            </a:extLst>
          </p:cNvPr>
          <p:cNvCxnSpPr>
            <a:cxnSpLocks/>
          </p:cNvCxnSpPr>
          <p:nvPr/>
        </p:nvCxnSpPr>
        <p:spPr>
          <a:xfrm>
            <a:off x="1889563" y="5007551"/>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2" name="Connettore 1 24">
            <a:extLst>
              <a:ext uri="{FF2B5EF4-FFF2-40B4-BE49-F238E27FC236}">
                <a16:creationId xmlns:a16="http://schemas.microsoft.com/office/drawing/2014/main" id="{7597E77E-BDE5-FECE-5A45-45ED2C5F5596}"/>
              </a:ext>
            </a:extLst>
          </p:cNvPr>
          <p:cNvCxnSpPr>
            <a:cxnSpLocks/>
          </p:cNvCxnSpPr>
          <p:nvPr/>
        </p:nvCxnSpPr>
        <p:spPr>
          <a:xfrm>
            <a:off x="635129" y="5007551"/>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5" name="Connettore 1 25">
            <a:extLst>
              <a:ext uri="{FF2B5EF4-FFF2-40B4-BE49-F238E27FC236}">
                <a16:creationId xmlns:a16="http://schemas.microsoft.com/office/drawing/2014/main" id="{98B52680-E148-C408-45A3-9C648E50169A}"/>
              </a:ext>
            </a:extLst>
          </p:cNvPr>
          <p:cNvCxnSpPr>
            <a:cxnSpLocks/>
          </p:cNvCxnSpPr>
          <p:nvPr/>
        </p:nvCxnSpPr>
        <p:spPr>
          <a:xfrm>
            <a:off x="6812169" y="5007551"/>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7" name="Connettore 1 27">
            <a:extLst>
              <a:ext uri="{FF2B5EF4-FFF2-40B4-BE49-F238E27FC236}">
                <a16:creationId xmlns:a16="http://schemas.microsoft.com/office/drawing/2014/main" id="{6883F9AE-544D-48B8-62F7-FE7A2798B425}"/>
              </a:ext>
            </a:extLst>
          </p:cNvPr>
          <p:cNvCxnSpPr>
            <a:cxnSpLocks/>
          </p:cNvCxnSpPr>
          <p:nvPr/>
        </p:nvCxnSpPr>
        <p:spPr>
          <a:xfrm>
            <a:off x="4351877" y="5007551"/>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9" name="CasellaDiTesto 16">
            <a:extLst>
              <a:ext uri="{FF2B5EF4-FFF2-40B4-BE49-F238E27FC236}">
                <a16:creationId xmlns:a16="http://schemas.microsoft.com/office/drawing/2014/main" id="{C97EF1CD-8BAA-7433-E44E-01732527A7E1}"/>
              </a:ext>
            </a:extLst>
          </p:cNvPr>
          <p:cNvSpPr txBox="1"/>
          <p:nvPr/>
        </p:nvSpPr>
        <p:spPr>
          <a:xfrm>
            <a:off x="557810" y="5029507"/>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M20</a:t>
            </a:r>
          </a:p>
        </p:txBody>
      </p:sp>
      <p:sp>
        <p:nvSpPr>
          <p:cNvPr id="50" name="CasellaDiTesto 17">
            <a:extLst>
              <a:ext uri="{FF2B5EF4-FFF2-40B4-BE49-F238E27FC236}">
                <a16:creationId xmlns:a16="http://schemas.microsoft.com/office/drawing/2014/main" id="{396DD88F-D4A6-62A0-121D-55D90ADC62CE}"/>
              </a:ext>
            </a:extLst>
          </p:cNvPr>
          <p:cNvSpPr txBox="1"/>
          <p:nvPr/>
        </p:nvSpPr>
        <p:spPr>
          <a:xfrm>
            <a:off x="1869565" y="5029507"/>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M22</a:t>
            </a:r>
          </a:p>
        </p:txBody>
      </p:sp>
      <p:sp>
        <p:nvSpPr>
          <p:cNvPr id="51" name="CasellaDiTesto 18">
            <a:extLst>
              <a:ext uri="{FF2B5EF4-FFF2-40B4-BE49-F238E27FC236}">
                <a16:creationId xmlns:a16="http://schemas.microsoft.com/office/drawing/2014/main" id="{A4D5936A-2F89-7EAD-60AA-2A9B93864F3F}"/>
              </a:ext>
            </a:extLst>
          </p:cNvPr>
          <p:cNvSpPr txBox="1"/>
          <p:nvPr/>
        </p:nvSpPr>
        <p:spPr>
          <a:xfrm>
            <a:off x="4307451" y="5029507"/>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M26</a:t>
            </a:r>
          </a:p>
        </p:txBody>
      </p:sp>
      <p:sp>
        <p:nvSpPr>
          <p:cNvPr id="52" name="CasellaDiTesto 19">
            <a:extLst>
              <a:ext uri="{FF2B5EF4-FFF2-40B4-BE49-F238E27FC236}">
                <a16:creationId xmlns:a16="http://schemas.microsoft.com/office/drawing/2014/main" id="{3AB8C753-D1DD-5EF7-2D6F-B936B79FA6FF}"/>
              </a:ext>
            </a:extLst>
          </p:cNvPr>
          <p:cNvSpPr txBox="1"/>
          <p:nvPr/>
        </p:nvSpPr>
        <p:spPr>
          <a:xfrm>
            <a:off x="6782117" y="5029507"/>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M30</a:t>
            </a:r>
          </a:p>
        </p:txBody>
      </p:sp>
      <p:sp>
        <p:nvSpPr>
          <p:cNvPr id="53" name="CasellaDiTesto 20">
            <a:extLst>
              <a:ext uri="{FF2B5EF4-FFF2-40B4-BE49-F238E27FC236}">
                <a16:creationId xmlns:a16="http://schemas.microsoft.com/office/drawing/2014/main" id="{8211805F-388A-997D-8D30-91F0AAAD9BD4}"/>
              </a:ext>
            </a:extLst>
          </p:cNvPr>
          <p:cNvSpPr txBox="1"/>
          <p:nvPr/>
        </p:nvSpPr>
        <p:spPr>
          <a:xfrm>
            <a:off x="9186968" y="5029507"/>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M34</a:t>
            </a:r>
          </a:p>
        </p:txBody>
      </p:sp>
      <p:sp>
        <p:nvSpPr>
          <p:cNvPr id="54" name="CasellaDiTesto 8">
            <a:extLst>
              <a:ext uri="{FF2B5EF4-FFF2-40B4-BE49-F238E27FC236}">
                <a16:creationId xmlns:a16="http://schemas.microsoft.com/office/drawing/2014/main" id="{21877AE1-13E7-9760-FBD1-A49D733F7B63}"/>
              </a:ext>
            </a:extLst>
          </p:cNvPr>
          <p:cNvSpPr txBox="1"/>
          <p:nvPr/>
        </p:nvSpPr>
        <p:spPr>
          <a:xfrm>
            <a:off x="3105330" y="5049558"/>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M24</a:t>
            </a:r>
          </a:p>
        </p:txBody>
      </p:sp>
      <p:cxnSp>
        <p:nvCxnSpPr>
          <p:cNvPr id="55" name="Connettore 1 9">
            <a:extLst>
              <a:ext uri="{FF2B5EF4-FFF2-40B4-BE49-F238E27FC236}">
                <a16:creationId xmlns:a16="http://schemas.microsoft.com/office/drawing/2014/main" id="{A26FDF19-3E33-B085-C364-D1697AFDB1C4}"/>
              </a:ext>
            </a:extLst>
          </p:cNvPr>
          <p:cNvCxnSpPr>
            <a:cxnSpLocks/>
          </p:cNvCxnSpPr>
          <p:nvPr/>
        </p:nvCxnSpPr>
        <p:spPr>
          <a:xfrm>
            <a:off x="3129394" y="4935870"/>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6" name="Connettore 1 10">
            <a:extLst>
              <a:ext uri="{FF2B5EF4-FFF2-40B4-BE49-F238E27FC236}">
                <a16:creationId xmlns:a16="http://schemas.microsoft.com/office/drawing/2014/main" id="{030381F8-8AF3-8DE7-FF4B-BAE868ED4BBD}"/>
              </a:ext>
            </a:extLst>
          </p:cNvPr>
          <p:cNvCxnSpPr>
            <a:cxnSpLocks/>
          </p:cNvCxnSpPr>
          <p:nvPr/>
        </p:nvCxnSpPr>
        <p:spPr>
          <a:xfrm>
            <a:off x="5588840" y="5005443"/>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7" name="CasellaDiTesto 11">
            <a:extLst>
              <a:ext uri="{FF2B5EF4-FFF2-40B4-BE49-F238E27FC236}">
                <a16:creationId xmlns:a16="http://schemas.microsoft.com/office/drawing/2014/main" id="{420730C0-B41A-E9B9-C81F-4FAF88938E30}"/>
              </a:ext>
            </a:extLst>
          </p:cNvPr>
          <p:cNvSpPr txBox="1"/>
          <p:nvPr/>
        </p:nvSpPr>
        <p:spPr>
          <a:xfrm>
            <a:off x="5559366" y="5036777"/>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M28</a:t>
            </a:r>
          </a:p>
        </p:txBody>
      </p:sp>
      <p:cxnSp>
        <p:nvCxnSpPr>
          <p:cNvPr id="58" name="Connettore 1 12">
            <a:extLst>
              <a:ext uri="{FF2B5EF4-FFF2-40B4-BE49-F238E27FC236}">
                <a16:creationId xmlns:a16="http://schemas.microsoft.com/office/drawing/2014/main" id="{C19FC8BE-F125-2A5C-9E32-CB5C79F20FF5}"/>
              </a:ext>
            </a:extLst>
          </p:cNvPr>
          <p:cNvCxnSpPr>
            <a:cxnSpLocks/>
          </p:cNvCxnSpPr>
          <p:nvPr/>
        </p:nvCxnSpPr>
        <p:spPr>
          <a:xfrm>
            <a:off x="7995739" y="5012713"/>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9" name="CasellaDiTesto 13">
            <a:extLst>
              <a:ext uri="{FF2B5EF4-FFF2-40B4-BE49-F238E27FC236}">
                <a16:creationId xmlns:a16="http://schemas.microsoft.com/office/drawing/2014/main" id="{89ACDC76-6DB3-70A3-11C7-CCADBFED1C50}"/>
              </a:ext>
            </a:extLst>
          </p:cNvPr>
          <p:cNvSpPr txBox="1"/>
          <p:nvPr/>
        </p:nvSpPr>
        <p:spPr>
          <a:xfrm>
            <a:off x="7963342" y="5036777"/>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M32</a:t>
            </a:r>
          </a:p>
        </p:txBody>
      </p:sp>
      <p:sp>
        <p:nvSpPr>
          <p:cNvPr id="72" name="Pentagono 28">
            <a:extLst>
              <a:ext uri="{FF2B5EF4-FFF2-40B4-BE49-F238E27FC236}">
                <a16:creationId xmlns:a16="http://schemas.microsoft.com/office/drawing/2014/main" id="{68D34794-513F-0220-E5F1-767B893272C8}"/>
              </a:ext>
            </a:extLst>
          </p:cNvPr>
          <p:cNvSpPr/>
          <p:nvPr/>
        </p:nvSpPr>
        <p:spPr>
          <a:xfrm>
            <a:off x="607674" y="1258689"/>
            <a:ext cx="5650220" cy="777409"/>
          </a:xfrm>
          <a:prstGeom prst="homePlate">
            <a:avLst/>
          </a:prstGeom>
          <a:solidFill>
            <a:schemeClr val="accent1">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Set of new bioresources to screen or sequence (D3.5)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Set of 18 mutants generated by genetic engineering (D5.2)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Set of 4 </a:t>
            </a:r>
            <a:r>
              <a:rPr kumimoji="0" lang="en-US" sz="1600" b="0" i="0" u="none" strike="noStrike" kern="1200" cap="none" spc="0" normalizeH="0" baseline="0" noProof="0" dirty="0" err="1">
                <a:ln>
                  <a:noFill/>
                </a:ln>
                <a:solidFill>
                  <a:srgbClr val="44546A"/>
                </a:solidFill>
                <a:effectLst/>
                <a:uLnTx/>
                <a:uFillTx/>
                <a:latin typeface="Calibri" panose="020F0502020204030204"/>
                <a:ea typeface="+mn-ea"/>
                <a:cs typeface="+mn-cs"/>
              </a:rPr>
              <a:t>PluriZymes</a:t>
            </a: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with single activities (D5.3)</a:t>
            </a:r>
          </a:p>
        </p:txBody>
      </p:sp>
      <p:sp>
        <p:nvSpPr>
          <p:cNvPr id="39" name="TextBox 23">
            <a:extLst>
              <a:ext uri="{FF2B5EF4-FFF2-40B4-BE49-F238E27FC236}">
                <a16:creationId xmlns:a16="http://schemas.microsoft.com/office/drawing/2014/main" id="{0FE6F77C-36D1-4857-74D7-D48D1D53466C}"/>
              </a:ext>
            </a:extLst>
          </p:cNvPr>
          <p:cNvSpPr txBox="1"/>
          <p:nvPr/>
        </p:nvSpPr>
        <p:spPr>
          <a:xfrm>
            <a:off x="8964398" y="-115662"/>
            <a:ext cx="6399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WP4</a:t>
            </a:r>
          </a:p>
        </p:txBody>
      </p:sp>
      <p:sp>
        <p:nvSpPr>
          <p:cNvPr id="61" name="Rectángulo 60">
            <a:extLst>
              <a:ext uri="{FF2B5EF4-FFF2-40B4-BE49-F238E27FC236}">
                <a16:creationId xmlns:a16="http://schemas.microsoft.com/office/drawing/2014/main" id="{51936BEC-2AE6-4F5F-A443-5A9F24E7F192}"/>
              </a:ext>
            </a:extLst>
          </p:cNvPr>
          <p:cNvSpPr/>
          <p:nvPr/>
        </p:nvSpPr>
        <p:spPr>
          <a:xfrm>
            <a:off x="3086751" y="1988186"/>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ángulo 73">
            <a:extLst>
              <a:ext uri="{FF2B5EF4-FFF2-40B4-BE49-F238E27FC236}">
                <a16:creationId xmlns:a16="http://schemas.microsoft.com/office/drawing/2014/main" id="{140997A5-1D3A-478C-A9DB-BA1BF29C710F}"/>
              </a:ext>
            </a:extLst>
          </p:cNvPr>
          <p:cNvSpPr/>
          <p:nvPr/>
        </p:nvSpPr>
        <p:spPr>
          <a:xfrm>
            <a:off x="6752300" y="266262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Pentagono 28">
            <a:extLst>
              <a:ext uri="{FF2B5EF4-FFF2-40B4-BE49-F238E27FC236}">
                <a16:creationId xmlns:a16="http://schemas.microsoft.com/office/drawing/2014/main" id="{9DB21CD9-2BAF-48AF-9316-E941EDA1BD30}"/>
              </a:ext>
            </a:extLst>
          </p:cNvPr>
          <p:cNvSpPr/>
          <p:nvPr/>
        </p:nvSpPr>
        <p:spPr>
          <a:xfrm>
            <a:off x="416266" y="5951142"/>
            <a:ext cx="1260000" cy="180000"/>
          </a:xfrm>
          <a:prstGeom prst="homePlate">
            <a:avLst>
              <a:gd name="adj" fmla="val 44149"/>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Deliverable</a:t>
            </a:r>
          </a:p>
        </p:txBody>
      </p:sp>
      <p:sp>
        <p:nvSpPr>
          <p:cNvPr id="65" name="Pentagono 28">
            <a:extLst>
              <a:ext uri="{FF2B5EF4-FFF2-40B4-BE49-F238E27FC236}">
                <a16:creationId xmlns:a16="http://schemas.microsoft.com/office/drawing/2014/main" id="{1FB90FE9-54EC-436C-A76B-1D2C9C950EA6}"/>
              </a:ext>
            </a:extLst>
          </p:cNvPr>
          <p:cNvSpPr/>
          <p:nvPr/>
        </p:nvSpPr>
        <p:spPr>
          <a:xfrm>
            <a:off x="418354" y="6179641"/>
            <a:ext cx="1260000" cy="180000"/>
          </a:xfrm>
          <a:prstGeom prst="homePlate">
            <a:avLst>
              <a:gd name="adj" fmla="val 44149"/>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Milestone</a:t>
            </a:r>
          </a:p>
        </p:txBody>
      </p:sp>
      <p:cxnSp>
        <p:nvCxnSpPr>
          <p:cNvPr id="66" name="Connettore 1 12">
            <a:extLst>
              <a:ext uri="{FF2B5EF4-FFF2-40B4-BE49-F238E27FC236}">
                <a16:creationId xmlns:a16="http://schemas.microsoft.com/office/drawing/2014/main" id="{C42CAE88-601A-48C9-BE93-16C0D5A5C56F}"/>
              </a:ext>
            </a:extLst>
          </p:cNvPr>
          <p:cNvCxnSpPr>
            <a:cxnSpLocks/>
          </p:cNvCxnSpPr>
          <p:nvPr/>
        </p:nvCxnSpPr>
        <p:spPr>
          <a:xfrm>
            <a:off x="9254595" y="5002774"/>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67" name="Connettore 1 12">
            <a:extLst>
              <a:ext uri="{FF2B5EF4-FFF2-40B4-BE49-F238E27FC236}">
                <a16:creationId xmlns:a16="http://schemas.microsoft.com/office/drawing/2014/main" id="{787AF4D3-6984-4676-A8D7-F87530DC5847}"/>
              </a:ext>
            </a:extLst>
          </p:cNvPr>
          <p:cNvCxnSpPr>
            <a:cxnSpLocks/>
          </p:cNvCxnSpPr>
          <p:nvPr/>
        </p:nvCxnSpPr>
        <p:spPr>
          <a:xfrm>
            <a:off x="10479907" y="5015694"/>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8" name="CasellaDiTesto 20">
            <a:extLst>
              <a:ext uri="{FF2B5EF4-FFF2-40B4-BE49-F238E27FC236}">
                <a16:creationId xmlns:a16="http://schemas.microsoft.com/office/drawing/2014/main" id="{E8DD0794-942D-4EC1-80BA-56AC5957CE87}"/>
              </a:ext>
            </a:extLst>
          </p:cNvPr>
          <p:cNvSpPr txBox="1"/>
          <p:nvPr/>
        </p:nvSpPr>
        <p:spPr>
          <a:xfrm>
            <a:off x="10392660" y="5012713"/>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M36</a:t>
            </a:r>
          </a:p>
        </p:txBody>
      </p:sp>
      <p:sp>
        <p:nvSpPr>
          <p:cNvPr id="97" name="Titolo 1">
            <a:extLst>
              <a:ext uri="{FF2B5EF4-FFF2-40B4-BE49-F238E27FC236}">
                <a16:creationId xmlns:a16="http://schemas.microsoft.com/office/drawing/2014/main" id="{28DBEB85-BCA5-48B7-98E5-8AB9670D5625}"/>
              </a:ext>
            </a:extLst>
          </p:cNvPr>
          <p:cNvSpPr>
            <a:spLocks noGrp="1"/>
          </p:cNvSpPr>
          <p:nvPr>
            <p:ph type="title"/>
          </p:nvPr>
        </p:nvSpPr>
        <p:spPr>
          <a:xfrm>
            <a:off x="729833" y="300733"/>
            <a:ext cx="10515600" cy="936000"/>
          </a:xfrm>
        </p:spPr>
        <p:txBody>
          <a:bodyPr>
            <a:normAutofit fontScale="90000"/>
          </a:bodyPr>
          <a:lstStyle/>
          <a:p>
            <a:r>
              <a:rPr lang="es-ES" sz="3300" dirty="0" err="1"/>
              <a:t>Highlighted</a:t>
            </a:r>
            <a:r>
              <a:rPr lang="es-ES" sz="3300" dirty="0"/>
              <a:t> experimental </a:t>
            </a:r>
            <a:r>
              <a:rPr lang="es-ES" sz="3300" dirty="0" err="1"/>
              <a:t>achievements</a:t>
            </a:r>
            <a:r>
              <a:rPr lang="es-ES" sz="3300" dirty="0"/>
              <a:t> </a:t>
            </a:r>
            <a:r>
              <a:rPr lang="es-ES" sz="3300" dirty="0" err="1"/>
              <a:t>for</a:t>
            </a:r>
            <a:r>
              <a:rPr lang="es-ES" sz="3300" dirty="0"/>
              <a:t> 2</a:t>
            </a:r>
            <a:r>
              <a:rPr lang="es-ES" sz="3300" baseline="30000" dirty="0"/>
              <a:t>nd</a:t>
            </a:r>
            <a:r>
              <a:rPr lang="es-ES" sz="3300" dirty="0"/>
              <a:t> </a:t>
            </a:r>
            <a:r>
              <a:rPr lang="es-ES" sz="3300" dirty="0" err="1"/>
              <a:t>reporting</a:t>
            </a:r>
            <a:r>
              <a:rPr lang="es-ES" sz="3300" dirty="0"/>
              <a:t> </a:t>
            </a:r>
            <a:r>
              <a:rPr lang="es-ES" sz="3300" dirty="0" err="1"/>
              <a:t>period</a:t>
            </a:r>
            <a:br>
              <a:rPr lang="es-ES" sz="4000" dirty="0"/>
            </a:br>
            <a:r>
              <a:rPr lang="es-ES" sz="2200" dirty="0"/>
              <a:t>(</a:t>
            </a:r>
            <a:r>
              <a:rPr lang="es-ES" sz="2200" dirty="0" err="1"/>
              <a:t>December</a:t>
            </a:r>
            <a:r>
              <a:rPr lang="es-ES" sz="2200" dirty="0"/>
              <a:t> 2022-May 2024)</a:t>
            </a:r>
            <a:endParaRPr lang="it-IT" sz="4000" dirty="0"/>
          </a:p>
        </p:txBody>
      </p:sp>
      <p:sp>
        <p:nvSpPr>
          <p:cNvPr id="102" name="Pentagono 29">
            <a:extLst>
              <a:ext uri="{FF2B5EF4-FFF2-40B4-BE49-F238E27FC236}">
                <a16:creationId xmlns:a16="http://schemas.microsoft.com/office/drawing/2014/main" id="{81C18D96-4294-4030-BC37-0F19960B6FAD}"/>
              </a:ext>
            </a:extLst>
          </p:cNvPr>
          <p:cNvSpPr/>
          <p:nvPr/>
        </p:nvSpPr>
        <p:spPr>
          <a:xfrm>
            <a:off x="7834870" y="3788545"/>
            <a:ext cx="4191473" cy="488065"/>
          </a:xfrm>
          <a:prstGeom prst="homePlate">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Best 18 Pre-Lead Enzyme Materials obtained at gram scale for real-life tests (D6.1)</a:t>
            </a:r>
          </a:p>
        </p:txBody>
      </p:sp>
      <p:sp>
        <p:nvSpPr>
          <p:cNvPr id="105" name="Rectángulo 104">
            <a:extLst>
              <a:ext uri="{FF2B5EF4-FFF2-40B4-BE49-F238E27FC236}">
                <a16:creationId xmlns:a16="http://schemas.microsoft.com/office/drawing/2014/main" id="{52601D5C-5C91-4AFB-A872-DA882FBB5285}"/>
              </a:ext>
            </a:extLst>
          </p:cNvPr>
          <p:cNvSpPr/>
          <p:nvPr/>
        </p:nvSpPr>
        <p:spPr>
          <a:xfrm>
            <a:off x="7938908" y="4237795"/>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Pentagono 29">
            <a:extLst>
              <a:ext uri="{FF2B5EF4-FFF2-40B4-BE49-F238E27FC236}">
                <a16:creationId xmlns:a16="http://schemas.microsoft.com/office/drawing/2014/main" id="{C5E50DAE-5EAA-4F76-BCEC-51BDC25A439E}"/>
              </a:ext>
            </a:extLst>
          </p:cNvPr>
          <p:cNvSpPr/>
          <p:nvPr/>
        </p:nvSpPr>
        <p:spPr>
          <a:xfrm>
            <a:off x="8785056" y="1081895"/>
            <a:ext cx="3357245" cy="733330"/>
          </a:xfrm>
          <a:prstGeom prst="homePlate">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Best 9 Lead Enzyme Materials obtained at multi-gram/kg scale for real-life tests (D6.3)</a:t>
            </a:r>
          </a:p>
        </p:txBody>
      </p:sp>
      <p:sp>
        <p:nvSpPr>
          <p:cNvPr id="108" name="Rectángulo 107">
            <a:extLst>
              <a:ext uri="{FF2B5EF4-FFF2-40B4-BE49-F238E27FC236}">
                <a16:creationId xmlns:a16="http://schemas.microsoft.com/office/drawing/2014/main" id="{D33CF945-9E85-4D9D-AE57-23A3B33D022E}"/>
              </a:ext>
            </a:extLst>
          </p:cNvPr>
          <p:cNvSpPr/>
          <p:nvPr/>
        </p:nvSpPr>
        <p:spPr>
          <a:xfrm>
            <a:off x="10426434" y="1759491"/>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Pentagono 28">
            <a:extLst>
              <a:ext uri="{FF2B5EF4-FFF2-40B4-BE49-F238E27FC236}">
                <a16:creationId xmlns:a16="http://schemas.microsoft.com/office/drawing/2014/main" id="{A863E3D6-2AE2-4E84-B20B-8C16853FEE69}"/>
              </a:ext>
            </a:extLst>
          </p:cNvPr>
          <p:cNvSpPr/>
          <p:nvPr/>
        </p:nvSpPr>
        <p:spPr>
          <a:xfrm>
            <a:off x="497311" y="3052433"/>
            <a:ext cx="3563900" cy="539754"/>
          </a:xfrm>
          <a:prstGeom prst="homePlate">
            <a:avLst/>
          </a:prstGeom>
          <a:solidFill>
            <a:schemeClr val="accent1">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First set of best enzymes at gram scale (MS19)</a:t>
            </a:r>
          </a:p>
        </p:txBody>
      </p:sp>
      <p:sp>
        <p:nvSpPr>
          <p:cNvPr id="112" name="Rectángulo 111">
            <a:extLst>
              <a:ext uri="{FF2B5EF4-FFF2-40B4-BE49-F238E27FC236}">
                <a16:creationId xmlns:a16="http://schemas.microsoft.com/office/drawing/2014/main" id="{CFB896E7-1BFE-4F77-8664-6E6B1CD45A31}"/>
              </a:ext>
            </a:extLst>
          </p:cNvPr>
          <p:cNvSpPr/>
          <p:nvPr/>
        </p:nvSpPr>
        <p:spPr>
          <a:xfrm>
            <a:off x="585709" y="353056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Pentagono 28">
            <a:extLst>
              <a:ext uri="{FF2B5EF4-FFF2-40B4-BE49-F238E27FC236}">
                <a16:creationId xmlns:a16="http://schemas.microsoft.com/office/drawing/2014/main" id="{CB0D2CF8-0EDC-4C92-A66D-9CCF4B6F14A8}"/>
              </a:ext>
            </a:extLst>
          </p:cNvPr>
          <p:cNvSpPr/>
          <p:nvPr/>
        </p:nvSpPr>
        <p:spPr>
          <a:xfrm>
            <a:off x="1752689" y="3744014"/>
            <a:ext cx="3563900" cy="515403"/>
          </a:xfrm>
          <a:prstGeom prst="homePlate">
            <a:avLst/>
          </a:prstGeom>
          <a:solidFill>
            <a:schemeClr val="accent1">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First set of lead enzymes at multi-gram scale (MS20)</a:t>
            </a:r>
          </a:p>
        </p:txBody>
      </p:sp>
      <p:sp>
        <p:nvSpPr>
          <p:cNvPr id="115" name="Rectángulo 114">
            <a:extLst>
              <a:ext uri="{FF2B5EF4-FFF2-40B4-BE49-F238E27FC236}">
                <a16:creationId xmlns:a16="http://schemas.microsoft.com/office/drawing/2014/main" id="{EB91F1D0-C5F3-4F13-81A1-35D244567E99}"/>
              </a:ext>
            </a:extLst>
          </p:cNvPr>
          <p:cNvSpPr/>
          <p:nvPr/>
        </p:nvSpPr>
        <p:spPr>
          <a:xfrm>
            <a:off x="1836744" y="4226718"/>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Pentagono 28">
            <a:extLst>
              <a:ext uri="{FF2B5EF4-FFF2-40B4-BE49-F238E27FC236}">
                <a16:creationId xmlns:a16="http://schemas.microsoft.com/office/drawing/2014/main" id="{48559FB7-AA96-4CAF-AC63-D1A0645CCDD8}"/>
              </a:ext>
            </a:extLst>
          </p:cNvPr>
          <p:cNvSpPr/>
          <p:nvPr/>
        </p:nvSpPr>
        <p:spPr>
          <a:xfrm>
            <a:off x="2996105" y="4383427"/>
            <a:ext cx="4623527" cy="473855"/>
          </a:xfrm>
          <a:prstGeom prst="homePlate">
            <a:avLst/>
          </a:prstGeom>
          <a:solidFill>
            <a:schemeClr val="accent1">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First versions of the HMM online web (MS7)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First versions of the predictive online web (MS8)</a:t>
            </a:r>
          </a:p>
        </p:txBody>
      </p:sp>
      <p:sp>
        <p:nvSpPr>
          <p:cNvPr id="119" name="Rectángulo 118">
            <a:extLst>
              <a:ext uri="{FF2B5EF4-FFF2-40B4-BE49-F238E27FC236}">
                <a16:creationId xmlns:a16="http://schemas.microsoft.com/office/drawing/2014/main" id="{4F246227-963B-43E3-9194-114D4A206A6B}"/>
              </a:ext>
            </a:extLst>
          </p:cNvPr>
          <p:cNvSpPr/>
          <p:nvPr/>
        </p:nvSpPr>
        <p:spPr>
          <a:xfrm>
            <a:off x="3070187" y="4804276"/>
            <a:ext cx="130575"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Pentagono 28">
            <a:extLst>
              <a:ext uri="{FF2B5EF4-FFF2-40B4-BE49-F238E27FC236}">
                <a16:creationId xmlns:a16="http://schemas.microsoft.com/office/drawing/2014/main" id="{BEE900FE-0B36-4EBB-8B91-3D387B6D947C}"/>
              </a:ext>
            </a:extLst>
          </p:cNvPr>
          <p:cNvSpPr/>
          <p:nvPr/>
        </p:nvSpPr>
        <p:spPr>
          <a:xfrm>
            <a:off x="4219182" y="2856160"/>
            <a:ext cx="4739972" cy="742530"/>
          </a:xfrm>
          <a:prstGeom prst="homePlate">
            <a:avLst/>
          </a:prstGeom>
          <a:solidFill>
            <a:schemeClr val="accent1">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First round of laundry tests completed (MS22)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First round of textile tests completed (MS23)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rPr>
              <a:t>• First tests for hydrolysis of hyaluronic acid (MS24)</a:t>
            </a:r>
          </a:p>
        </p:txBody>
      </p:sp>
      <p:sp>
        <p:nvSpPr>
          <p:cNvPr id="122" name="Rectángulo 121">
            <a:extLst>
              <a:ext uri="{FF2B5EF4-FFF2-40B4-BE49-F238E27FC236}">
                <a16:creationId xmlns:a16="http://schemas.microsoft.com/office/drawing/2014/main" id="{EA924054-0B9D-4FDF-A0F0-992686B77FD1}"/>
              </a:ext>
            </a:extLst>
          </p:cNvPr>
          <p:cNvSpPr/>
          <p:nvPr/>
        </p:nvSpPr>
        <p:spPr>
          <a:xfrm>
            <a:off x="4305856" y="3545656"/>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52420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64370A6C-7606-4DD4-962C-08D09E111CAB}"/>
              </a:ext>
            </a:extLst>
          </p:cNvPr>
          <p:cNvPicPr>
            <a:picLocks noChangeAspect="1"/>
          </p:cNvPicPr>
          <p:nvPr/>
        </p:nvPicPr>
        <p:blipFill>
          <a:blip r:embed="rId3">
            <a:extLst>
              <a:ext uri="{28A0092B-C50C-407E-A947-70E740481C1C}">
                <a14:useLocalDpi xmlns:a14="http://schemas.microsoft.com/office/drawing/2010/main" val="0"/>
              </a:ext>
            </a:extLst>
          </a:blip>
          <a:srcRect l="14434" r="14434"/>
          <a:stretch/>
        </p:blipFill>
        <p:spPr>
          <a:xfrm>
            <a:off x="3523488" y="10"/>
            <a:ext cx="8668512" cy="6857990"/>
          </a:xfrm>
          <a:prstGeom prst="rect">
            <a:avLst/>
          </a:prstGeom>
        </p:spPr>
      </p:pic>
      <p:sp>
        <p:nvSpPr>
          <p:cNvPr id="48" name="Rectangle 4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 name="Titolo 1">
            <a:extLst>
              <a:ext uri="{FF2B5EF4-FFF2-40B4-BE49-F238E27FC236}">
                <a16:creationId xmlns:a16="http://schemas.microsoft.com/office/drawing/2014/main" id="{08A19AFB-4CAF-462F-9BDC-9B1157B34B25}"/>
              </a:ext>
            </a:extLst>
          </p:cNvPr>
          <p:cNvSpPr>
            <a:spLocks noGrp="1"/>
          </p:cNvSpPr>
          <p:nvPr>
            <p:ph type="ctrTitle"/>
          </p:nvPr>
        </p:nvSpPr>
        <p:spPr>
          <a:xfrm>
            <a:off x="477981" y="1122363"/>
            <a:ext cx="4023360" cy="3204134"/>
          </a:xfrm>
        </p:spPr>
        <p:txBody>
          <a:bodyPr anchor="b">
            <a:noAutofit/>
          </a:bodyPr>
          <a:lstStyle/>
          <a:p>
            <a:pPr algn="l"/>
            <a:r>
              <a:rPr lang="en-US" sz="3200" b="1" dirty="0"/>
              <a:t>FuturEnzyme</a:t>
            </a:r>
            <a:br>
              <a:rPr lang="en-US" sz="3200" dirty="0"/>
            </a:br>
            <a:r>
              <a:rPr lang="en-US" sz="3200" dirty="0"/>
              <a:t>Technologies of the </a:t>
            </a:r>
            <a:r>
              <a:rPr lang="en-US" sz="3200" dirty="0" err="1"/>
              <a:t>FUTURe</a:t>
            </a:r>
            <a:r>
              <a:rPr lang="en-US" sz="3200" dirty="0"/>
              <a:t> for low-cost ENZYMEs for environment-friendly products</a:t>
            </a:r>
            <a:endParaRPr lang="it-IT" sz="3200" dirty="0"/>
          </a:p>
        </p:txBody>
      </p:sp>
      <p:sp>
        <p:nvSpPr>
          <p:cNvPr id="50" name="Rectangle 4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Immagine 40">
            <a:extLst>
              <a:ext uri="{FF2B5EF4-FFF2-40B4-BE49-F238E27FC236}">
                <a16:creationId xmlns:a16="http://schemas.microsoft.com/office/drawing/2014/main" id="{AFEF338D-583D-4C03-9B60-8394D8EBB3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58669" y="2086542"/>
            <a:ext cx="1630608" cy="2306521"/>
          </a:xfrm>
          <a:prstGeom prst="rect">
            <a:avLst/>
          </a:prstGeom>
        </p:spPr>
      </p:pic>
      <p:sp>
        <p:nvSpPr>
          <p:cNvPr id="19" name="CasellaDiTesto 18">
            <a:extLst>
              <a:ext uri="{FF2B5EF4-FFF2-40B4-BE49-F238E27FC236}">
                <a16:creationId xmlns:a16="http://schemas.microsoft.com/office/drawing/2014/main" id="{FDCB5BFE-5B03-4CC7-800A-65BD7FEE71B6}"/>
              </a:ext>
            </a:extLst>
          </p:cNvPr>
          <p:cNvSpPr txBox="1"/>
          <p:nvPr/>
        </p:nvSpPr>
        <p:spPr>
          <a:xfrm>
            <a:off x="1195515" y="6254557"/>
            <a:ext cx="60382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Project funded by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Research and Innovation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Programme</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under grant agreement No [101000327]</a:t>
            </a:r>
            <a:endParaRPr kumimoji="0" lang="it-IT"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12" name="Picture 10" descr="Icon&#10;&#10;Description automatically generated with medium confidence">
            <a:extLst>
              <a:ext uri="{FF2B5EF4-FFF2-40B4-BE49-F238E27FC236}">
                <a16:creationId xmlns:a16="http://schemas.microsoft.com/office/drawing/2014/main" id="{6543B18D-16D2-4B55-A317-DCA925D53B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0779" y="6273820"/>
            <a:ext cx="684736" cy="436713"/>
          </a:xfrm>
          <a:prstGeom prst="rect">
            <a:avLst/>
          </a:prstGeom>
        </p:spPr>
      </p:pic>
      <p:sp>
        <p:nvSpPr>
          <p:cNvPr id="13" name="Sottotitolo 2">
            <a:extLst>
              <a:ext uri="{FF2B5EF4-FFF2-40B4-BE49-F238E27FC236}">
                <a16:creationId xmlns:a16="http://schemas.microsoft.com/office/drawing/2014/main" id="{E3E7B67E-B383-4BDF-959B-C5A1BFBD7433}"/>
              </a:ext>
            </a:extLst>
          </p:cNvPr>
          <p:cNvSpPr txBox="1">
            <a:spLocks/>
          </p:cNvSpPr>
          <p:nvPr/>
        </p:nvSpPr>
        <p:spPr>
          <a:xfrm>
            <a:off x="1195515" y="539515"/>
            <a:ext cx="3678237" cy="3915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glow rad="63500">
                    <a:prstClr val="white">
                      <a:alpha val="40000"/>
                    </a:prstClr>
                  </a:glow>
                </a:effectLst>
                <a:uLnTx/>
                <a:uFillTx/>
                <a:latin typeface="Franklin Gothic Book" panose="020B0503020102020204"/>
                <a:ea typeface="+mn-ea"/>
                <a:cs typeface="+mn-cs"/>
              </a:rPr>
              <a:t>First Reporting Period meeting</a:t>
            </a:r>
          </a:p>
        </p:txBody>
      </p:sp>
      <p:sp>
        <p:nvSpPr>
          <p:cNvPr id="14" name="Rectángulo 13"/>
          <p:cNvSpPr/>
          <p:nvPr/>
        </p:nvSpPr>
        <p:spPr>
          <a:xfrm>
            <a:off x="303434" y="4555502"/>
            <a:ext cx="6096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FuturEnzyme: First Reporting Period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Start date: 1 June 2021 - End date: 31 May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Proposal number: 101000327 - Consortium: 16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Requested EU Contribution:  5,995,035.13 €</a:t>
            </a:r>
            <a:endParaRPr kumimoji="0" lang="es-E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382658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r>
              <a:rPr lang="en-US" sz="3600" dirty="0">
                <a:latin typeface="Franklin Gothic Book" panose="020B0503020102020204" pitchFamily="34" charset="0"/>
              </a:rPr>
              <a:t>WP1 - Partners involved</a:t>
            </a:r>
            <a:endParaRPr lang="en-GB" sz="3600" dirty="0">
              <a:latin typeface="Franklin Gothic Book" panose="020B0503020102020204" pitchFamily="34" charset="0"/>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r>
              <a:rPr lang="en-US" dirty="0"/>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24863"/>
            <a:ext cx="422945" cy="365125"/>
          </a:xfrm>
        </p:spPr>
        <p:txBody>
          <a:bodyPr/>
          <a:lstStyle/>
          <a:p>
            <a:pPr algn="ctr"/>
            <a:fld id="{07CE569E-9B7C-4CB9-AB80-C0841F922CFF}" type="slidenum">
              <a:rPr lang="en-US" smtClean="0"/>
              <a:pPr algn="ctr"/>
              <a:t>17</a:t>
            </a:fld>
            <a:endParaRPr lang="en-US" dirty="0"/>
          </a:p>
        </p:txBody>
      </p:sp>
      <p:sp>
        <p:nvSpPr>
          <p:cNvPr id="56" name="CasellaDiTesto 3">
            <a:extLst>
              <a:ext uri="{FF2B5EF4-FFF2-40B4-BE49-F238E27FC236}">
                <a16:creationId xmlns:a16="http://schemas.microsoft.com/office/drawing/2014/main" id="{DB2C5216-923C-4138-9DB6-08F3A06FC325}"/>
              </a:ext>
            </a:extLst>
          </p:cNvPr>
          <p:cNvSpPr txBox="1"/>
          <p:nvPr/>
        </p:nvSpPr>
        <p:spPr>
          <a:xfrm>
            <a:off x="1347926" y="2792548"/>
            <a:ext cx="3229583" cy="553998"/>
          </a:xfrm>
          <a:prstGeom prst="rect">
            <a:avLst/>
          </a:prstGeom>
          <a:noFill/>
        </p:spPr>
        <p:txBody>
          <a:bodyPr wrap="square" rtlCol="0">
            <a:spAutoFit/>
          </a:bodyPr>
          <a:lstStyle/>
          <a:p>
            <a:r>
              <a:rPr lang="it-IT" sz="1500" dirty="0"/>
              <a:t>UDUS, Heinrich-Heine Universitaet Duesseldorf (0.31/1 PM)</a:t>
            </a:r>
          </a:p>
        </p:txBody>
      </p:sp>
      <p:pic>
        <p:nvPicPr>
          <p:cNvPr id="59" name="Immagine 7">
            <a:extLst>
              <a:ext uri="{FF2B5EF4-FFF2-40B4-BE49-F238E27FC236}">
                <a16:creationId xmlns:a16="http://schemas.microsoft.com/office/drawing/2014/main" id="{F07B5C94-8831-4A0A-9A77-91B1C4C92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425" y="4104325"/>
            <a:ext cx="540000" cy="360000"/>
          </a:xfrm>
          <a:prstGeom prst="rect">
            <a:avLst/>
          </a:prstGeom>
          <a:ln>
            <a:solidFill>
              <a:schemeClr val="tx1"/>
            </a:solidFill>
          </a:ln>
          <a:effectLst>
            <a:outerShdw blurRad="50800" dist="38100" dir="2700000" algn="tl" rotWithShape="0">
              <a:prstClr val="black">
                <a:alpha val="40000"/>
              </a:prstClr>
            </a:outerShdw>
          </a:effectLst>
        </p:spPr>
      </p:pic>
      <p:pic>
        <p:nvPicPr>
          <p:cNvPr id="60"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425" y="2901005"/>
            <a:ext cx="546303" cy="360000"/>
          </a:xfrm>
          <a:prstGeom prst="rect">
            <a:avLst/>
          </a:prstGeom>
          <a:ln>
            <a:solidFill>
              <a:schemeClr val="tx1"/>
            </a:solidFill>
          </a:ln>
          <a:effectLst>
            <a:outerShdw blurRad="50800" dist="38100" dir="2700000" algn="tl" rotWithShape="0">
              <a:prstClr val="black">
                <a:alpha val="40000"/>
              </a:prstClr>
            </a:outerShdw>
          </a:effectLst>
        </p:spPr>
      </p:pic>
      <p:sp>
        <p:nvSpPr>
          <p:cNvPr id="61" name="CasellaDiTesto 8">
            <a:extLst>
              <a:ext uri="{FF2B5EF4-FFF2-40B4-BE49-F238E27FC236}">
                <a16:creationId xmlns:a16="http://schemas.microsoft.com/office/drawing/2014/main" id="{497B0D7E-E0CA-48CC-88C7-7F50A9835FE0}"/>
              </a:ext>
            </a:extLst>
          </p:cNvPr>
          <p:cNvSpPr txBox="1"/>
          <p:nvPr/>
        </p:nvSpPr>
        <p:spPr>
          <a:xfrm>
            <a:off x="1318323" y="4625200"/>
            <a:ext cx="3891201" cy="553998"/>
          </a:xfrm>
          <a:prstGeom prst="rect">
            <a:avLst/>
          </a:prstGeom>
          <a:noFill/>
        </p:spPr>
        <p:txBody>
          <a:bodyPr wrap="square" rtlCol="0">
            <a:spAutoFit/>
          </a:bodyPr>
          <a:lstStyle/>
          <a:p>
            <a:r>
              <a:rPr lang="it-IT" sz="1500" dirty="0"/>
              <a:t>FHNW, </a:t>
            </a:r>
            <a:r>
              <a:rPr lang="en-US" sz="1500" dirty="0" err="1"/>
              <a:t>Fachhochschule</a:t>
            </a:r>
            <a:r>
              <a:rPr lang="en-US" sz="1500" dirty="0"/>
              <a:t> </a:t>
            </a:r>
            <a:r>
              <a:rPr lang="en-US" sz="1500" dirty="0" err="1"/>
              <a:t>Nordwestschweiz</a:t>
            </a:r>
            <a:r>
              <a:rPr lang="en-US" sz="1500" dirty="0"/>
              <a:t> (0.69/1 PM)</a:t>
            </a:r>
            <a:endParaRPr lang="it-IT" sz="1500" dirty="0"/>
          </a:p>
        </p:txBody>
      </p:sp>
      <p:pic>
        <p:nvPicPr>
          <p:cNvPr id="62" name="Immagine 9">
            <a:extLst>
              <a:ext uri="{FF2B5EF4-FFF2-40B4-BE49-F238E27FC236}">
                <a16:creationId xmlns:a16="http://schemas.microsoft.com/office/drawing/2014/main" id="{9F1BC113-82BF-4079-BA49-05249B3149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1078" y="4651088"/>
            <a:ext cx="540000" cy="540000"/>
          </a:xfrm>
          <a:prstGeom prst="rect">
            <a:avLst/>
          </a:prstGeom>
          <a:ln>
            <a:noFill/>
          </a:ln>
        </p:spPr>
      </p:pic>
      <p:pic>
        <p:nvPicPr>
          <p:cNvPr id="63" name="Immagine 10">
            <a:extLst>
              <a:ext uri="{FF2B5EF4-FFF2-40B4-BE49-F238E27FC236}">
                <a16:creationId xmlns:a16="http://schemas.microsoft.com/office/drawing/2014/main" id="{A1BA40FC-9657-4B43-9DB2-258C60E05A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425" y="4647587"/>
            <a:ext cx="540000" cy="540000"/>
          </a:xfrm>
          <a:prstGeom prst="rect">
            <a:avLst/>
          </a:prstGeom>
          <a:ln w="3175">
            <a:solidFill>
              <a:schemeClr val="tx1"/>
            </a:solidFill>
          </a:ln>
          <a:effectLst>
            <a:outerShdw blurRad="50800" dist="38100" dir="2700000" algn="tl" rotWithShape="0">
              <a:prstClr val="black">
                <a:alpha val="40000"/>
              </a:prstClr>
            </a:outerShdw>
          </a:effectLst>
        </p:spPr>
      </p:pic>
      <p:pic>
        <p:nvPicPr>
          <p:cNvPr id="68" name="Imagen 67">
            <a:extLst>
              <a:ext uri="{FF2B5EF4-FFF2-40B4-BE49-F238E27FC236}">
                <a16:creationId xmlns:a16="http://schemas.microsoft.com/office/drawing/2014/main" id="{F2258A56-FCD3-4A62-8638-9E16D624570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r="69581"/>
          <a:stretch/>
        </p:blipFill>
        <p:spPr>
          <a:xfrm>
            <a:off x="5391077" y="2315887"/>
            <a:ext cx="540000" cy="476591"/>
          </a:xfrm>
          <a:prstGeom prst="rect">
            <a:avLst/>
          </a:prstGeom>
          <a:ln w="3175">
            <a:noFill/>
          </a:ln>
        </p:spPr>
      </p:pic>
      <p:pic>
        <p:nvPicPr>
          <p:cNvPr id="70" name="Imagen 69">
            <a:extLst>
              <a:ext uri="{FF2B5EF4-FFF2-40B4-BE49-F238E27FC236}">
                <a16:creationId xmlns:a16="http://schemas.microsoft.com/office/drawing/2014/main" id="{42CD75B9-CB3E-40F5-AC46-42CC3AB58C82}"/>
              </a:ext>
            </a:extLst>
          </p:cNvPr>
          <p:cNvPicPr>
            <a:picLocks noChangeAspect="1"/>
          </p:cNvPicPr>
          <p:nvPr/>
        </p:nvPicPr>
        <p:blipFill rotWithShape="1">
          <a:blip r:embed="rId8"/>
          <a:srcRect l="8413" t="16117" r="7761" b="15174"/>
          <a:stretch/>
        </p:blipFill>
        <p:spPr>
          <a:xfrm>
            <a:off x="5391078" y="5956860"/>
            <a:ext cx="540000" cy="442623"/>
          </a:xfrm>
          <a:prstGeom prst="rect">
            <a:avLst/>
          </a:prstGeom>
          <a:ln w="3175">
            <a:noFill/>
          </a:ln>
        </p:spPr>
      </p:pic>
      <p:pic>
        <p:nvPicPr>
          <p:cNvPr id="71" name="Imagen 70">
            <a:extLst>
              <a:ext uri="{FF2B5EF4-FFF2-40B4-BE49-F238E27FC236}">
                <a16:creationId xmlns:a16="http://schemas.microsoft.com/office/drawing/2014/main" id="{87715BF9-6BE4-4DB7-8D0D-EDF4DB371126}"/>
              </a:ext>
            </a:extLst>
          </p:cNvPr>
          <p:cNvPicPr>
            <a:picLocks noChangeAspect="1"/>
          </p:cNvPicPr>
          <p:nvPr/>
        </p:nvPicPr>
        <p:blipFill>
          <a:blip r:embed="rId9"/>
          <a:stretch>
            <a:fillRect/>
          </a:stretch>
        </p:blipFill>
        <p:spPr>
          <a:xfrm>
            <a:off x="5391077" y="3436629"/>
            <a:ext cx="540000" cy="539100"/>
          </a:xfrm>
          <a:prstGeom prst="rect">
            <a:avLst/>
          </a:prstGeom>
          <a:ln w="3175">
            <a:noFill/>
          </a:ln>
        </p:spPr>
      </p:pic>
      <p:pic>
        <p:nvPicPr>
          <p:cNvPr id="72" name="Imagen 71">
            <a:extLst>
              <a:ext uri="{FF2B5EF4-FFF2-40B4-BE49-F238E27FC236}">
                <a16:creationId xmlns:a16="http://schemas.microsoft.com/office/drawing/2014/main" id="{825A791B-FD2F-4707-81D2-8ABC2638D99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649489" y="1510100"/>
            <a:ext cx="540000" cy="478734"/>
          </a:xfrm>
          <a:prstGeom prst="rect">
            <a:avLst/>
          </a:prstGeom>
          <a:ln w="3175">
            <a:noFill/>
          </a:ln>
        </p:spPr>
      </p:pic>
      <p:pic>
        <p:nvPicPr>
          <p:cNvPr id="73" name="Imagen 72">
            <a:extLst>
              <a:ext uri="{FF2B5EF4-FFF2-40B4-BE49-F238E27FC236}">
                <a16:creationId xmlns:a16="http://schemas.microsoft.com/office/drawing/2014/main" id="{0F7332B1-68A4-4AAB-996E-E73F463E97F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649489" y="5172241"/>
            <a:ext cx="540762" cy="360000"/>
          </a:xfrm>
          <a:prstGeom prst="rect">
            <a:avLst/>
          </a:prstGeom>
          <a:ln w="3175">
            <a:noFill/>
          </a:ln>
        </p:spPr>
      </p:pic>
      <p:pic>
        <p:nvPicPr>
          <p:cNvPr id="74" name="Imagen 73">
            <a:extLst>
              <a:ext uri="{FF2B5EF4-FFF2-40B4-BE49-F238E27FC236}">
                <a16:creationId xmlns:a16="http://schemas.microsoft.com/office/drawing/2014/main" id="{BBC151C9-A30B-49EA-A905-D391973966C5}"/>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8714" t="19269" r="10641" b="16859"/>
          <a:stretch/>
        </p:blipFill>
        <p:spPr>
          <a:xfrm>
            <a:off x="10649489" y="3970284"/>
            <a:ext cx="939131" cy="360000"/>
          </a:xfrm>
          <a:prstGeom prst="rect">
            <a:avLst/>
          </a:prstGeom>
          <a:ln w="3175">
            <a:noFill/>
          </a:ln>
        </p:spPr>
      </p:pic>
      <p:pic>
        <p:nvPicPr>
          <p:cNvPr id="77" name="Imagen 76">
            <a:extLst>
              <a:ext uri="{FF2B5EF4-FFF2-40B4-BE49-F238E27FC236}">
                <a16:creationId xmlns:a16="http://schemas.microsoft.com/office/drawing/2014/main" id="{3944AD86-4074-4390-BE9D-BDFDB41907AA}"/>
              </a:ext>
            </a:extLst>
          </p:cNvPr>
          <p:cNvPicPr>
            <a:picLocks noChangeAspect="1"/>
          </p:cNvPicPr>
          <p:nvPr/>
        </p:nvPicPr>
        <p:blipFill>
          <a:blip r:embed="rId13"/>
          <a:stretch>
            <a:fillRect/>
          </a:stretch>
        </p:blipFill>
        <p:spPr>
          <a:xfrm>
            <a:off x="10649489" y="5869961"/>
            <a:ext cx="744827" cy="360000"/>
          </a:xfrm>
          <a:prstGeom prst="rect">
            <a:avLst/>
          </a:prstGeom>
          <a:ln w="3175">
            <a:noFill/>
          </a:ln>
        </p:spPr>
      </p:pic>
      <p:pic>
        <p:nvPicPr>
          <p:cNvPr id="78" name="Imagen 77">
            <a:extLst>
              <a:ext uri="{FF2B5EF4-FFF2-40B4-BE49-F238E27FC236}">
                <a16:creationId xmlns:a16="http://schemas.microsoft.com/office/drawing/2014/main" id="{8F4A34F4-B291-4609-8DB3-65A38701A4D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91078" y="5395301"/>
            <a:ext cx="1011546" cy="360000"/>
          </a:xfrm>
          <a:prstGeom prst="rect">
            <a:avLst/>
          </a:prstGeom>
          <a:ln w="3175">
            <a:noFill/>
          </a:ln>
        </p:spPr>
      </p:pic>
      <p:pic>
        <p:nvPicPr>
          <p:cNvPr id="79" name="Imagen 78">
            <a:extLst>
              <a:ext uri="{FF2B5EF4-FFF2-40B4-BE49-F238E27FC236}">
                <a16:creationId xmlns:a16="http://schemas.microsoft.com/office/drawing/2014/main" id="{3AEDEBDA-4215-4C8F-B785-21B45BDBAAC8}"/>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649489" y="2802107"/>
            <a:ext cx="901386" cy="360000"/>
          </a:xfrm>
          <a:prstGeom prst="rect">
            <a:avLst/>
          </a:prstGeom>
          <a:ln w="3175">
            <a:noFill/>
          </a:ln>
        </p:spPr>
      </p:pic>
      <p:pic>
        <p:nvPicPr>
          <p:cNvPr id="82" name="Immagine 5">
            <a:extLst>
              <a:ext uri="{FF2B5EF4-FFF2-40B4-BE49-F238E27FC236}">
                <a16:creationId xmlns:a16="http://schemas.microsoft.com/office/drawing/2014/main" id="{EE171F16-B868-46EB-91A5-89B5C1B738A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5391078" y="4095171"/>
            <a:ext cx="827026" cy="360000"/>
          </a:xfrm>
          <a:prstGeom prst="rect">
            <a:avLst/>
          </a:prstGeom>
          <a:ln w="3175">
            <a:noFill/>
          </a:ln>
        </p:spPr>
      </p:pic>
      <p:pic>
        <p:nvPicPr>
          <p:cNvPr id="83" name="Grafik 4" descr="Ein Bild, das Text, ClipArt enthält.&#10;&#10;Automatisch generierte Beschreibung">
            <a:extLst>
              <a:ext uri="{FF2B5EF4-FFF2-40B4-BE49-F238E27FC236}">
                <a16:creationId xmlns:a16="http://schemas.microsoft.com/office/drawing/2014/main" id="{BBA7A522-CFC5-43DA-9F2E-6CA3E816C09B}"/>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l="8779" t="-1649" r="8169" b="-1"/>
          <a:stretch/>
        </p:blipFill>
        <p:spPr>
          <a:xfrm>
            <a:off x="5391078" y="2933499"/>
            <a:ext cx="722631" cy="360000"/>
          </a:xfrm>
          <a:prstGeom prst="rect">
            <a:avLst/>
          </a:prstGeom>
          <a:ln w="3175">
            <a:noFill/>
          </a:ln>
        </p:spPr>
      </p:pic>
      <p:pic>
        <p:nvPicPr>
          <p:cNvPr id="84" name="Imagen 83">
            <a:extLst>
              <a:ext uri="{FF2B5EF4-FFF2-40B4-BE49-F238E27FC236}">
                <a16:creationId xmlns:a16="http://schemas.microsoft.com/office/drawing/2014/main" id="{9B94D122-628F-498F-943C-FB9D0A54EF6F}"/>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0649489" y="4659487"/>
            <a:ext cx="1397492" cy="360000"/>
          </a:xfrm>
          <a:prstGeom prst="rect">
            <a:avLst/>
          </a:prstGeom>
          <a:ln w="3175">
            <a:noFill/>
          </a:ln>
        </p:spPr>
      </p:pic>
      <p:sp>
        <p:nvSpPr>
          <p:cNvPr id="85" name="CasellaDiTesto 3">
            <a:extLst>
              <a:ext uri="{FF2B5EF4-FFF2-40B4-BE49-F238E27FC236}">
                <a16:creationId xmlns:a16="http://schemas.microsoft.com/office/drawing/2014/main" id="{DB2C5216-923C-4138-9DB6-08F3A06FC325}"/>
              </a:ext>
            </a:extLst>
          </p:cNvPr>
          <p:cNvSpPr txBox="1"/>
          <p:nvPr/>
        </p:nvSpPr>
        <p:spPr>
          <a:xfrm>
            <a:off x="1318323" y="1315265"/>
            <a:ext cx="3727898" cy="553998"/>
          </a:xfrm>
          <a:prstGeom prst="rect">
            <a:avLst/>
          </a:prstGeom>
          <a:noFill/>
        </p:spPr>
        <p:txBody>
          <a:bodyPr wrap="square" rtlCol="0">
            <a:spAutoFit/>
          </a:bodyPr>
          <a:lstStyle/>
          <a:p>
            <a:r>
              <a:rPr lang="it-IT" sz="1500" dirty="0"/>
              <a:t>CSIC, </a:t>
            </a:r>
            <a:r>
              <a:rPr lang="es-ES" sz="1500" dirty="0"/>
              <a:t>Agencia Estatal Consejo Superior de Investigaciones Científicas (10.79/35 PM)</a:t>
            </a:r>
            <a:endParaRPr lang="it-IT" sz="1500" dirty="0"/>
          </a:p>
        </p:txBody>
      </p:sp>
      <p:pic>
        <p:nvPicPr>
          <p:cNvPr id="86" name="Picture 2" descr="File:Logotipo del CSIC.svg - Wikipedia">
            <a:extLst>
              <a:ext uri="{FF2B5EF4-FFF2-40B4-BE49-F238E27FC236}">
                <a16:creationId xmlns:a16="http://schemas.microsoft.com/office/drawing/2014/main" id="{529CDE92-E78A-47EA-949A-EF2DDBB8C42D}"/>
              </a:ext>
            </a:extLst>
          </p:cNvPr>
          <p:cNvPicPr>
            <a:picLocks noChangeAspect="1" noChangeArrowheads="1"/>
          </p:cNvPicPr>
          <p:nvPr/>
        </p:nvPicPr>
        <p:blipFill rotWithShape="1">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rcRect r="82083" b="18745"/>
          <a:stretch/>
        </p:blipFill>
        <p:spPr bwMode="auto">
          <a:xfrm>
            <a:off x="5391078" y="1303829"/>
            <a:ext cx="540000" cy="598732"/>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87" name="Immagine 12">
            <a:extLst>
              <a:ext uri="{FF2B5EF4-FFF2-40B4-BE49-F238E27FC236}">
                <a16:creationId xmlns:a16="http://schemas.microsoft.com/office/drawing/2014/main" id="{10360862-A577-485E-8602-EBC6F2EC6B9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17425" y="1427652"/>
            <a:ext cx="540983" cy="360000"/>
          </a:xfrm>
          <a:prstGeom prst="rect">
            <a:avLst/>
          </a:prstGeom>
          <a:ln>
            <a:solidFill>
              <a:schemeClr val="tx1"/>
            </a:solidFill>
          </a:ln>
          <a:effectLst>
            <a:outerShdw blurRad="50800" dist="38100" dir="2700000" algn="tl" rotWithShape="0">
              <a:prstClr val="black">
                <a:alpha val="40000"/>
              </a:prstClr>
            </a:outerShdw>
          </a:effectLst>
        </p:spPr>
      </p:pic>
      <p:pic>
        <p:nvPicPr>
          <p:cNvPr id="88" name="Immagine 12">
            <a:extLst>
              <a:ext uri="{FF2B5EF4-FFF2-40B4-BE49-F238E27FC236}">
                <a16:creationId xmlns:a16="http://schemas.microsoft.com/office/drawing/2014/main" id="{10360862-A577-485E-8602-EBC6F2EC6B9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17425" y="2340854"/>
            <a:ext cx="540983" cy="360000"/>
          </a:xfrm>
          <a:prstGeom prst="rect">
            <a:avLst/>
          </a:prstGeom>
          <a:ln>
            <a:solidFill>
              <a:schemeClr val="tx1"/>
            </a:solidFill>
          </a:ln>
          <a:effectLst>
            <a:outerShdw blurRad="50800" dist="38100" dir="2700000" algn="tl" rotWithShape="0">
              <a:prstClr val="black">
                <a:alpha val="40000"/>
              </a:prstClr>
            </a:outerShdw>
          </a:effectLst>
        </p:spPr>
      </p:pic>
      <p:pic>
        <p:nvPicPr>
          <p:cNvPr id="89"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425" y="3478964"/>
            <a:ext cx="546303" cy="360000"/>
          </a:xfrm>
          <a:prstGeom prst="rect">
            <a:avLst/>
          </a:prstGeom>
          <a:ln>
            <a:solidFill>
              <a:schemeClr val="tx1"/>
            </a:solidFill>
          </a:ln>
          <a:effectLst>
            <a:outerShdw blurRad="50800" dist="38100" dir="2700000" algn="tl" rotWithShape="0">
              <a:prstClr val="black">
                <a:alpha val="40000"/>
              </a:prstClr>
            </a:outerShdw>
          </a:effectLst>
        </p:spPr>
      </p:pic>
      <p:sp>
        <p:nvSpPr>
          <p:cNvPr id="92" name="CasellaDiTesto 3">
            <a:extLst>
              <a:ext uri="{FF2B5EF4-FFF2-40B4-BE49-F238E27FC236}">
                <a16:creationId xmlns:a16="http://schemas.microsoft.com/office/drawing/2014/main" id="{DB2C5216-923C-4138-9DB6-08F3A06FC325}"/>
              </a:ext>
            </a:extLst>
          </p:cNvPr>
          <p:cNvSpPr txBox="1"/>
          <p:nvPr/>
        </p:nvSpPr>
        <p:spPr>
          <a:xfrm>
            <a:off x="1318323" y="2256457"/>
            <a:ext cx="2895673" cy="553998"/>
          </a:xfrm>
          <a:prstGeom prst="rect">
            <a:avLst/>
          </a:prstGeom>
          <a:noFill/>
        </p:spPr>
        <p:txBody>
          <a:bodyPr wrap="square" rtlCol="0">
            <a:spAutoFit/>
          </a:bodyPr>
          <a:lstStyle/>
          <a:p>
            <a:r>
              <a:rPr lang="it-IT" sz="1500" dirty="0"/>
              <a:t>BSC, Barcelona Supercomputing Center (0.41/1 PM)</a:t>
            </a:r>
          </a:p>
        </p:txBody>
      </p:sp>
      <p:pic>
        <p:nvPicPr>
          <p:cNvPr id="95" name="Imagen 94">
            <a:extLst>
              <a:ext uri="{FF2B5EF4-FFF2-40B4-BE49-F238E27FC236}">
                <a16:creationId xmlns:a16="http://schemas.microsoft.com/office/drawing/2014/main" id="{C8BF07AA-B39F-4955-931B-3612092360FB}"/>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10649489" y="2066132"/>
            <a:ext cx="540000" cy="564840"/>
          </a:xfrm>
          <a:prstGeom prst="rect">
            <a:avLst/>
          </a:prstGeom>
          <a:ln w="3175">
            <a:noFill/>
          </a:ln>
        </p:spPr>
      </p:pic>
      <p:pic>
        <p:nvPicPr>
          <p:cNvPr id="96" name="Immagine 7">
            <a:extLst>
              <a:ext uri="{FF2B5EF4-FFF2-40B4-BE49-F238E27FC236}">
                <a16:creationId xmlns:a16="http://schemas.microsoft.com/office/drawing/2014/main" id="{F07B5C94-8831-4A0A-9A77-91B1C4C92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2358" y="2189702"/>
            <a:ext cx="540000" cy="360000"/>
          </a:xfrm>
          <a:prstGeom prst="rect">
            <a:avLst/>
          </a:prstGeom>
          <a:ln>
            <a:solidFill>
              <a:schemeClr val="tx1"/>
            </a:solidFill>
          </a:ln>
          <a:effectLst>
            <a:outerShdw blurRad="50800" dist="38100" dir="2700000" algn="tl" rotWithShape="0">
              <a:prstClr val="black">
                <a:alpha val="40000"/>
              </a:prstClr>
            </a:outerShdw>
          </a:effectLst>
        </p:spPr>
      </p:pic>
      <p:pic>
        <p:nvPicPr>
          <p:cNvPr id="97" name="Immagine 7">
            <a:extLst>
              <a:ext uri="{FF2B5EF4-FFF2-40B4-BE49-F238E27FC236}">
                <a16:creationId xmlns:a16="http://schemas.microsoft.com/office/drawing/2014/main" id="{F07B5C94-8831-4A0A-9A77-91B1C4C92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2358" y="2826821"/>
            <a:ext cx="540000" cy="360000"/>
          </a:xfrm>
          <a:prstGeom prst="rect">
            <a:avLst/>
          </a:prstGeom>
          <a:ln>
            <a:solidFill>
              <a:schemeClr val="tx1"/>
            </a:solidFill>
          </a:ln>
          <a:effectLst>
            <a:outerShdw blurRad="50800" dist="38100" dir="2700000" algn="tl" rotWithShape="0">
              <a:prstClr val="black">
                <a:alpha val="40000"/>
              </a:prstClr>
            </a:outerShdw>
          </a:effectLst>
        </p:spPr>
      </p:pic>
      <p:pic>
        <p:nvPicPr>
          <p:cNvPr id="99"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4946" y="4671844"/>
            <a:ext cx="546303" cy="360000"/>
          </a:xfrm>
          <a:prstGeom prst="rect">
            <a:avLst/>
          </a:prstGeom>
          <a:ln>
            <a:solidFill>
              <a:schemeClr val="tx1"/>
            </a:solidFill>
          </a:ln>
          <a:effectLst>
            <a:outerShdw blurRad="50800" dist="38100" dir="2700000" algn="tl" rotWithShape="0">
              <a:prstClr val="black">
                <a:alpha val="40000"/>
              </a:prstClr>
            </a:outerShdw>
          </a:effectLst>
        </p:spPr>
      </p:pic>
      <p:pic>
        <p:nvPicPr>
          <p:cNvPr id="100"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4946" y="5221669"/>
            <a:ext cx="546303" cy="360000"/>
          </a:xfrm>
          <a:prstGeom prst="rect">
            <a:avLst/>
          </a:prstGeom>
          <a:ln>
            <a:solidFill>
              <a:schemeClr val="tx1"/>
            </a:solidFill>
          </a:ln>
          <a:effectLst>
            <a:outerShdw blurRad="50800" dist="38100" dir="2700000" algn="tl" rotWithShape="0">
              <a:prstClr val="black">
                <a:alpha val="40000"/>
              </a:prstClr>
            </a:outerShdw>
          </a:effectLst>
        </p:spPr>
      </p:pic>
      <p:pic>
        <p:nvPicPr>
          <p:cNvPr id="103"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2358" y="1536083"/>
            <a:ext cx="540000" cy="355846"/>
          </a:xfrm>
          <a:prstGeom prst="rect">
            <a:avLst/>
          </a:prstGeom>
          <a:ln>
            <a:solidFill>
              <a:schemeClr val="tx1"/>
            </a:solidFill>
          </a:ln>
          <a:effectLst>
            <a:outerShdw blurRad="50800" dist="38100" dir="2700000" algn="tl" rotWithShape="0">
              <a:prstClr val="black">
                <a:alpha val="40000"/>
              </a:prstClr>
            </a:outerShdw>
          </a:effectLst>
        </p:spPr>
      </p:pic>
      <p:pic>
        <p:nvPicPr>
          <p:cNvPr id="2" name="Imagen 1"/>
          <p:cNvPicPr>
            <a:picLocks noChangeAspect="1"/>
          </p:cNvPicPr>
          <p:nvPr/>
        </p:nvPicPr>
        <p:blipFill rotWithShape="1">
          <a:blip r:embed="rId22"/>
          <a:srcRect l="36563" t="42168" r="35618" b="41835"/>
          <a:stretch/>
        </p:blipFill>
        <p:spPr>
          <a:xfrm>
            <a:off x="717425" y="5429083"/>
            <a:ext cx="557656" cy="352397"/>
          </a:xfrm>
          <a:prstGeom prst="rect">
            <a:avLst/>
          </a:prstGeom>
          <a:ln>
            <a:solidFill>
              <a:schemeClr val="tx1"/>
            </a:solidFill>
          </a:ln>
          <a:effectLst>
            <a:outerShdw blurRad="50800" dist="38100" dir="2700000" algn="tl" rotWithShape="0">
              <a:prstClr val="black">
                <a:alpha val="40000"/>
              </a:prstClr>
            </a:outerShdw>
          </a:effectLst>
        </p:spPr>
      </p:pic>
      <p:pic>
        <p:nvPicPr>
          <p:cNvPr id="3" name="Imagen 2"/>
          <p:cNvPicPr>
            <a:picLocks noChangeAspect="1"/>
          </p:cNvPicPr>
          <p:nvPr/>
        </p:nvPicPr>
        <p:blipFill rotWithShape="1">
          <a:blip r:embed="rId23"/>
          <a:srcRect l="27114" t="35076" r="27469" b="35152"/>
          <a:stretch/>
        </p:blipFill>
        <p:spPr>
          <a:xfrm>
            <a:off x="7514635" y="3417256"/>
            <a:ext cx="549184" cy="360000"/>
          </a:xfrm>
          <a:prstGeom prst="rect">
            <a:avLst/>
          </a:prstGeom>
          <a:ln>
            <a:solidFill>
              <a:schemeClr val="tx1"/>
            </a:solidFill>
          </a:ln>
          <a:effectLst>
            <a:outerShdw blurRad="50800" dist="38100" dir="2700000" algn="tl" rotWithShape="0">
              <a:prstClr val="black">
                <a:alpha val="40000"/>
              </a:prstClr>
            </a:outerShdw>
          </a:effectLst>
        </p:spPr>
      </p:pic>
      <p:pic>
        <p:nvPicPr>
          <p:cNvPr id="4" name="Imagen 3"/>
          <p:cNvPicPr>
            <a:picLocks noChangeAspect="1"/>
          </p:cNvPicPr>
          <p:nvPr/>
        </p:nvPicPr>
        <p:blipFill rotWithShape="1">
          <a:blip r:embed="rId24"/>
          <a:srcRect l="7996" t="23843" r="8157" b="23904"/>
          <a:stretch/>
        </p:blipFill>
        <p:spPr>
          <a:xfrm>
            <a:off x="717425" y="5956860"/>
            <a:ext cx="577674" cy="360000"/>
          </a:xfrm>
          <a:prstGeom prst="rect">
            <a:avLst/>
          </a:prstGeom>
          <a:ln>
            <a:solidFill>
              <a:schemeClr val="tx1"/>
            </a:solidFill>
          </a:ln>
          <a:effectLst>
            <a:outerShdw blurRad="50800" dist="38100" dir="2700000" algn="tl" rotWithShape="0">
              <a:prstClr val="black">
                <a:alpha val="40000"/>
              </a:prstClr>
            </a:outerShdw>
          </a:effectLst>
        </p:spPr>
      </p:pic>
      <p:pic>
        <p:nvPicPr>
          <p:cNvPr id="105" name="Imagen 10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49489" y="3369253"/>
            <a:ext cx="775248" cy="360000"/>
          </a:xfrm>
          <a:prstGeom prst="rect">
            <a:avLst/>
          </a:prstGeom>
          <a:ln w="3175">
            <a:noFill/>
          </a:ln>
        </p:spPr>
      </p:pic>
      <p:sp>
        <p:nvSpPr>
          <p:cNvPr id="107" name="CasellaDiTesto 3">
            <a:extLst>
              <a:ext uri="{FF2B5EF4-FFF2-40B4-BE49-F238E27FC236}">
                <a16:creationId xmlns:a16="http://schemas.microsoft.com/office/drawing/2014/main" id="{DB2C5216-923C-4138-9DB6-08F3A06FC325}"/>
              </a:ext>
            </a:extLst>
          </p:cNvPr>
          <p:cNvSpPr txBox="1"/>
          <p:nvPr/>
        </p:nvSpPr>
        <p:spPr>
          <a:xfrm>
            <a:off x="1318323" y="3388892"/>
            <a:ext cx="2343223" cy="553998"/>
          </a:xfrm>
          <a:prstGeom prst="rect">
            <a:avLst/>
          </a:prstGeom>
          <a:noFill/>
        </p:spPr>
        <p:txBody>
          <a:bodyPr wrap="square" rtlCol="0">
            <a:spAutoFit/>
          </a:bodyPr>
          <a:lstStyle/>
          <a:p>
            <a:r>
              <a:rPr lang="it-IT" sz="1500" dirty="0"/>
              <a:t>UHAM, Universitaet Hamburg (0/1 PM)</a:t>
            </a:r>
          </a:p>
        </p:txBody>
      </p:sp>
      <p:sp>
        <p:nvSpPr>
          <p:cNvPr id="108" name="CasellaDiTesto 8">
            <a:extLst>
              <a:ext uri="{FF2B5EF4-FFF2-40B4-BE49-F238E27FC236}">
                <a16:creationId xmlns:a16="http://schemas.microsoft.com/office/drawing/2014/main" id="{497B0D7E-E0CA-48CC-88C7-7F50A9835FE0}"/>
              </a:ext>
            </a:extLst>
          </p:cNvPr>
          <p:cNvSpPr txBox="1"/>
          <p:nvPr/>
        </p:nvSpPr>
        <p:spPr>
          <a:xfrm>
            <a:off x="1318323" y="5222954"/>
            <a:ext cx="3891201" cy="784830"/>
          </a:xfrm>
          <a:prstGeom prst="rect">
            <a:avLst/>
          </a:prstGeom>
          <a:noFill/>
        </p:spPr>
        <p:txBody>
          <a:bodyPr wrap="square" rtlCol="0">
            <a:spAutoFit/>
          </a:bodyPr>
          <a:lstStyle/>
          <a:p>
            <a:r>
              <a:rPr lang="it-IT" sz="1500" dirty="0"/>
              <a:t>IST-ID, </a:t>
            </a:r>
            <a:r>
              <a:rPr lang="en-US" sz="1500" dirty="0"/>
              <a:t>The Association of Instituto Superior Técnico For Research and Development (0.46/1 PM)</a:t>
            </a:r>
            <a:endParaRPr lang="it-IT" sz="1500" dirty="0"/>
          </a:p>
        </p:txBody>
      </p:sp>
      <p:sp>
        <p:nvSpPr>
          <p:cNvPr id="109" name="CasellaDiTesto 8">
            <a:extLst>
              <a:ext uri="{FF2B5EF4-FFF2-40B4-BE49-F238E27FC236}">
                <a16:creationId xmlns:a16="http://schemas.microsoft.com/office/drawing/2014/main" id="{497B0D7E-E0CA-48CC-88C7-7F50A9835FE0}"/>
              </a:ext>
            </a:extLst>
          </p:cNvPr>
          <p:cNvSpPr txBox="1"/>
          <p:nvPr/>
        </p:nvSpPr>
        <p:spPr>
          <a:xfrm>
            <a:off x="8106203" y="1316689"/>
            <a:ext cx="2356874" cy="784830"/>
          </a:xfrm>
          <a:prstGeom prst="rect">
            <a:avLst/>
          </a:prstGeom>
          <a:noFill/>
        </p:spPr>
        <p:txBody>
          <a:bodyPr wrap="square" rtlCol="0">
            <a:spAutoFit/>
          </a:bodyPr>
          <a:lstStyle/>
          <a:p>
            <a:r>
              <a:rPr lang="it-IT" sz="1500" dirty="0"/>
              <a:t>CLIB, </a:t>
            </a:r>
            <a:r>
              <a:rPr lang="en-US" sz="1500" dirty="0"/>
              <a:t>Cluster </a:t>
            </a:r>
            <a:r>
              <a:rPr lang="en-US" sz="1500" dirty="0" err="1"/>
              <a:t>Industrielle</a:t>
            </a:r>
            <a:r>
              <a:rPr lang="en-US" sz="1500" dirty="0"/>
              <a:t> </a:t>
            </a:r>
            <a:r>
              <a:rPr lang="en-US" sz="1500" dirty="0" err="1"/>
              <a:t>Biotechnologie</a:t>
            </a:r>
            <a:r>
              <a:rPr lang="en-US" sz="1500" dirty="0"/>
              <a:t> </a:t>
            </a:r>
            <a:r>
              <a:rPr lang="en-US" sz="1500" dirty="0" err="1"/>
              <a:t>e.V</a:t>
            </a:r>
            <a:r>
              <a:rPr lang="en-US" sz="1500" dirty="0"/>
              <a:t>. (1.04/2 PM)</a:t>
            </a:r>
            <a:endParaRPr lang="it-IT" sz="1500" dirty="0"/>
          </a:p>
        </p:txBody>
      </p:sp>
      <p:sp>
        <p:nvSpPr>
          <p:cNvPr id="110" name="CasellaDiTesto 8">
            <a:extLst>
              <a:ext uri="{FF2B5EF4-FFF2-40B4-BE49-F238E27FC236}">
                <a16:creationId xmlns:a16="http://schemas.microsoft.com/office/drawing/2014/main" id="{497B0D7E-E0CA-48CC-88C7-7F50A9835FE0}"/>
              </a:ext>
            </a:extLst>
          </p:cNvPr>
          <p:cNvSpPr txBox="1"/>
          <p:nvPr/>
        </p:nvSpPr>
        <p:spPr>
          <a:xfrm>
            <a:off x="1318323" y="3991938"/>
            <a:ext cx="2912985" cy="553998"/>
          </a:xfrm>
          <a:prstGeom prst="rect">
            <a:avLst/>
          </a:prstGeom>
          <a:noFill/>
        </p:spPr>
        <p:txBody>
          <a:bodyPr wrap="square" rtlCol="0">
            <a:spAutoFit/>
          </a:bodyPr>
          <a:lstStyle/>
          <a:p>
            <a:r>
              <a:rPr lang="it-IT" sz="1500" dirty="0"/>
              <a:t>CNR, </a:t>
            </a:r>
            <a:r>
              <a:rPr lang="en-US" sz="1500" dirty="0" err="1"/>
              <a:t>Consiglio</a:t>
            </a:r>
            <a:r>
              <a:rPr lang="en-US" sz="1500" dirty="0"/>
              <a:t> Nazionale </a:t>
            </a:r>
            <a:r>
              <a:rPr lang="en-US" sz="1500" dirty="0" err="1"/>
              <a:t>Delle</a:t>
            </a:r>
            <a:r>
              <a:rPr lang="en-US" sz="1500" dirty="0"/>
              <a:t> </a:t>
            </a:r>
            <a:r>
              <a:rPr lang="en-US" sz="1500" dirty="0" err="1"/>
              <a:t>Ricerche</a:t>
            </a:r>
            <a:r>
              <a:rPr lang="en-US" sz="1500" dirty="0"/>
              <a:t> (2/4 PM)</a:t>
            </a:r>
            <a:endParaRPr lang="it-IT" sz="1500" dirty="0"/>
          </a:p>
        </p:txBody>
      </p:sp>
      <p:sp>
        <p:nvSpPr>
          <p:cNvPr id="111" name="CasellaDiTesto 8">
            <a:extLst>
              <a:ext uri="{FF2B5EF4-FFF2-40B4-BE49-F238E27FC236}">
                <a16:creationId xmlns:a16="http://schemas.microsoft.com/office/drawing/2014/main" id="{497B0D7E-E0CA-48CC-88C7-7F50A9835FE0}"/>
              </a:ext>
            </a:extLst>
          </p:cNvPr>
          <p:cNvSpPr txBox="1"/>
          <p:nvPr/>
        </p:nvSpPr>
        <p:spPr>
          <a:xfrm>
            <a:off x="8187213" y="2714434"/>
            <a:ext cx="2275863" cy="553998"/>
          </a:xfrm>
          <a:prstGeom prst="rect">
            <a:avLst/>
          </a:prstGeom>
          <a:noFill/>
        </p:spPr>
        <p:txBody>
          <a:bodyPr wrap="square" rtlCol="0">
            <a:spAutoFit/>
          </a:bodyPr>
          <a:lstStyle/>
          <a:p>
            <a:r>
              <a:rPr lang="it-IT" sz="1500" dirty="0"/>
              <a:t>Bio_Ch, </a:t>
            </a:r>
            <a:r>
              <a:rPr lang="en-US" sz="1500" dirty="0"/>
              <a:t>Bio-Chem Solutions SRL (0.5/1 PM)</a:t>
            </a:r>
            <a:endParaRPr lang="it-IT" sz="1500" dirty="0"/>
          </a:p>
        </p:txBody>
      </p:sp>
      <p:sp>
        <p:nvSpPr>
          <p:cNvPr id="112" name="CasellaDiTesto 8">
            <a:extLst>
              <a:ext uri="{FF2B5EF4-FFF2-40B4-BE49-F238E27FC236}">
                <a16:creationId xmlns:a16="http://schemas.microsoft.com/office/drawing/2014/main" id="{497B0D7E-E0CA-48CC-88C7-7F50A9835FE0}"/>
              </a:ext>
            </a:extLst>
          </p:cNvPr>
          <p:cNvSpPr txBox="1"/>
          <p:nvPr/>
        </p:nvSpPr>
        <p:spPr>
          <a:xfrm>
            <a:off x="8212889" y="5769931"/>
            <a:ext cx="1971824" cy="553998"/>
          </a:xfrm>
          <a:prstGeom prst="rect">
            <a:avLst/>
          </a:prstGeom>
          <a:noFill/>
        </p:spPr>
        <p:txBody>
          <a:bodyPr wrap="square" rtlCol="0">
            <a:spAutoFit/>
          </a:bodyPr>
          <a:lstStyle/>
          <a:p>
            <a:r>
              <a:rPr lang="en-US" sz="1500" dirty="0"/>
              <a:t>SCHOELLER</a:t>
            </a:r>
            <a:r>
              <a:rPr lang="it-IT" sz="1500" dirty="0"/>
              <a:t>, </a:t>
            </a:r>
            <a:r>
              <a:rPr lang="en-US" sz="1500" dirty="0"/>
              <a:t>Schoeller </a:t>
            </a:r>
            <a:r>
              <a:rPr lang="en-US" sz="1500" dirty="0" err="1"/>
              <a:t>Textil</a:t>
            </a:r>
            <a:r>
              <a:rPr lang="en-US" sz="1500" dirty="0"/>
              <a:t> AG (0.57/1 PM)</a:t>
            </a:r>
            <a:endParaRPr lang="it-IT" sz="1500" dirty="0"/>
          </a:p>
        </p:txBody>
      </p:sp>
      <p:sp>
        <p:nvSpPr>
          <p:cNvPr id="113" name="CasellaDiTesto 8">
            <a:extLst>
              <a:ext uri="{FF2B5EF4-FFF2-40B4-BE49-F238E27FC236}">
                <a16:creationId xmlns:a16="http://schemas.microsoft.com/office/drawing/2014/main" id="{497B0D7E-E0CA-48CC-88C7-7F50A9835FE0}"/>
              </a:ext>
            </a:extLst>
          </p:cNvPr>
          <p:cNvSpPr txBox="1"/>
          <p:nvPr/>
        </p:nvSpPr>
        <p:spPr>
          <a:xfrm>
            <a:off x="8212889" y="5109282"/>
            <a:ext cx="1971824" cy="553998"/>
          </a:xfrm>
          <a:prstGeom prst="rect">
            <a:avLst/>
          </a:prstGeom>
          <a:noFill/>
        </p:spPr>
        <p:txBody>
          <a:bodyPr wrap="square" rtlCol="0">
            <a:spAutoFit/>
          </a:bodyPr>
          <a:lstStyle/>
          <a:p>
            <a:r>
              <a:rPr lang="en-US" sz="1500" dirty="0"/>
              <a:t>HENKEL, </a:t>
            </a:r>
            <a:r>
              <a:rPr lang="it-IT" sz="1500" dirty="0"/>
              <a:t>Henkel AG &amp; Co KGaA </a:t>
            </a:r>
            <a:r>
              <a:rPr lang="en-US" sz="1500" dirty="0"/>
              <a:t>(0.63/1 PM)</a:t>
            </a:r>
            <a:endParaRPr lang="it-IT" sz="1500" dirty="0"/>
          </a:p>
        </p:txBody>
      </p:sp>
      <p:sp>
        <p:nvSpPr>
          <p:cNvPr id="114" name="CasellaDiTesto 8">
            <a:extLst>
              <a:ext uri="{FF2B5EF4-FFF2-40B4-BE49-F238E27FC236}">
                <a16:creationId xmlns:a16="http://schemas.microsoft.com/office/drawing/2014/main" id="{497B0D7E-E0CA-48CC-88C7-7F50A9835FE0}"/>
              </a:ext>
            </a:extLst>
          </p:cNvPr>
          <p:cNvSpPr txBox="1"/>
          <p:nvPr/>
        </p:nvSpPr>
        <p:spPr>
          <a:xfrm>
            <a:off x="8212889" y="4559457"/>
            <a:ext cx="2135093" cy="553998"/>
          </a:xfrm>
          <a:prstGeom prst="rect">
            <a:avLst/>
          </a:prstGeom>
          <a:noFill/>
        </p:spPr>
        <p:txBody>
          <a:bodyPr wrap="square" rtlCol="0">
            <a:spAutoFit/>
          </a:bodyPr>
          <a:lstStyle/>
          <a:p>
            <a:r>
              <a:rPr lang="en-US" sz="1500" dirty="0"/>
              <a:t>EVO, Evonik Operations GMBH (1.1/3 PM)</a:t>
            </a:r>
            <a:endParaRPr lang="it-IT" sz="1500" dirty="0"/>
          </a:p>
        </p:txBody>
      </p:sp>
      <p:sp>
        <p:nvSpPr>
          <p:cNvPr id="115" name="CasellaDiTesto 8">
            <a:extLst>
              <a:ext uri="{FF2B5EF4-FFF2-40B4-BE49-F238E27FC236}">
                <a16:creationId xmlns:a16="http://schemas.microsoft.com/office/drawing/2014/main" id="{497B0D7E-E0CA-48CC-88C7-7F50A9835FE0}"/>
              </a:ext>
            </a:extLst>
          </p:cNvPr>
          <p:cNvSpPr txBox="1"/>
          <p:nvPr/>
        </p:nvSpPr>
        <p:spPr>
          <a:xfrm>
            <a:off x="8192578" y="3304869"/>
            <a:ext cx="2155404" cy="553998"/>
          </a:xfrm>
          <a:prstGeom prst="rect">
            <a:avLst/>
          </a:prstGeom>
          <a:noFill/>
        </p:spPr>
        <p:txBody>
          <a:bodyPr wrap="square" rtlCol="0">
            <a:spAutoFit/>
          </a:bodyPr>
          <a:lstStyle/>
          <a:p>
            <a:r>
              <a:rPr lang="en-US" sz="1500" dirty="0"/>
              <a:t>EUC, </a:t>
            </a:r>
            <a:r>
              <a:rPr lang="en-US" sz="1500" dirty="0" err="1"/>
              <a:t>Eucodis</a:t>
            </a:r>
            <a:r>
              <a:rPr lang="en-US" sz="1500" dirty="0"/>
              <a:t> Bioscience GMBH (0.42/2 PM)</a:t>
            </a:r>
            <a:endParaRPr lang="it-IT" sz="1500" dirty="0"/>
          </a:p>
        </p:txBody>
      </p:sp>
      <p:sp>
        <p:nvSpPr>
          <p:cNvPr id="116" name="CasellaDiTesto 8">
            <a:extLst>
              <a:ext uri="{FF2B5EF4-FFF2-40B4-BE49-F238E27FC236}">
                <a16:creationId xmlns:a16="http://schemas.microsoft.com/office/drawing/2014/main" id="{497B0D7E-E0CA-48CC-88C7-7F50A9835FE0}"/>
              </a:ext>
            </a:extLst>
          </p:cNvPr>
          <p:cNvSpPr txBox="1"/>
          <p:nvPr/>
        </p:nvSpPr>
        <p:spPr>
          <a:xfrm>
            <a:off x="8205631" y="3908752"/>
            <a:ext cx="1882675" cy="553998"/>
          </a:xfrm>
          <a:prstGeom prst="rect">
            <a:avLst/>
          </a:prstGeom>
          <a:noFill/>
        </p:spPr>
        <p:txBody>
          <a:bodyPr wrap="square" rtlCol="0">
            <a:spAutoFit/>
          </a:bodyPr>
          <a:lstStyle/>
          <a:p>
            <a:r>
              <a:rPr lang="en-US" sz="1500" dirty="0"/>
              <a:t>INOFEA, </a:t>
            </a:r>
            <a:r>
              <a:rPr lang="en-US" sz="1500" dirty="0" err="1"/>
              <a:t>Inofea</a:t>
            </a:r>
            <a:r>
              <a:rPr lang="en-US" sz="1500" dirty="0"/>
              <a:t> AG (0.68/1 PM)</a:t>
            </a:r>
            <a:endParaRPr lang="it-IT" sz="1500" dirty="0"/>
          </a:p>
        </p:txBody>
      </p:sp>
      <p:sp>
        <p:nvSpPr>
          <p:cNvPr id="117" name="CasellaDiTesto 8">
            <a:extLst>
              <a:ext uri="{FF2B5EF4-FFF2-40B4-BE49-F238E27FC236}">
                <a16:creationId xmlns:a16="http://schemas.microsoft.com/office/drawing/2014/main" id="{497B0D7E-E0CA-48CC-88C7-7F50A9835FE0}"/>
              </a:ext>
            </a:extLst>
          </p:cNvPr>
          <p:cNvSpPr txBox="1"/>
          <p:nvPr/>
        </p:nvSpPr>
        <p:spPr>
          <a:xfrm>
            <a:off x="1318323" y="5967583"/>
            <a:ext cx="3891201" cy="323165"/>
          </a:xfrm>
          <a:prstGeom prst="rect">
            <a:avLst/>
          </a:prstGeom>
          <a:noFill/>
        </p:spPr>
        <p:txBody>
          <a:bodyPr wrap="square" rtlCol="0">
            <a:spAutoFit/>
          </a:bodyPr>
          <a:lstStyle/>
          <a:p>
            <a:r>
              <a:rPr lang="en-US" sz="1500" dirty="0"/>
              <a:t>BANGOR, Bangor University (0.1/1 PM)</a:t>
            </a:r>
            <a:endParaRPr lang="it-IT" sz="1500" dirty="0"/>
          </a:p>
        </p:txBody>
      </p:sp>
      <p:sp>
        <p:nvSpPr>
          <p:cNvPr id="120" name="CasellaDiTesto 8">
            <a:extLst>
              <a:ext uri="{FF2B5EF4-FFF2-40B4-BE49-F238E27FC236}">
                <a16:creationId xmlns:a16="http://schemas.microsoft.com/office/drawing/2014/main" id="{497B0D7E-E0CA-48CC-88C7-7F50A9835FE0}"/>
              </a:ext>
            </a:extLst>
          </p:cNvPr>
          <p:cNvSpPr txBox="1"/>
          <p:nvPr/>
        </p:nvSpPr>
        <p:spPr>
          <a:xfrm>
            <a:off x="8082072" y="2077315"/>
            <a:ext cx="2102641" cy="553998"/>
          </a:xfrm>
          <a:prstGeom prst="rect">
            <a:avLst/>
          </a:prstGeom>
          <a:noFill/>
        </p:spPr>
        <p:txBody>
          <a:bodyPr wrap="square" rtlCol="0">
            <a:spAutoFit/>
          </a:bodyPr>
          <a:lstStyle/>
          <a:p>
            <a:r>
              <a:rPr lang="en-US" sz="1500" dirty="0"/>
              <a:t>ITB, </a:t>
            </a:r>
            <a:r>
              <a:rPr lang="en-US" sz="1500" dirty="0" err="1"/>
              <a:t>Consorzio</a:t>
            </a:r>
            <a:r>
              <a:rPr lang="en-US" sz="1500" dirty="0"/>
              <a:t> </a:t>
            </a:r>
            <a:r>
              <a:rPr lang="en-US" sz="1500" dirty="0" err="1"/>
              <a:t>Italbiotec</a:t>
            </a:r>
            <a:r>
              <a:rPr lang="en-US" sz="1500" dirty="0"/>
              <a:t> (0.43/2 PM)</a:t>
            </a:r>
            <a:endParaRPr lang="it-IT" sz="1500" dirty="0"/>
          </a:p>
        </p:txBody>
      </p:sp>
      <p:pic>
        <p:nvPicPr>
          <p:cNvPr id="122" name="Immagine 10">
            <a:extLst>
              <a:ext uri="{FF2B5EF4-FFF2-40B4-BE49-F238E27FC236}">
                <a16:creationId xmlns:a16="http://schemas.microsoft.com/office/drawing/2014/main" id="{A1BA40FC-9657-4B43-9DB2-258C60E05A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27688" y="3931139"/>
            <a:ext cx="540000" cy="540000"/>
          </a:xfrm>
          <a:prstGeom prst="rect">
            <a:avLst/>
          </a:prstGeom>
          <a:ln w="3175">
            <a:solidFill>
              <a:schemeClr val="bg1">
                <a:lumMod val="50000"/>
              </a:schemeClr>
            </a:solidFill>
          </a:ln>
          <a:effectLst>
            <a:outerShdw blurRad="50800" dist="38100" dir="2700000" algn="tl" rotWithShape="0">
              <a:prstClr val="black">
                <a:alpha val="40000"/>
              </a:prstClr>
            </a:outerShdw>
          </a:effectLst>
        </p:spPr>
      </p:pic>
      <p:pic>
        <p:nvPicPr>
          <p:cNvPr id="123" name="Immagine 10">
            <a:extLst>
              <a:ext uri="{FF2B5EF4-FFF2-40B4-BE49-F238E27FC236}">
                <a16:creationId xmlns:a16="http://schemas.microsoft.com/office/drawing/2014/main" id="{A1BA40FC-9657-4B43-9DB2-258C60E05A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4946" y="5792318"/>
            <a:ext cx="540000" cy="540000"/>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57" name="TextBox 1">
            <a:extLst>
              <a:ext uri="{FF2B5EF4-FFF2-40B4-BE49-F238E27FC236}">
                <a16:creationId xmlns:a16="http://schemas.microsoft.com/office/drawing/2014/main" id="{AE990F7B-BDE4-4463-BF9F-AE70C4FCB82C}"/>
              </a:ext>
            </a:extLst>
          </p:cNvPr>
          <p:cNvSpPr txBox="1"/>
          <p:nvPr/>
        </p:nvSpPr>
        <p:spPr>
          <a:xfrm>
            <a:off x="545140" y="940009"/>
            <a:ext cx="6848430"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WP1 lead</a:t>
            </a:r>
            <a:endParaRPr lang="en-GB" sz="2400" dirty="0">
              <a:latin typeface="Calibri" panose="020F0502020204030204" pitchFamily="34" charset="0"/>
              <a:cs typeface="Calibri" panose="020F0502020204030204" pitchFamily="34" charset="0"/>
            </a:endParaRPr>
          </a:p>
        </p:txBody>
      </p:sp>
      <p:sp>
        <p:nvSpPr>
          <p:cNvPr id="58" name="TextBox 2">
            <a:extLst>
              <a:ext uri="{FF2B5EF4-FFF2-40B4-BE49-F238E27FC236}">
                <a16:creationId xmlns:a16="http://schemas.microsoft.com/office/drawing/2014/main" id="{C8E721A1-F8CC-47EE-A74D-488417C1FB90}"/>
              </a:ext>
            </a:extLst>
          </p:cNvPr>
          <p:cNvSpPr txBox="1"/>
          <p:nvPr/>
        </p:nvSpPr>
        <p:spPr>
          <a:xfrm>
            <a:off x="545140" y="1826708"/>
            <a:ext cx="4305837"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WP1 contributing partners</a:t>
            </a:r>
            <a:endParaRPr lang="en-GB"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3578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r>
              <a:rPr lang="en-US" sz="3600" dirty="0">
                <a:latin typeface="Franklin Gothic Book" panose="020B0503020102020204" pitchFamily="34" charset="0"/>
              </a:rPr>
              <a:t>Task 1.1: How to achieve objectives, and work done</a:t>
            </a: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r>
              <a:rPr lang="en-US" dirty="0"/>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algn="ctr"/>
            <a:fld id="{07CE569E-9B7C-4CB9-AB80-C0841F922CFF}" type="slidenum">
              <a:rPr lang="en-US" smtClean="0"/>
              <a:pPr algn="ctr"/>
              <a:t>18</a:t>
            </a:fld>
            <a:endParaRPr lang="en-US" dirty="0"/>
          </a:p>
        </p:txBody>
      </p:sp>
      <p:sp>
        <p:nvSpPr>
          <p:cNvPr id="1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lvl="0"/>
            <a:r>
              <a:rPr lang="en-US" dirty="0"/>
              <a:t>Agreements</a:t>
            </a:r>
          </a:p>
          <a:p>
            <a:pPr lvl="1"/>
            <a:r>
              <a:rPr lang="en-US" dirty="0"/>
              <a:t>GA signed, 05.05.2021</a:t>
            </a:r>
          </a:p>
          <a:p>
            <a:pPr lvl="1"/>
            <a:r>
              <a:rPr lang="en-US" dirty="0"/>
              <a:t>Consortium Agreement, 26.05.2021</a:t>
            </a:r>
          </a:p>
          <a:p>
            <a:pPr lvl="0"/>
            <a:r>
              <a:rPr lang="en-GB" dirty="0"/>
              <a:t>A Project Manager hired, 01.06.2021, and </a:t>
            </a:r>
            <a:r>
              <a:rPr lang="en-GB" sz="2000" dirty="0"/>
              <a:t>CSIC’s online platform set-up</a:t>
            </a:r>
            <a:endParaRPr lang="es-ES" sz="2000" dirty="0"/>
          </a:p>
          <a:p>
            <a:pPr lvl="0"/>
            <a:r>
              <a:rPr lang="en-US" dirty="0"/>
              <a:t>Pre-financial payment (2,897,600.31€) received, 18.06.2021, and transferred (29.06.2021; 06.2022).</a:t>
            </a:r>
          </a:p>
          <a:p>
            <a:pPr lvl="0"/>
            <a:r>
              <a:rPr lang="en-GB" dirty="0"/>
              <a:t>7 meetings for project implementation:</a:t>
            </a:r>
          </a:p>
          <a:p>
            <a:pPr lvl="1"/>
            <a:r>
              <a:rPr lang="en-GB" dirty="0"/>
              <a:t>3 with Project Officer (09.2021, 04.2022, 09.2022).</a:t>
            </a:r>
            <a:endParaRPr lang="es-ES" sz="1733" dirty="0"/>
          </a:p>
          <a:p>
            <a:pPr lvl="1"/>
            <a:r>
              <a:rPr lang="en-GB" dirty="0"/>
              <a:t>The </a:t>
            </a:r>
            <a:r>
              <a:rPr lang="en-GB" dirty="0" err="1"/>
              <a:t>KoM</a:t>
            </a:r>
            <a:r>
              <a:rPr lang="en-GB" dirty="0"/>
              <a:t> (online, 08.06.2021), the 12M General Assembly (hybrid, Madrid, 31.05-01.06.2022), and the 6M and 18M Executive Committee meetings (online, 08.11.2021, 14.11.2022)</a:t>
            </a:r>
          </a:p>
          <a:p>
            <a:pPr lvl="0"/>
            <a:r>
              <a:rPr lang="en-GB" dirty="0"/>
              <a:t>4 Task Forces annual meetings: </a:t>
            </a:r>
          </a:p>
          <a:p>
            <a:pPr lvl="1"/>
            <a:r>
              <a:rPr lang="en-GB" dirty="0"/>
              <a:t>The Gender, Rights and Ethical (online, 08.06.2021, hybrid, 01.06.2022)</a:t>
            </a:r>
          </a:p>
          <a:p>
            <a:pPr lvl="1"/>
            <a:r>
              <a:rPr lang="en-GB" dirty="0"/>
              <a:t>Exploitation and Innovation (online, 08.06.2021, hybrid, 01.06.2022)</a:t>
            </a:r>
            <a:endParaRPr lang="es-ES" sz="1733" dirty="0"/>
          </a:p>
          <a:p>
            <a:pPr lvl="0"/>
            <a:r>
              <a:rPr lang="en-GB" dirty="0"/>
              <a:t>+31 Online meetings arranged between partners when convenient (5 with sister projects).</a:t>
            </a:r>
            <a:endParaRPr lang="es-ES" sz="2000" dirty="0"/>
          </a:p>
          <a:p>
            <a:pPr lvl="0"/>
            <a:endParaRPr lang="es-ES" sz="2000" dirty="0"/>
          </a:p>
        </p:txBody>
      </p:sp>
    </p:spTree>
    <p:extLst>
      <p:ext uri="{BB962C8B-B14F-4D97-AF65-F5344CB8AC3E}">
        <p14:creationId xmlns:p14="http://schemas.microsoft.com/office/powerpoint/2010/main" val="4224976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r>
              <a:rPr lang="en-US" sz="3600" dirty="0">
                <a:latin typeface="Franklin Gothic Book" panose="020B0503020102020204" pitchFamily="34" charset="0"/>
              </a:rPr>
              <a:t>Task 1.1: The </a:t>
            </a:r>
            <a:r>
              <a:rPr lang="en-US" sz="3600" dirty="0" err="1">
                <a:latin typeface="Franklin Gothic Book" panose="020B0503020102020204" pitchFamily="34" charset="0"/>
              </a:rPr>
              <a:t>FuturEnzyme</a:t>
            </a:r>
            <a:r>
              <a:rPr lang="en-US" sz="3600" dirty="0">
                <a:latin typeface="Franklin Gothic Book" panose="020B0503020102020204" pitchFamily="34" charset="0"/>
              </a:rPr>
              <a:t> Task Forces</a:t>
            </a:r>
            <a:endParaRPr lang="en-GB" sz="3600" dirty="0">
              <a:latin typeface="Franklin Gothic Book" panose="020B0503020102020204" pitchFamily="34" charset="0"/>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r>
              <a:rPr lang="en-US" baseline="30000" dirty="0"/>
              <a:t>1</a:t>
            </a:r>
            <a:r>
              <a:rPr lang="en-US" dirty="0"/>
              <a:t>For details see Deliverable D1.1</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algn="ctr"/>
            <a:fld id="{07CE569E-9B7C-4CB9-AB80-C0841F922CFF}" type="slidenum">
              <a:rPr lang="en-US" smtClean="0"/>
              <a:pPr algn="ctr"/>
              <a:t>19</a:t>
            </a:fld>
            <a:endParaRPr lang="en-US" dirty="0"/>
          </a:p>
        </p:txBody>
      </p:sp>
      <p:sp>
        <p:nvSpPr>
          <p:cNvPr id="8" name="Textplatzhalter 4">
            <a:extLst>
              <a:ext uri="{FF2B5EF4-FFF2-40B4-BE49-F238E27FC236}">
                <a16:creationId xmlns:a16="http://schemas.microsoft.com/office/drawing/2014/main" id="{52222D78-E406-405A-9BDD-D6E21EDCB9F1}"/>
              </a:ext>
            </a:extLst>
          </p:cNvPr>
          <p:cNvSpPr txBox="1">
            <a:spLocks/>
          </p:cNvSpPr>
          <p:nvPr/>
        </p:nvSpPr>
        <p:spPr>
          <a:xfrm>
            <a:off x="392428" y="2297468"/>
            <a:ext cx="2189765" cy="1123878"/>
          </a:xfrm>
          <a:prstGeom prst="flowChartOffpageConnector">
            <a:avLst/>
          </a:prstGeom>
          <a:ln w="28575">
            <a:solidFill>
              <a:srgbClr val="81A2B1"/>
            </a:solidFill>
          </a:ln>
          <a:scene3d>
            <a:camera prst="orthographicFront"/>
            <a:lightRig rig="threePt" dir="t"/>
          </a:scene3d>
          <a:sp3d>
            <a:bevelT w="114300" prst="artDeco"/>
          </a:sp3d>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0" indent="0" algn="ctr">
              <a:lnSpc>
                <a:spcPct val="100000"/>
              </a:lnSpc>
              <a:spcBef>
                <a:spcPts val="0"/>
              </a:spcBef>
              <a:buNone/>
            </a:pPr>
            <a:r>
              <a:rPr lang="en-US" sz="1800" dirty="0"/>
              <a:t>Dissemination, Communication</a:t>
            </a:r>
          </a:p>
          <a:p>
            <a:pPr marL="0" indent="0" algn="ctr">
              <a:lnSpc>
                <a:spcPct val="100000"/>
              </a:lnSpc>
              <a:spcBef>
                <a:spcPts val="0"/>
              </a:spcBef>
              <a:buNone/>
            </a:pPr>
            <a:r>
              <a:rPr lang="en-US" sz="1800" dirty="0"/>
              <a:t>and IP</a:t>
            </a:r>
            <a:r>
              <a:rPr lang="en-US" sz="1800" baseline="30000" dirty="0"/>
              <a:t>1</a:t>
            </a:r>
            <a:endParaRPr lang="en-US" sz="1800" dirty="0"/>
          </a:p>
        </p:txBody>
      </p:sp>
      <p:sp>
        <p:nvSpPr>
          <p:cNvPr id="9" name="Textplatzhalter 4">
            <a:extLst>
              <a:ext uri="{FF2B5EF4-FFF2-40B4-BE49-F238E27FC236}">
                <a16:creationId xmlns:a16="http://schemas.microsoft.com/office/drawing/2014/main" id="{52222D78-E406-405A-9BDD-D6E21EDCB9F1}"/>
              </a:ext>
            </a:extLst>
          </p:cNvPr>
          <p:cNvSpPr txBox="1">
            <a:spLocks/>
          </p:cNvSpPr>
          <p:nvPr/>
        </p:nvSpPr>
        <p:spPr>
          <a:xfrm>
            <a:off x="2730083" y="2297467"/>
            <a:ext cx="2189765" cy="1123878"/>
          </a:xfrm>
          <a:prstGeom prst="flowChartOffpageConnector">
            <a:avLst/>
          </a:prstGeom>
          <a:ln w="28575">
            <a:solidFill>
              <a:srgbClr val="81A2B1"/>
            </a:solidFill>
          </a:ln>
          <a:scene3d>
            <a:camera prst="orthographicFront"/>
            <a:lightRig rig="threePt" dir="t"/>
          </a:scene3d>
          <a:sp3d>
            <a:bevelT w="114300" prst="artDeco"/>
          </a:sp3d>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0" indent="0" algn="ctr">
              <a:lnSpc>
                <a:spcPct val="100000"/>
              </a:lnSpc>
              <a:spcBef>
                <a:spcPts val="0"/>
              </a:spcBef>
              <a:buNone/>
            </a:pPr>
            <a:r>
              <a:rPr lang="en-US" sz="1800" dirty="0"/>
              <a:t>Data</a:t>
            </a:r>
          </a:p>
          <a:p>
            <a:pPr marL="0" indent="0" algn="ctr">
              <a:lnSpc>
                <a:spcPct val="100000"/>
              </a:lnSpc>
              <a:spcBef>
                <a:spcPts val="0"/>
              </a:spcBef>
              <a:buNone/>
            </a:pPr>
            <a:r>
              <a:rPr lang="en-US" sz="1800" dirty="0"/>
              <a:t>Management </a:t>
            </a:r>
            <a:r>
              <a:rPr lang="en-US" sz="1800" baseline="30000" dirty="0"/>
              <a:t>1</a:t>
            </a:r>
            <a:endParaRPr lang="en-US" sz="1800" dirty="0"/>
          </a:p>
        </p:txBody>
      </p:sp>
      <p:sp>
        <p:nvSpPr>
          <p:cNvPr id="10" name="Textplatzhalter 4">
            <a:extLst>
              <a:ext uri="{FF2B5EF4-FFF2-40B4-BE49-F238E27FC236}">
                <a16:creationId xmlns:a16="http://schemas.microsoft.com/office/drawing/2014/main" id="{52222D78-E406-405A-9BDD-D6E21EDCB9F1}"/>
              </a:ext>
            </a:extLst>
          </p:cNvPr>
          <p:cNvSpPr txBox="1">
            <a:spLocks/>
          </p:cNvSpPr>
          <p:nvPr/>
        </p:nvSpPr>
        <p:spPr>
          <a:xfrm>
            <a:off x="5075887" y="2297467"/>
            <a:ext cx="2189765" cy="1123878"/>
          </a:xfrm>
          <a:prstGeom prst="flowChartOffpageConnector">
            <a:avLst/>
          </a:prstGeom>
          <a:ln w="28575">
            <a:solidFill>
              <a:srgbClr val="81A2B1"/>
            </a:solidFill>
          </a:ln>
          <a:scene3d>
            <a:camera prst="orthographicFront"/>
            <a:lightRig rig="threePt" dir="t"/>
          </a:scene3d>
          <a:sp3d>
            <a:bevelT w="114300" prst="artDeco"/>
          </a:sp3d>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0" indent="0" algn="ctr">
              <a:lnSpc>
                <a:spcPct val="100000"/>
              </a:lnSpc>
              <a:spcBef>
                <a:spcPts val="0"/>
              </a:spcBef>
              <a:buNone/>
            </a:pPr>
            <a:r>
              <a:rPr lang="en-US" sz="1800" dirty="0"/>
              <a:t>Consumer</a:t>
            </a:r>
            <a:r>
              <a:rPr lang="en-US" sz="1800" baseline="30000" dirty="0"/>
              <a:t>1</a:t>
            </a:r>
            <a:endParaRPr lang="en-US" sz="1800" dirty="0"/>
          </a:p>
        </p:txBody>
      </p:sp>
      <p:sp>
        <p:nvSpPr>
          <p:cNvPr id="12" name="Textplatzhalter 4">
            <a:extLst>
              <a:ext uri="{FF2B5EF4-FFF2-40B4-BE49-F238E27FC236}">
                <a16:creationId xmlns:a16="http://schemas.microsoft.com/office/drawing/2014/main" id="{52222D78-E406-405A-9BDD-D6E21EDCB9F1}"/>
              </a:ext>
            </a:extLst>
          </p:cNvPr>
          <p:cNvSpPr txBox="1">
            <a:spLocks/>
          </p:cNvSpPr>
          <p:nvPr/>
        </p:nvSpPr>
        <p:spPr>
          <a:xfrm>
            <a:off x="7408270" y="2297467"/>
            <a:ext cx="2189765" cy="1123878"/>
          </a:xfrm>
          <a:prstGeom prst="flowChartOffpageConnector">
            <a:avLst/>
          </a:prstGeom>
          <a:ln w="28575">
            <a:solidFill>
              <a:srgbClr val="81A2B1"/>
            </a:solidFill>
          </a:ln>
          <a:scene3d>
            <a:camera prst="orthographicFront"/>
            <a:lightRig rig="threePt" dir="t"/>
          </a:scene3d>
          <a:sp3d>
            <a:bevelT w="114300" prst="artDeco"/>
          </a:sp3d>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0" indent="0" algn="ctr">
              <a:lnSpc>
                <a:spcPct val="100000"/>
              </a:lnSpc>
              <a:spcBef>
                <a:spcPts val="0"/>
              </a:spcBef>
              <a:buNone/>
            </a:pPr>
            <a:r>
              <a:rPr lang="en-US" sz="1800" dirty="0"/>
              <a:t>Exploitation and Innovation</a:t>
            </a:r>
            <a:r>
              <a:rPr lang="en-US" sz="1800" baseline="30000" dirty="0"/>
              <a:t>1</a:t>
            </a:r>
            <a:endParaRPr lang="en-US" sz="1800" dirty="0"/>
          </a:p>
        </p:txBody>
      </p:sp>
      <p:sp>
        <p:nvSpPr>
          <p:cNvPr id="13" name="Textplatzhalter 4">
            <a:extLst>
              <a:ext uri="{FF2B5EF4-FFF2-40B4-BE49-F238E27FC236}">
                <a16:creationId xmlns:a16="http://schemas.microsoft.com/office/drawing/2014/main" id="{52222D78-E406-405A-9BDD-D6E21EDCB9F1}"/>
              </a:ext>
            </a:extLst>
          </p:cNvPr>
          <p:cNvSpPr txBox="1">
            <a:spLocks/>
          </p:cNvSpPr>
          <p:nvPr/>
        </p:nvSpPr>
        <p:spPr>
          <a:xfrm>
            <a:off x="9747674" y="2304509"/>
            <a:ext cx="2189765" cy="1123878"/>
          </a:xfrm>
          <a:prstGeom prst="flowChartOffpageConnector">
            <a:avLst/>
          </a:prstGeom>
          <a:ln w="28575">
            <a:solidFill>
              <a:srgbClr val="81A2B1"/>
            </a:solidFill>
          </a:ln>
          <a:scene3d>
            <a:camera prst="orthographicFront"/>
            <a:lightRig rig="threePt" dir="t"/>
          </a:scene3d>
          <a:sp3d>
            <a:bevelT w="114300" prst="artDeco"/>
          </a:sp3d>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0" indent="0" algn="ctr">
              <a:lnSpc>
                <a:spcPct val="100000"/>
              </a:lnSpc>
              <a:spcBef>
                <a:spcPts val="0"/>
              </a:spcBef>
              <a:buNone/>
            </a:pPr>
            <a:r>
              <a:rPr lang="en-US" sz="1800" dirty="0"/>
              <a:t>Gender, Rights and Ethical</a:t>
            </a:r>
            <a:r>
              <a:rPr lang="en-US" sz="1800" baseline="30000" dirty="0"/>
              <a:t>1</a:t>
            </a:r>
            <a:endParaRPr lang="en-US" sz="1800" dirty="0"/>
          </a:p>
        </p:txBody>
      </p:sp>
      <p:sp>
        <p:nvSpPr>
          <p:cNvPr id="14" name="Rectángulo 13">
            <a:extLst>
              <a:ext uri="{FF2B5EF4-FFF2-40B4-BE49-F238E27FC236}">
                <a16:creationId xmlns:a16="http://schemas.microsoft.com/office/drawing/2014/main" id="{557114C8-AC57-4F89-9BA5-85247EB9C1F3}"/>
              </a:ext>
            </a:extLst>
          </p:cNvPr>
          <p:cNvSpPr/>
          <p:nvPr/>
        </p:nvSpPr>
        <p:spPr>
          <a:xfrm>
            <a:off x="353567" y="3417295"/>
            <a:ext cx="2267486" cy="784830"/>
          </a:xfrm>
          <a:prstGeom prst="rect">
            <a:avLst/>
          </a:prstGeom>
        </p:spPr>
        <p:txBody>
          <a:bodyPr wrap="square">
            <a:spAutoFit/>
          </a:bodyPr>
          <a:lstStyle/>
          <a:p>
            <a:r>
              <a:rPr lang="en-US" sz="1500" dirty="0"/>
              <a:t>Lead: </a:t>
            </a:r>
            <a:r>
              <a:rPr lang="en-US" sz="1500" dirty="0" err="1"/>
              <a:t>Ilaria</a:t>
            </a:r>
            <a:r>
              <a:rPr lang="en-US" sz="1500" dirty="0"/>
              <a:t> Re (f; ITB) and Manuel Ferrer (m; CSIC)</a:t>
            </a:r>
          </a:p>
          <a:p>
            <a:r>
              <a:rPr lang="en-US" sz="1500" dirty="0"/>
              <a:t>Monitoring: continuous</a:t>
            </a:r>
          </a:p>
        </p:txBody>
      </p:sp>
      <p:sp>
        <p:nvSpPr>
          <p:cNvPr id="15" name="Rectángulo 14">
            <a:extLst>
              <a:ext uri="{FF2B5EF4-FFF2-40B4-BE49-F238E27FC236}">
                <a16:creationId xmlns:a16="http://schemas.microsoft.com/office/drawing/2014/main" id="{557114C8-AC57-4F89-9BA5-85247EB9C1F3}"/>
              </a:ext>
            </a:extLst>
          </p:cNvPr>
          <p:cNvSpPr/>
          <p:nvPr/>
        </p:nvSpPr>
        <p:spPr>
          <a:xfrm>
            <a:off x="2578608" y="3417295"/>
            <a:ext cx="2492715" cy="553998"/>
          </a:xfrm>
          <a:prstGeom prst="rect">
            <a:avLst/>
          </a:prstGeom>
        </p:spPr>
        <p:txBody>
          <a:bodyPr wrap="square">
            <a:spAutoFit/>
          </a:bodyPr>
          <a:lstStyle/>
          <a:p>
            <a:r>
              <a:rPr lang="en-US" sz="1500" dirty="0"/>
              <a:t>Lead: Patricia Molina (f; CSIC)</a:t>
            </a:r>
          </a:p>
          <a:p>
            <a:r>
              <a:rPr lang="en-US" sz="1500" dirty="0"/>
              <a:t>Monitoring: continuous</a:t>
            </a:r>
          </a:p>
        </p:txBody>
      </p:sp>
      <p:sp>
        <p:nvSpPr>
          <p:cNvPr id="16" name="Rectángulo 15">
            <a:extLst>
              <a:ext uri="{FF2B5EF4-FFF2-40B4-BE49-F238E27FC236}">
                <a16:creationId xmlns:a16="http://schemas.microsoft.com/office/drawing/2014/main" id="{557114C8-AC57-4F89-9BA5-85247EB9C1F3}"/>
              </a:ext>
            </a:extLst>
          </p:cNvPr>
          <p:cNvSpPr/>
          <p:nvPr/>
        </p:nvSpPr>
        <p:spPr>
          <a:xfrm>
            <a:off x="4998360" y="3417295"/>
            <a:ext cx="2344819" cy="784830"/>
          </a:xfrm>
          <a:prstGeom prst="rect">
            <a:avLst/>
          </a:prstGeom>
        </p:spPr>
        <p:txBody>
          <a:bodyPr wrap="square">
            <a:spAutoFit/>
          </a:bodyPr>
          <a:lstStyle/>
          <a:p>
            <a:r>
              <a:rPr lang="en-US" sz="1500" dirty="0"/>
              <a:t>Lead: </a:t>
            </a:r>
            <a:r>
              <a:rPr lang="en-US" sz="1500" dirty="0" err="1"/>
              <a:t>Ilaria</a:t>
            </a:r>
            <a:r>
              <a:rPr lang="en-US" sz="1500" dirty="0"/>
              <a:t> Re (f; ITB) and Manuel Ferrer (m; CSIC)</a:t>
            </a:r>
          </a:p>
          <a:p>
            <a:r>
              <a:rPr lang="en-US" sz="1500" dirty="0"/>
              <a:t>Monitoring: continuous</a:t>
            </a:r>
          </a:p>
        </p:txBody>
      </p:sp>
      <p:sp>
        <p:nvSpPr>
          <p:cNvPr id="17" name="Rectángulo 16">
            <a:extLst>
              <a:ext uri="{FF2B5EF4-FFF2-40B4-BE49-F238E27FC236}">
                <a16:creationId xmlns:a16="http://schemas.microsoft.com/office/drawing/2014/main" id="{557114C8-AC57-4F89-9BA5-85247EB9C1F3}"/>
              </a:ext>
            </a:extLst>
          </p:cNvPr>
          <p:cNvSpPr/>
          <p:nvPr/>
        </p:nvSpPr>
        <p:spPr>
          <a:xfrm>
            <a:off x="7352470" y="3417295"/>
            <a:ext cx="2301364" cy="1246495"/>
          </a:xfrm>
          <a:prstGeom prst="rect">
            <a:avLst/>
          </a:prstGeom>
        </p:spPr>
        <p:txBody>
          <a:bodyPr wrap="square">
            <a:spAutoFit/>
          </a:bodyPr>
          <a:lstStyle/>
          <a:p>
            <a:r>
              <a:rPr lang="en-US" sz="1500" dirty="0"/>
              <a:t>Lead: Markus Müller (m; CLIB) and Manuel Ferrer (m; CSIC)</a:t>
            </a:r>
          </a:p>
          <a:p>
            <a:r>
              <a:rPr lang="en-US" sz="1500" dirty="0"/>
              <a:t>Monitoring: 12-month regularity</a:t>
            </a:r>
          </a:p>
        </p:txBody>
      </p:sp>
      <p:sp>
        <p:nvSpPr>
          <p:cNvPr id="18" name="Rectángulo 17">
            <a:extLst>
              <a:ext uri="{FF2B5EF4-FFF2-40B4-BE49-F238E27FC236}">
                <a16:creationId xmlns:a16="http://schemas.microsoft.com/office/drawing/2014/main" id="{557114C8-AC57-4F89-9BA5-85247EB9C1F3}"/>
              </a:ext>
            </a:extLst>
          </p:cNvPr>
          <p:cNvSpPr/>
          <p:nvPr/>
        </p:nvSpPr>
        <p:spPr>
          <a:xfrm>
            <a:off x="9715722" y="3417295"/>
            <a:ext cx="2253669" cy="1015663"/>
          </a:xfrm>
          <a:prstGeom prst="rect">
            <a:avLst/>
          </a:prstGeom>
        </p:spPr>
        <p:txBody>
          <a:bodyPr wrap="square">
            <a:spAutoFit/>
          </a:bodyPr>
          <a:lstStyle/>
          <a:p>
            <a:r>
              <a:rPr lang="en-US" sz="1500" dirty="0"/>
              <a:t>Lead: </a:t>
            </a:r>
            <a:r>
              <a:rPr lang="en-US" sz="1500" dirty="0" err="1"/>
              <a:t>Ilaria</a:t>
            </a:r>
            <a:r>
              <a:rPr lang="en-US" sz="1500" dirty="0"/>
              <a:t> Re (f; ITB) and Manuel Ferrer (m; CSIC)</a:t>
            </a:r>
          </a:p>
          <a:p>
            <a:r>
              <a:rPr lang="en-US" sz="1500" dirty="0"/>
              <a:t>Monitoring: 12-month regularity</a:t>
            </a:r>
          </a:p>
        </p:txBody>
      </p:sp>
    </p:spTree>
    <p:extLst>
      <p:ext uri="{BB962C8B-B14F-4D97-AF65-F5344CB8AC3E}">
        <p14:creationId xmlns:p14="http://schemas.microsoft.com/office/powerpoint/2010/main" val="1207251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r>
              <a:rPr lang="en-US" sz="3600" dirty="0" err="1">
                <a:latin typeface="Franklin Gothic Book" panose="020B0503020102020204" pitchFamily="34" charset="0"/>
              </a:rPr>
              <a:t>FuturEnzyme</a:t>
            </a:r>
            <a:r>
              <a:rPr lang="en-US" sz="3600" dirty="0">
                <a:latin typeface="Franklin Gothic Book" panose="020B0503020102020204" pitchFamily="34" charset="0"/>
              </a:rPr>
              <a:t> at a glance</a:t>
            </a:r>
            <a:endParaRPr lang="en-GB" sz="3600" dirty="0">
              <a:latin typeface="Franklin Gothic Book" panose="020B0503020102020204" pitchFamily="34" charset="0"/>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r>
              <a:rPr lang="en-US" dirty="0"/>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algn="ctr"/>
            <a:fld id="{07CE569E-9B7C-4CB9-AB80-C0841F922CFF}" type="slidenum">
              <a:rPr lang="en-US" smtClean="0"/>
              <a:pPr algn="ctr"/>
              <a:t>2</a:t>
            </a:fld>
            <a:endParaRPr lang="en-US" dirty="0"/>
          </a:p>
        </p:txBody>
      </p:sp>
      <p:sp>
        <p:nvSpPr>
          <p:cNvPr id="70" name="Segnaposto contenuto 2">
            <a:extLst>
              <a:ext uri="{FF2B5EF4-FFF2-40B4-BE49-F238E27FC236}">
                <a16:creationId xmlns:a16="http://schemas.microsoft.com/office/drawing/2014/main" id="{6D51AF03-057D-4CDE-B588-3687890B6BE3}"/>
              </a:ext>
            </a:extLst>
          </p:cNvPr>
          <p:cNvSpPr>
            <a:spLocks noGrp="1"/>
          </p:cNvSpPr>
          <p:nvPr>
            <p:ph idx="1"/>
          </p:nvPr>
        </p:nvSpPr>
        <p:spPr>
          <a:xfrm>
            <a:off x="312420" y="1683955"/>
            <a:ext cx="11567160" cy="5025935"/>
          </a:xfrm>
        </p:spPr>
        <p:txBody>
          <a:bodyPr>
            <a:noAutofit/>
          </a:bodyPr>
          <a:lstStyle/>
          <a:p>
            <a:r>
              <a:rPr lang="en-US" sz="2400" b="1" dirty="0"/>
              <a:t>Call:</a:t>
            </a:r>
            <a:r>
              <a:rPr lang="en-US" sz="2400" dirty="0"/>
              <a:t> H2020-FNR-2020</a:t>
            </a:r>
          </a:p>
          <a:p>
            <a:r>
              <a:rPr lang="en-US" sz="2400" b="1" dirty="0"/>
              <a:t>Topic</a:t>
            </a:r>
            <a:r>
              <a:rPr lang="en-US" sz="2400" dirty="0"/>
              <a:t>: FNR-16-2020 - Enzymes for more environment-friendly consumer products</a:t>
            </a:r>
          </a:p>
          <a:p>
            <a:r>
              <a:rPr lang="en-US" sz="2400" b="1" dirty="0"/>
              <a:t>Type of Action</a:t>
            </a:r>
            <a:r>
              <a:rPr lang="en-US" sz="2400" dirty="0"/>
              <a:t>: Research and Innovation Action</a:t>
            </a:r>
          </a:p>
          <a:p>
            <a:r>
              <a:rPr lang="en-US" sz="2400" b="1" dirty="0"/>
              <a:t>Starting date</a:t>
            </a:r>
            <a:r>
              <a:rPr lang="en-US" sz="2400" dirty="0"/>
              <a:t>: 1 June 2021</a:t>
            </a:r>
          </a:p>
          <a:p>
            <a:r>
              <a:rPr lang="en-US" sz="2400" b="1" dirty="0"/>
              <a:t>Duration</a:t>
            </a:r>
            <a:r>
              <a:rPr lang="en-US" sz="2400" dirty="0"/>
              <a:t>: 48 months</a:t>
            </a:r>
          </a:p>
          <a:p>
            <a:r>
              <a:rPr lang="en-US" sz="2400" b="1" dirty="0"/>
              <a:t>Total cost</a:t>
            </a:r>
            <a:r>
              <a:rPr lang="en-US" sz="2400" dirty="0"/>
              <a:t>: 5,995,035.13 €</a:t>
            </a:r>
          </a:p>
          <a:p>
            <a:r>
              <a:rPr lang="en-US" sz="2400" b="1" dirty="0"/>
              <a:t>EU funding</a:t>
            </a:r>
            <a:r>
              <a:rPr lang="en-US" sz="2400" dirty="0"/>
              <a:t>: 5,995,035.13 €</a:t>
            </a:r>
          </a:p>
          <a:p>
            <a:r>
              <a:rPr lang="en-US" sz="2400" b="1" dirty="0"/>
              <a:t>Coordinator</a:t>
            </a:r>
            <a:r>
              <a:rPr lang="en-US" sz="2400" dirty="0"/>
              <a:t>: Prof. Manuel Ferrer, CSIC</a:t>
            </a:r>
          </a:p>
          <a:p>
            <a:r>
              <a:rPr lang="en-US" sz="2400" b="1" dirty="0"/>
              <a:t>Project Officer</a:t>
            </a:r>
            <a:r>
              <a:rPr lang="en-US" sz="2400" dirty="0"/>
              <a:t>: </a:t>
            </a:r>
            <a:r>
              <a:rPr lang="en-US" sz="2400" dirty="0" err="1"/>
              <a:t>Colombe</a:t>
            </a:r>
            <a:r>
              <a:rPr lang="en-US" sz="2400" dirty="0"/>
              <a:t> WARIN, European Research Executive Agency</a:t>
            </a:r>
          </a:p>
          <a:p>
            <a:endParaRPr lang="en-US" sz="2400" dirty="0"/>
          </a:p>
        </p:txBody>
      </p:sp>
    </p:spTree>
    <p:extLst>
      <p:ext uri="{BB962C8B-B14F-4D97-AF65-F5344CB8AC3E}">
        <p14:creationId xmlns:p14="http://schemas.microsoft.com/office/powerpoint/2010/main" val="1784843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fld id="{07CE569E-9B7C-4CB9-AB80-C0841F922CFF}" type="slidenum">
              <a:rPr lang="en-US" smtClean="0"/>
              <a:pPr/>
              <a:t>20</a:t>
            </a:fld>
            <a:endParaRPr lang="en-US"/>
          </a:p>
        </p:txBody>
      </p:sp>
      <p:grpSp>
        <p:nvGrpSpPr>
          <p:cNvPr id="11" name="Grupo 10">
            <a:extLst>
              <a:ext uri="{FF2B5EF4-FFF2-40B4-BE49-F238E27FC236}">
                <a16:creationId xmlns:a16="http://schemas.microsoft.com/office/drawing/2014/main" id="{2434A3E8-2F64-4B58-820A-47DD71302CFE}"/>
              </a:ext>
            </a:extLst>
          </p:cNvPr>
          <p:cNvGrpSpPr/>
          <p:nvPr/>
        </p:nvGrpSpPr>
        <p:grpSpPr>
          <a:xfrm>
            <a:off x="662608" y="1879667"/>
            <a:ext cx="1990852" cy="3121260"/>
            <a:chOff x="365925" y="2104389"/>
            <a:chExt cx="1990852" cy="3121260"/>
          </a:xfrm>
        </p:grpSpPr>
        <p:pic>
          <p:nvPicPr>
            <p:cNvPr id="6" name="Imagen 5">
              <a:extLst>
                <a:ext uri="{FF2B5EF4-FFF2-40B4-BE49-F238E27FC236}">
                  <a16:creationId xmlns:a16="http://schemas.microsoft.com/office/drawing/2014/main" id="{9FBAB3D0-8D6B-4BD4-9C60-7FB6F4346EA3}"/>
                </a:ext>
              </a:extLst>
            </p:cNvPr>
            <p:cNvPicPr>
              <a:picLocks noChangeAspect="1"/>
            </p:cNvPicPr>
            <p:nvPr/>
          </p:nvPicPr>
          <p:blipFill>
            <a:blip r:embed="rId3"/>
            <a:stretch>
              <a:fillRect/>
            </a:stretch>
          </p:blipFill>
          <p:spPr>
            <a:xfrm>
              <a:off x="443982" y="2524887"/>
              <a:ext cx="1810669" cy="2700762"/>
            </a:xfrm>
            <a:prstGeom prst="rect">
              <a:avLst/>
            </a:prstGeom>
          </p:spPr>
        </p:pic>
        <p:sp>
          <p:nvSpPr>
            <p:cNvPr id="7" name="Textplatzhalter 4">
              <a:extLst>
                <a:ext uri="{FF2B5EF4-FFF2-40B4-BE49-F238E27FC236}">
                  <a16:creationId xmlns:a16="http://schemas.microsoft.com/office/drawing/2014/main" id="{52222D78-E406-405A-9BDD-D6E21EDCB9F1}"/>
                </a:ext>
              </a:extLst>
            </p:cNvPr>
            <p:cNvSpPr txBox="1">
              <a:spLocks/>
            </p:cNvSpPr>
            <p:nvPr/>
          </p:nvSpPr>
          <p:spPr>
            <a:xfrm>
              <a:off x="365925" y="2104389"/>
              <a:ext cx="1990852" cy="400875"/>
            </a:xfrm>
            <a:prstGeom prst="flowChartOffpageConnector">
              <a:avLst/>
            </a:prstGeom>
            <a:ln w="28575">
              <a:solidFill>
                <a:srgbClr val="81A2B1"/>
              </a:solidFill>
            </a:ln>
            <a:scene3d>
              <a:camera prst="orthographicFront"/>
              <a:lightRig rig="threePt" dir="t"/>
            </a:scene3d>
            <a:sp3d>
              <a:bevelT w="114300" prst="artDeco"/>
            </a:sp3d>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0" indent="0" algn="ctr">
                <a:buNone/>
              </a:pPr>
              <a:r>
                <a:rPr lang="en-US" sz="1800" dirty="0"/>
                <a:t>Stakeholders</a:t>
              </a:r>
              <a:r>
                <a:rPr lang="en-US" sz="1800" baseline="30000" dirty="0"/>
                <a:t>1</a:t>
              </a:r>
              <a:endParaRPr lang="en-US" sz="1800" dirty="0"/>
            </a:p>
          </p:txBody>
        </p:sp>
      </p:grpSp>
      <p:sp>
        <p:nvSpPr>
          <p:cNvPr id="8" name="Rectángulo 7">
            <a:extLst>
              <a:ext uri="{FF2B5EF4-FFF2-40B4-BE49-F238E27FC236}">
                <a16:creationId xmlns:a16="http://schemas.microsoft.com/office/drawing/2014/main" id="{28CEF13C-65D0-40EA-8597-BAF499B56961}"/>
              </a:ext>
            </a:extLst>
          </p:cNvPr>
          <p:cNvSpPr/>
          <p:nvPr/>
        </p:nvSpPr>
        <p:spPr>
          <a:xfrm>
            <a:off x="2653461" y="2396504"/>
            <a:ext cx="3342246" cy="2400657"/>
          </a:xfrm>
          <a:prstGeom prst="rect">
            <a:avLst/>
          </a:prstGeom>
        </p:spPr>
        <p:txBody>
          <a:bodyPr wrap="square">
            <a:spAutoFit/>
          </a:bodyPr>
          <a:lstStyle/>
          <a:p>
            <a:r>
              <a:rPr lang="en-US" sz="1500" dirty="0"/>
              <a:t>1) Interest in </a:t>
            </a:r>
            <a:r>
              <a:rPr lang="en-US" sz="1500" b="1" dirty="0"/>
              <a:t>transparency and traceability</a:t>
            </a:r>
            <a:r>
              <a:rPr lang="en-US" sz="1500" dirty="0"/>
              <a:t>.</a:t>
            </a:r>
          </a:p>
          <a:p>
            <a:r>
              <a:rPr lang="en-US" sz="1500" dirty="0"/>
              <a:t>2) Use of </a:t>
            </a:r>
            <a:r>
              <a:rPr lang="en-US" sz="1500" b="1" dirty="0"/>
              <a:t>hit enzymes out of FuturEnzyme manufacturers’ interests</a:t>
            </a:r>
            <a:r>
              <a:rPr lang="en-US" sz="1500" dirty="0"/>
              <a:t>.</a:t>
            </a:r>
          </a:p>
          <a:p>
            <a:r>
              <a:rPr lang="en-US" sz="1500" b="1" dirty="0"/>
              <a:t>3) Offering the enzymes to other industries</a:t>
            </a:r>
            <a:r>
              <a:rPr lang="en-US" sz="1500" dirty="0"/>
              <a:t>.</a:t>
            </a:r>
            <a:endParaRPr lang="es-ES" sz="1500" dirty="0"/>
          </a:p>
          <a:p>
            <a:r>
              <a:rPr lang="en-US" sz="1500" dirty="0"/>
              <a:t>4) Importance of having a </a:t>
            </a:r>
            <a:r>
              <a:rPr lang="en-US" sz="1500" b="1" dirty="0"/>
              <a:t>strict price control while producing enzymes</a:t>
            </a:r>
            <a:r>
              <a:rPr lang="es-ES" sz="1500" dirty="0"/>
              <a:t>.</a:t>
            </a:r>
          </a:p>
          <a:p>
            <a:r>
              <a:rPr lang="en-US" sz="1500" dirty="0"/>
              <a:t>5) Presenting </a:t>
            </a:r>
            <a:r>
              <a:rPr lang="en-US" sz="1500" b="1" dirty="0"/>
              <a:t>the enzymes in reputed congresses</a:t>
            </a:r>
            <a:r>
              <a:rPr lang="es-ES" sz="1500" dirty="0"/>
              <a:t>.</a:t>
            </a:r>
          </a:p>
        </p:txBody>
      </p:sp>
      <p:sp>
        <p:nvSpPr>
          <p:cNvPr id="9" name="TextBox 4">
            <a:extLst>
              <a:ext uri="{FF2B5EF4-FFF2-40B4-BE49-F238E27FC236}">
                <a16:creationId xmlns:a16="http://schemas.microsoft.com/office/drawing/2014/main" id="{3FCF9012-FDCC-4A76-9027-FFA5D2CC5677}"/>
              </a:ext>
            </a:extLst>
          </p:cNvPr>
          <p:cNvSpPr txBox="1"/>
          <p:nvPr/>
        </p:nvSpPr>
        <p:spPr>
          <a:xfrm>
            <a:off x="662608" y="153053"/>
            <a:ext cx="10291969" cy="923330"/>
          </a:xfrm>
          <a:prstGeom prst="rect">
            <a:avLst/>
          </a:prstGeom>
          <a:noFill/>
        </p:spPr>
        <p:txBody>
          <a:bodyPr wrap="square" rtlCol="0">
            <a:spAutoFit/>
          </a:bodyPr>
          <a:lstStyle/>
          <a:p>
            <a:r>
              <a:rPr lang="en-US" sz="3600" dirty="0">
                <a:latin typeface="Franklin Gothic Book" panose="020B0503020102020204" pitchFamily="34" charset="0"/>
              </a:rPr>
              <a:t>Task 1.1: The </a:t>
            </a:r>
            <a:r>
              <a:rPr lang="en-US" sz="3600" dirty="0" err="1">
                <a:latin typeface="Franklin Gothic Book" panose="020B0503020102020204" pitchFamily="34" charset="0"/>
              </a:rPr>
              <a:t>FuturEnzyme</a:t>
            </a:r>
            <a:r>
              <a:rPr lang="en-US" sz="3600" dirty="0">
                <a:latin typeface="Franklin Gothic Book" panose="020B0503020102020204" pitchFamily="34" charset="0"/>
              </a:rPr>
              <a:t> Advisory Board</a:t>
            </a:r>
          </a:p>
          <a:p>
            <a:r>
              <a:rPr lang="en-GB" dirty="0"/>
              <a:t>Non-disclosure agreements (NDAs) signed on July 2021</a:t>
            </a:r>
            <a:endParaRPr lang="en-US" sz="3600" dirty="0">
              <a:latin typeface="Franklin Gothic Book" panose="020B0503020102020204" pitchFamily="34" charset="0"/>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r>
              <a:rPr lang="en-US" baseline="30000" dirty="0"/>
              <a:t>1</a:t>
            </a:r>
            <a:r>
              <a:rPr lang="en-US" dirty="0"/>
              <a:t>For details see Deliverable D1.2</a:t>
            </a:r>
          </a:p>
        </p:txBody>
      </p:sp>
      <p:grpSp>
        <p:nvGrpSpPr>
          <p:cNvPr id="12" name="Grupo 11">
            <a:extLst>
              <a:ext uri="{FF2B5EF4-FFF2-40B4-BE49-F238E27FC236}">
                <a16:creationId xmlns:a16="http://schemas.microsoft.com/office/drawing/2014/main" id="{4C752536-27EB-4269-AD98-A9D309F0B134}"/>
              </a:ext>
            </a:extLst>
          </p:cNvPr>
          <p:cNvGrpSpPr/>
          <p:nvPr/>
        </p:nvGrpSpPr>
        <p:grpSpPr>
          <a:xfrm>
            <a:off x="6021105" y="1907185"/>
            <a:ext cx="1990852" cy="3210398"/>
            <a:chOff x="1455271" y="1758160"/>
            <a:chExt cx="1990852" cy="3210398"/>
          </a:xfrm>
        </p:grpSpPr>
        <p:pic>
          <p:nvPicPr>
            <p:cNvPr id="13" name="Imagen 12">
              <a:extLst>
                <a:ext uri="{FF2B5EF4-FFF2-40B4-BE49-F238E27FC236}">
                  <a16:creationId xmlns:a16="http://schemas.microsoft.com/office/drawing/2014/main" id="{0F16074C-204A-4669-A42A-8399416950C6}"/>
                </a:ext>
              </a:extLst>
            </p:cNvPr>
            <p:cNvPicPr>
              <a:picLocks noChangeAspect="1"/>
            </p:cNvPicPr>
            <p:nvPr/>
          </p:nvPicPr>
          <p:blipFill>
            <a:blip r:embed="rId4"/>
            <a:stretch>
              <a:fillRect/>
            </a:stretch>
          </p:blipFill>
          <p:spPr>
            <a:xfrm>
              <a:off x="1486939" y="2158058"/>
              <a:ext cx="1902117" cy="2810500"/>
            </a:xfrm>
            <a:prstGeom prst="rect">
              <a:avLst/>
            </a:prstGeom>
          </p:spPr>
        </p:pic>
        <p:sp>
          <p:nvSpPr>
            <p:cNvPr id="14" name="Textplatzhalter 4">
              <a:extLst>
                <a:ext uri="{FF2B5EF4-FFF2-40B4-BE49-F238E27FC236}">
                  <a16:creationId xmlns:a16="http://schemas.microsoft.com/office/drawing/2014/main" id="{F29A175E-B96C-42CE-A967-1247500F6E1A}"/>
                </a:ext>
              </a:extLst>
            </p:cNvPr>
            <p:cNvSpPr txBox="1">
              <a:spLocks/>
            </p:cNvSpPr>
            <p:nvPr/>
          </p:nvSpPr>
          <p:spPr>
            <a:xfrm>
              <a:off x="1455271" y="1758160"/>
              <a:ext cx="1990852" cy="400875"/>
            </a:xfrm>
            <a:prstGeom prst="flowChartOffpageConnector">
              <a:avLst/>
            </a:prstGeom>
            <a:ln w="28575">
              <a:solidFill>
                <a:srgbClr val="81A2B1"/>
              </a:solidFill>
            </a:ln>
            <a:scene3d>
              <a:camera prst="orthographicFront"/>
              <a:lightRig rig="threePt" dir="t"/>
            </a:scene3d>
            <a:sp3d>
              <a:bevelT w="114300" prst="artDeco"/>
            </a:sp3d>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0" indent="0" algn="ctr">
                <a:buNone/>
              </a:pPr>
              <a:r>
                <a:rPr lang="en-US" sz="1800" dirty="0"/>
                <a:t>Stakeholders</a:t>
              </a:r>
              <a:r>
                <a:rPr lang="en-US" sz="1800" baseline="30000" dirty="0"/>
                <a:t>1</a:t>
              </a:r>
              <a:endParaRPr lang="en-US" sz="1800" dirty="0"/>
            </a:p>
          </p:txBody>
        </p:sp>
      </p:grpSp>
      <p:sp>
        <p:nvSpPr>
          <p:cNvPr id="15" name="Rectángulo 14">
            <a:extLst>
              <a:ext uri="{FF2B5EF4-FFF2-40B4-BE49-F238E27FC236}">
                <a16:creationId xmlns:a16="http://schemas.microsoft.com/office/drawing/2014/main" id="{557114C8-AC57-4F89-9BA5-85247EB9C1F3}"/>
              </a:ext>
            </a:extLst>
          </p:cNvPr>
          <p:cNvSpPr/>
          <p:nvPr/>
        </p:nvSpPr>
        <p:spPr>
          <a:xfrm>
            <a:off x="7963724" y="2396504"/>
            <a:ext cx="3878245" cy="1246495"/>
          </a:xfrm>
          <a:prstGeom prst="rect">
            <a:avLst/>
          </a:prstGeom>
        </p:spPr>
        <p:txBody>
          <a:bodyPr wrap="square">
            <a:spAutoFit/>
          </a:bodyPr>
          <a:lstStyle/>
          <a:p>
            <a:r>
              <a:rPr lang="en-US" sz="1500" dirty="0"/>
              <a:t>1) Relevance of </a:t>
            </a:r>
            <a:r>
              <a:rPr lang="en-US" sz="1500" b="1" dirty="0"/>
              <a:t>Nagoya protocol</a:t>
            </a:r>
            <a:r>
              <a:rPr lang="en-US" sz="1500" dirty="0"/>
              <a:t>.</a:t>
            </a:r>
          </a:p>
          <a:p>
            <a:r>
              <a:rPr lang="en-US" sz="1500" dirty="0"/>
              <a:t>2) Reinforce the access to the </a:t>
            </a:r>
            <a:r>
              <a:rPr lang="en-US" sz="1500" b="1" dirty="0"/>
              <a:t>metadata</a:t>
            </a:r>
            <a:r>
              <a:rPr lang="en-US" sz="1500" dirty="0"/>
              <a:t>.</a:t>
            </a:r>
          </a:p>
          <a:p>
            <a:r>
              <a:rPr lang="en-US" sz="1500" dirty="0"/>
              <a:t>3) Importance of </a:t>
            </a:r>
            <a:r>
              <a:rPr lang="en-US" sz="1500" b="1" dirty="0"/>
              <a:t>eukaryotic systems </a:t>
            </a:r>
            <a:r>
              <a:rPr lang="en-US" sz="1500" dirty="0"/>
              <a:t>for enzyme production.</a:t>
            </a:r>
          </a:p>
          <a:p>
            <a:r>
              <a:rPr lang="en-US" sz="1500" dirty="0"/>
              <a:t>4) </a:t>
            </a:r>
            <a:r>
              <a:rPr lang="en-US" sz="1500" b="1" dirty="0"/>
              <a:t>Possibility to check the enzymes </a:t>
            </a:r>
            <a:r>
              <a:rPr lang="en-US" sz="1500" dirty="0"/>
              <a:t>by Bayer</a:t>
            </a:r>
          </a:p>
        </p:txBody>
      </p:sp>
      <p:sp>
        <p:nvSpPr>
          <p:cNvPr id="16" name="Rectángulo 15"/>
          <p:cNvSpPr/>
          <p:nvPr/>
        </p:nvSpPr>
        <p:spPr>
          <a:xfrm>
            <a:off x="655215" y="1365264"/>
            <a:ext cx="1981568" cy="369332"/>
          </a:xfrm>
          <a:prstGeom prst="rect">
            <a:avLst/>
          </a:prstGeom>
        </p:spPr>
        <p:txBody>
          <a:bodyPr wrap="non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02 November 2022</a:t>
            </a:r>
            <a:endParaRPr lang="es-ES" dirty="0"/>
          </a:p>
        </p:txBody>
      </p:sp>
    </p:spTree>
    <p:extLst>
      <p:ext uri="{BB962C8B-B14F-4D97-AF65-F5344CB8AC3E}">
        <p14:creationId xmlns:p14="http://schemas.microsoft.com/office/powerpoint/2010/main" val="2473795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fld id="{07CE569E-9B7C-4CB9-AB80-C0841F922CFF}" type="slidenum">
              <a:rPr lang="en-US" smtClean="0"/>
              <a:pPr/>
              <a:t>21</a:t>
            </a:fld>
            <a:endParaRPr lang="en-US" dirty="0"/>
          </a:p>
        </p:txBody>
      </p:sp>
      <p:pic>
        <p:nvPicPr>
          <p:cNvPr id="9" name="Imagen 8">
            <a:extLst>
              <a:ext uri="{FF2B5EF4-FFF2-40B4-BE49-F238E27FC236}">
                <a16:creationId xmlns:a16="http://schemas.microsoft.com/office/drawing/2014/main" id="{5BE97C02-D717-4E45-8346-F2D0179C1A6F}"/>
              </a:ext>
            </a:extLst>
          </p:cNvPr>
          <p:cNvPicPr>
            <a:picLocks noChangeAspect="1"/>
          </p:cNvPicPr>
          <p:nvPr/>
        </p:nvPicPr>
        <p:blipFill>
          <a:blip r:embed="rId3"/>
          <a:stretch>
            <a:fillRect/>
          </a:stretch>
        </p:blipFill>
        <p:spPr>
          <a:xfrm>
            <a:off x="179457" y="2494132"/>
            <a:ext cx="1902117" cy="3042168"/>
          </a:xfrm>
          <a:prstGeom prst="rect">
            <a:avLst/>
          </a:prstGeom>
        </p:spPr>
      </p:pic>
      <p:sp>
        <p:nvSpPr>
          <p:cNvPr id="14" name="Textplatzhalter 4">
            <a:extLst>
              <a:ext uri="{FF2B5EF4-FFF2-40B4-BE49-F238E27FC236}">
                <a16:creationId xmlns:a16="http://schemas.microsoft.com/office/drawing/2014/main" id="{3FBF51DC-13FE-459B-B014-817DA85F25E5}"/>
              </a:ext>
            </a:extLst>
          </p:cNvPr>
          <p:cNvSpPr txBox="1">
            <a:spLocks/>
          </p:cNvSpPr>
          <p:nvPr/>
        </p:nvSpPr>
        <p:spPr>
          <a:xfrm>
            <a:off x="147789" y="2015759"/>
            <a:ext cx="1990852" cy="400875"/>
          </a:xfrm>
          <a:prstGeom prst="flowChartOffpageConnector">
            <a:avLst/>
          </a:prstGeom>
          <a:ln w="28575">
            <a:solidFill>
              <a:srgbClr val="81A2B1"/>
            </a:solidFill>
          </a:ln>
          <a:scene3d>
            <a:camera prst="orthographicFront"/>
            <a:lightRig rig="threePt" dir="t"/>
          </a:scene3d>
          <a:sp3d>
            <a:bevelT w="114300" prst="artDeco"/>
          </a:sp3d>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0" indent="0" algn="ctr">
              <a:buNone/>
            </a:pPr>
            <a:r>
              <a:rPr lang="en-US" sz="1800" dirty="0"/>
              <a:t>Scientific</a:t>
            </a:r>
            <a:r>
              <a:rPr lang="en-US" sz="1800" baseline="30000" dirty="0"/>
              <a:t>1</a:t>
            </a:r>
            <a:endParaRPr lang="en-US" sz="1800" dirty="0"/>
          </a:p>
        </p:txBody>
      </p:sp>
      <p:sp>
        <p:nvSpPr>
          <p:cNvPr id="3" name="Rectángulo 2">
            <a:extLst>
              <a:ext uri="{FF2B5EF4-FFF2-40B4-BE49-F238E27FC236}">
                <a16:creationId xmlns:a16="http://schemas.microsoft.com/office/drawing/2014/main" id="{0ACC2A47-BEA1-40A9-8828-CE1296835E05}"/>
              </a:ext>
            </a:extLst>
          </p:cNvPr>
          <p:cNvSpPr/>
          <p:nvPr/>
        </p:nvSpPr>
        <p:spPr>
          <a:xfrm>
            <a:off x="1910368" y="2571891"/>
            <a:ext cx="1756376" cy="2169825"/>
          </a:xfrm>
          <a:prstGeom prst="rect">
            <a:avLst/>
          </a:prstGeom>
        </p:spPr>
        <p:txBody>
          <a:bodyPr wrap="square">
            <a:spAutoFit/>
          </a:bodyPr>
          <a:lstStyle/>
          <a:p>
            <a:r>
              <a:rPr lang="en-US" sz="1500" dirty="0"/>
              <a:t>1) Reinforce production, </a:t>
            </a:r>
            <a:r>
              <a:rPr lang="en-US" sz="1500" b="1" dirty="0"/>
              <a:t>improve innovation </a:t>
            </a:r>
            <a:r>
              <a:rPr lang="en-US" sz="1500" dirty="0"/>
              <a:t>in the </a:t>
            </a:r>
            <a:r>
              <a:rPr lang="en-US" sz="1500" b="1" dirty="0"/>
              <a:t>expression systems </a:t>
            </a:r>
            <a:r>
              <a:rPr lang="en-US" sz="1500" dirty="0"/>
              <a:t>to equilibrate the sophisticated bio-prospecting pipeline. </a:t>
            </a:r>
          </a:p>
        </p:txBody>
      </p:sp>
      <p:sp>
        <p:nvSpPr>
          <p:cNvPr id="24" name="Marcador de pie de página 3">
            <a:extLst>
              <a:ext uri="{FF2B5EF4-FFF2-40B4-BE49-F238E27FC236}">
                <a16:creationId xmlns:a16="http://schemas.microsoft.com/office/drawing/2014/main" id="{C7D8561D-F5F7-4875-9191-C9C6D671171B}"/>
              </a:ext>
            </a:extLst>
          </p:cNvPr>
          <p:cNvSpPr>
            <a:spLocks noGrp="1"/>
          </p:cNvSpPr>
          <p:nvPr>
            <p:ph type="ftr" sz="quarter" idx="11"/>
          </p:nvPr>
        </p:nvSpPr>
        <p:spPr>
          <a:xfrm>
            <a:off x="4038600" y="6454008"/>
            <a:ext cx="4114800" cy="365125"/>
          </a:xfrm>
        </p:spPr>
        <p:txBody>
          <a:bodyPr/>
          <a:lstStyle/>
          <a:p>
            <a:r>
              <a:rPr lang="en-US" baseline="30000" dirty="0"/>
              <a:t>1</a:t>
            </a:r>
            <a:r>
              <a:rPr lang="en-US" dirty="0"/>
              <a:t>For details see Deliverable D1.2</a:t>
            </a:r>
          </a:p>
        </p:txBody>
      </p:sp>
      <p:sp>
        <p:nvSpPr>
          <p:cNvPr id="13" name="Rectángulo 12">
            <a:extLst>
              <a:ext uri="{FF2B5EF4-FFF2-40B4-BE49-F238E27FC236}">
                <a16:creationId xmlns:a16="http://schemas.microsoft.com/office/drawing/2014/main" id="{829B9740-0A75-4B1D-AC20-290494279E36}"/>
              </a:ext>
            </a:extLst>
          </p:cNvPr>
          <p:cNvSpPr/>
          <p:nvPr/>
        </p:nvSpPr>
        <p:spPr>
          <a:xfrm>
            <a:off x="5530558" y="2571891"/>
            <a:ext cx="2104682" cy="1938992"/>
          </a:xfrm>
          <a:prstGeom prst="rect">
            <a:avLst/>
          </a:prstGeom>
        </p:spPr>
        <p:txBody>
          <a:bodyPr wrap="square">
            <a:spAutoFit/>
          </a:bodyPr>
          <a:lstStyle/>
          <a:p>
            <a:r>
              <a:rPr lang="en-US" sz="1500" dirty="0"/>
              <a:t>1) Relevance of </a:t>
            </a:r>
            <a:r>
              <a:rPr lang="en-US" sz="1500" b="1" dirty="0"/>
              <a:t>Nagoya protocol</a:t>
            </a:r>
            <a:r>
              <a:rPr lang="en-US" sz="1500" dirty="0"/>
              <a:t>.</a:t>
            </a:r>
          </a:p>
          <a:p>
            <a:pPr>
              <a:spcAft>
                <a:spcPts val="600"/>
              </a:spcAft>
            </a:pPr>
            <a:r>
              <a:rPr lang="en-US" sz="1500" dirty="0"/>
              <a:t>2) Reinforced the </a:t>
            </a:r>
            <a:r>
              <a:rPr lang="en-US" sz="1500" b="1" dirty="0"/>
              <a:t>criteria to </a:t>
            </a:r>
            <a:r>
              <a:rPr lang="en-US" sz="1500" dirty="0"/>
              <a:t>manage the </a:t>
            </a:r>
            <a:r>
              <a:rPr lang="en-US" sz="1500" b="1" dirty="0"/>
              <a:t>search of best enzymes </a:t>
            </a:r>
            <a:r>
              <a:rPr lang="en-US" sz="1500" dirty="0"/>
              <a:t>amongst the thousands of proteins we started looking for our hits</a:t>
            </a:r>
          </a:p>
        </p:txBody>
      </p:sp>
      <p:pic>
        <p:nvPicPr>
          <p:cNvPr id="16" name="Imagen 15">
            <a:extLst>
              <a:ext uri="{FF2B5EF4-FFF2-40B4-BE49-F238E27FC236}">
                <a16:creationId xmlns:a16="http://schemas.microsoft.com/office/drawing/2014/main" id="{259EB3AA-F1F5-465B-B9D0-E5D60C8A7ED6}"/>
              </a:ext>
            </a:extLst>
          </p:cNvPr>
          <p:cNvPicPr>
            <a:picLocks noChangeAspect="1"/>
          </p:cNvPicPr>
          <p:nvPr/>
        </p:nvPicPr>
        <p:blipFill>
          <a:blip r:embed="rId4"/>
          <a:stretch>
            <a:fillRect/>
          </a:stretch>
        </p:blipFill>
        <p:spPr>
          <a:xfrm>
            <a:off x="3701729" y="2376887"/>
            <a:ext cx="1841181" cy="3429421"/>
          </a:xfrm>
          <a:prstGeom prst="rect">
            <a:avLst/>
          </a:prstGeom>
        </p:spPr>
      </p:pic>
      <p:sp>
        <p:nvSpPr>
          <p:cNvPr id="17" name="Textplatzhalter 4">
            <a:extLst>
              <a:ext uri="{FF2B5EF4-FFF2-40B4-BE49-F238E27FC236}">
                <a16:creationId xmlns:a16="http://schemas.microsoft.com/office/drawing/2014/main" id="{9E8E69EA-8C8E-47A8-9614-E3BA211F06BF}"/>
              </a:ext>
            </a:extLst>
          </p:cNvPr>
          <p:cNvSpPr txBox="1">
            <a:spLocks/>
          </p:cNvSpPr>
          <p:nvPr/>
        </p:nvSpPr>
        <p:spPr>
          <a:xfrm>
            <a:off x="3639593" y="2015759"/>
            <a:ext cx="1990852" cy="400875"/>
          </a:xfrm>
          <a:prstGeom prst="flowChartOffpageConnector">
            <a:avLst/>
          </a:prstGeom>
          <a:ln w="28575">
            <a:solidFill>
              <a:srgbClr val="81A2B1"/>
            </a:solidFill>
          </a:ln>
          <a:scene3d>
            <a:camera prst="orthographicFront"/>
            <a:lightRig rig="threePt" dir="t"/>
          </a:scene3d>
          <a:sp3d>
            <a:bevelT w="114300" prst="artDeco"/>
          </a:sp3d>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0" indent="0" algn="ctr">
              <a:buNone/>
            </a:pPr>
            <a:r>
              <a:rPr lang="en-US" sz="1800" dirty="0"/>
              <a:t>Scientific</a:t>
            </a:r>
            <a:r>
              <a:rPr lang="en-US" sz="1800" baseline="30000" dirty="0"/>
              <a:t>1</a:t>
            </a:r>
            <a:endParaRPr lang="en-US" sz="1800" dirty="0"/>
          </a:p>
        </p:txBody>
      </p:sp>
      <p:pic>
        <p:nvPicPr>
          <p:cNvPr id="19" name="Imagen 18">
            <a:extLst>
              <a:ext uri="{FF2B5EF4-FFF2-40B4-BE49-F238E27FC236}">
                <a16:creationId xmlns:a16="http://schemas.microsoft.com/office/drawing/2014/main" id="{B94BD013-C050-48F4-BB6B-F6566DBE7AAB}"/>
              </a:ext>
            </a:extLst>
          </p:cNvPr>
          <p:cNvPicPr>
            <a:picLocks noChangeAspect="1"/>
          </p:cNvPicPr>
          <p:nvPr/>
        </p:nvPicPr>
        <p:blipFill rotWithShape="1">
          <a:blip r:embed="rId5"/>
          <a:srcRect t="1572"/>
          <a:stretch/>
        </p:blipFill>
        <p:spPr>
          <a:xfrm>
            <a:off x="7595869" y="2455308"/>
            <a:ext cx="2042337" cy="2922339"/>
          </a:xfrm>
          <a:prstGeom prst="rect">
            <a:avLst/>
          </a:prstGeom>
        </p:spPr>
      </p:pic>
      <p:sp>
        <p:nvSpPr>
          <p:cNvPr id="25" name="Textplatzhalter 4">
            <a:extLst>
              <a:ext uri="{FF2B5EF4-FFF2-40B4-BE49-F238E27FC236}">
                <a16:creationId xmlns:a16="http://schemas.microsoft.com/office/drawing/2014/main" id="{87B1B331-06DC-4181-9311-FDE76C0E9220}"/>
              </a:ext>
            </a:extLst>
          </p:cNvPr>
          <p:cNvSpPr txBox="1">
            <a:spLocks/>
          </p:cNvSpPr>
          <p:nvPr/>
        </p:nvSpPr>
        <p:spPr>
          <a:xfrm>
            <a:off x="7626738" y="2015759"/>
            <a:ext cx="1990852" cy="399600"/>
          </a:xfrm>
          <a:prstGeom prst="flowChartOffpageConnector">
            <a:avLst/>
          </a:prstGeom>
          <a:ln w="28575">
            <a:solidFill>
              <a:srgbClr val="81A2B1"/>
            </a:solidFill>
          </a:ln>
          <a:scene3d>
            <a:camera prst="orthographicFront"/>
            <a:lightRig rig="threePt" dir="t"/>
          </a:scene3d>
          <a:sp3d>
            <a:bevelT w="114300" prst="artDeco"/>
          </a:sp3d>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0" indent="0" algn="ctr">
              <a:buNone/>
            </a:pPr>
            <a:r>
              <a:rPr lang="en-US" sz="1800" dirty="0"/>
              <a:t>Consumers</a:t>
            </a:r>
            <a:r>
              <a:rPr lang="en-US" sz="1800" baseline="30000" dirty="0"/>
              <a:t>1</a:t>
            </a:r>
            <a:endParaRPr lang="en-US" sz="1800" dirty="0"/>
          </a:p>
        </p:txBody>
      </p:sp>
      <p:sp>
        <p:nvSpPr>
          <p:cNvPr id="26" name="Rectángulo 25">
            <a:extLst>
              <a:ext uri="{FF2B5EF4-FFF2-40B4-BE49-F238E27FC236}">
                <a16:creationId xmlns:a16="http://schemas.microsoft.com/office/drawing/2014/main" id="{8F808EF1-EDC8-4E7D-9285-562B43A4A380}"/>
              </a:ext>
            </a:extLst>
          </p:cNvPr>
          <p:cNvSpPr/>
          <p:nvPr/>
        </p:nvSpPr>
        <p:spPr>
          <a:xfrm>
            <a:off x="9688199" y="2463739"/>
            <a:ext cx="2314109" cy="2400657"/>
          </a:xfrm>
          <a:prstGeom prst="rect">
            <a:avLst/>
          </a:prstGeom>
        </p:spPr>
        <p:txBody>
          <a:bodyPr wrap="square">
            <a:spAutoFit/>
          </a:bodyPr>
          <a:lstStyle/>
          <a:p>
            <a:r>
              <a:rPr lang="en-US" sz="1500" dirty="0"/>
              <a:t>1) </a:t>
            </a:r>
            <a:r>
              <a:rPr lang="en-US" sz="1500" b="1" dirty="0"/>
              <a:t>Adequate labelling </a:t>
            </a:r>
            <a:r>
              <a:rPr lang="en-US" sz="1500" dirty="0"/>
              <a:t>of the final products.</a:t>
            </a:r>
          </a:p>
          <a:p>
            <a:r>
              <a:rPr lang="en-US" sz="1500" dirty="0"/>
              <a:t>2) </a:t>
            </a:r>
            <a:r>
              <a:rPr lang="en-US" sz="1500" b="1" dirty="0"/>
              <a:t>Importance of messages</a:t>
            </a:r>
            <a:r>
              <a:rPr lang="en-US" sz="1500" dirty="0"/>
              <a:t> in divulgative articles. </a:t>
            </a:r>
          </a:p>
          <a:p>
            <a:r>
              <a:rPr lang="en-US" sz="1500" dirty="0"/>
              <a:t>3) Collaborations with </a:t>
            </a:r>
            <a:r>
              <a:rPr lang="en-US" sz="1500" b="1" dirty="0"/>
              <a:t>Consumer's Rights </a:t>
            </a:r>
            <a:r>
              <a:rPr lang="en-US" sz="1500" b="1" dirty="0" err="1"/>
              <a:t>Organisation</a:t>
            </a:r>
            <a:r>
              <a:rPr lang="en-US" sz="1500" dirty="0"/>
              <a:t>.</a:t>
            </a:r>
          </a:p>
          <a:p>
            <a:r>
              <a:rPr lang="en-US" sz="1500" dirty="0"/>
              <a:t>4) </a:t>
            </a:r>
            <a:r>
              <a:rPr lang="en-US" sz="1500" b="1" dirty="0"/>
              <a:t>Importance of consumer testing </a:t>
            </a:r>
            <a:r>
              <a:rPr lang="en-US" sz="1500" dirty="0"/>
              <a:t>with benchmark products.</a:t>
            </a:r>
          </a:p>
        </p:txBody>
      </p:sp>
      <p:sp>
        <p:nvSpPr>
          <p:cNvPr id="27" name="Rectángulo 26"/>
          <p:cNvSpPr/>
          <p:nvPr/>
        </p:nvSpPr>
        <p:spPr>
          <a:xfrm>
            <a:off x="498739" y="1615466"/>
            <a:ext cx="1407629" cy="307777"/>
          </a:xfrm>
          <a:prstGeom prst="rect">
            <a:avLst/>
          </a:prstGeom>
          <a:solidFill>
            <a:schemeClr val="bg1"/>
          </a:solidFill>
        </p:spPr>
        <p:txBody>
          <a:bodyPr wrap="none">
            <a:spAutoFit/>
          </a:bodyPr>
          <a:lstStyle/>
          <a:p>
            <a:r>
              <a:rPr lang="en-GB" sz="1400" dirty="0">
                <a:latin typeface="Calibri" panose="020F0502020204030204" pitchFamily="34" charset="0"/>
                <a:ea typeface="Calibri" panose="020F0502020204030204" pitchFamily="34" charset="0"/>
                <a:cs typeface="Times New Roman" panose="02020603050405020304" pitchFamily="18" charset="0"/>
              </a:rPr>
              <a:t>20 October 2022</a:t>
            </a:r>
            <a:endParaRPr lang="es-ES" sz="1400" dirty="0"/>
          </a:p>
        </p:txBody>
      </p:sp>
      <p:sp>
        <p:nvSpPr>
          <p:cNvPr id="28" name="Rectángulo 27"/>
          <p:cNvSpPr/>
          <p:nvPr/>
        </p:nvSpPr>
        <p:spPr>
          <a:xfrm>
            <a:off x="4004042" y="1615466"/>
            <a:ext cx="1407629" cy="307777"/>
          </a:xfrm>
          <a:prstGeom prst="rect">
            <a:avLst/>
          </a:prstGeom>
          <a:solidFill>
            <a:schemeClr val="bg1"/>
          </a:solidFill>
        </p:spPr>
        <p:txBody>
          <a:bodyPr wrap="none">
            <a:spAutoFit/>
          </a:bodyPr>
          <a:lstStyle/>
          <a:p>
            <a:r>
              <a:rPr lang="en-GB" sz="1400" dirty="0">
                <a:latin typeface="Calibri" panose="020F0502020204030204" pitchFamily="34" charset="0"/>
                <a:ea typeface="Calibri" panose="020F0502020204030204" pitchFamily="34" charset="0"/>
                <a:cs typeface="Times New Roman" panose="02020603050405020304" pitchFamily="18" charset="0"/>
              </a:rPr>
              <a:t>20 October 2022</a:t>
            </a:r>
            <a:endParaRPr lang="es-ES" sz="1400" dirty="0"/>
          </a:p>
        </p:txBody>
      </p:sp>
      <p:sp>
        <p:nvSpPr>
          <p:cNvPr id="29" name="Rectángulo 28"/>
          <p:cNvSpPr/>
          <p:nvPr/>
        </p:nvSpPr>
        <p:spPr>
          <a:xfrm>
            <a:off x="7912487" y="1615466"/>
            <a:ext cx="1407629" cy="307777"/>
          </a:xfrm>
          <a:prstGeom prst="rect">
            <a:avLst/>
          </a:prstGeom>
        </p:spPr>
        <p:txBody>
          <a:bodyPr wrap="none">
            <a:spAutoFit/>
          </a:bodyPr>
          <a:lstStyle/>
          <a:p>
            <a:r>
              <a:rPr lang="en-AU" sz="1400" dirty="0">
                <a:latin typeface="Calibri" panose="020F0502020204030204" pitchFamily="34" charset="0"/>
                <a:ea typeface="Calibri" panose="020F0502020204030204" pitchFamily="34" charset="0"/>
                <a:cs typeface="Times New Roman" panose="02020603050405020304" pitchFamily="18" charset="0"/>
              </a:rPr>
              <a:t>18 October 2022</a:t>
            </a:r>
            <a:endParaRPr lang="es-ES" sz="1400" dirty="0"/>
          </a:p>
        </p:txBody>
      </p:sp>
      <p:sp>
        <p:nvSpPr>
          <p:cNvPr id="30" name="TextBox 4">
            <a:extLst>
              <a:ext uri="{FF2B5EF4-FFF2-40B4-BE49-F238E27FC236}">
                <a16:creationId xmlns:a16="http://schemas.microsoft.com/office/drawing/2014/main" id="{3FCF9012-FDCC-4A76-9027-FFA5D2CC5677}"/>
              </a:ext>
            </a:extLst>
          </p:cNvPr>
          <p:cNvSpPr txBox="1"/>
          <p:nvPr/>
        </p:nvSpPr>
        <p:spPr>
          <a:xfrm>
            <a:off x="662608" y="153053"/>
            <a:ext cx="10291969" cy="923330"/>
          </a:xfrm>
          <a:prstGeom prst="rect">
            <a:avLst/>
          </a:prstGeom>
          <a:noFill/>
        </p:spPr>
        <p:txBody>
          <a:bodyPr wrap="square" rtlCol="0">
            <a:spAutoFit/>
          </a:bodyPr>
          <a:lstStyle/>
          <a:p>
            <a:r>
              <a:rPr lang="en-US" sz="3600" dirty="0">
                <a:latin typeface="Franklin Gothic Book" panose="020B0503020102020204" pitchFamily="34" charset="0"/>
              </a:rPr>
              <a:t>Task 1.1: The </a:t>
            </a:r>
            <a:r>
              <a:rPr lang="en-US" sz="3600" dirty="0" err="1">
                <a:latin typeface="Franklin Gothic Book" panose="020B0503020102020204" pitchFamily="34" charset="0"/>
              </a:rPr>
              <a:t>FuturEnzyme</a:t>
            </a:r>
            <a:r>
              <a:rPr lang="en-US" sz="3600" dirty="0">
                <a:latin typeface="Franklin Gothic Book" panose="020B0503020102020204" pitchFamily="34" charset="0"/>
              </a:rPr>
              <a:t> Advisory Board</a:t>
            </a:r>
          </a:p>
          <a:p>
            <a:r>
              <a:rPr lang="en-GB" dirty="0">
                <a:latin typeface="Franklin Gothic Book" panose="020B0503020102020204" pitchFamily="34" charset="0"/>
              </a:rPr>
              <a:t>Non-disclosure agreements (NDAs) signed on July 2021</a:t>
            </a:r>
            <a:endParaRPr lang="en-US" sz="3600" dirty="0">
              <a:latin typeface="Franklin Gothic Book" panose="020B0503020102020204" pitchFamily="34" charset="0"/>
            </a:endParaRPr>
          </a:p>
        </p:txBody>
      </p:sp>
    </p:spTree>
    <p:extLst>
      <p:ext uri="{BB962C8B-B14F-4D97-AF65-F5344CB8AC3E}">
        <p14:creationId xmlns:p14="http://schemas.microsoft.com/office/powerpoint/2010/main" val="4235371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17C32CB-568D-4D76-B8EA-35A7D13FFDF9}"/>
              </a:ext>
            </a:extLst>
          </p:cNvPr>
          <p:cNvSpPr>
            <a:spLocks noGrp="1"/>
          </p:cNvSpPr>
          <p:nvPr>
            <p:ph type="sldNum" sz="quarter" idx="12"/>
          </p:nvPr>
        </p:nvSpPr>
        <p:spPr>
          <a:xfrm>
            <a:off x="8610600" y="6267450"/>
            <a:ext cx="2743200" cy="365125"/>
          </a:xfrm>
        </p:spPr>
        <p:txBody>
          <a:bodyPr/>
          <a:lstStyle/>
          <a:p>
            <a:fld id="{07CE569E-9B7C-4CB9-AB80-C0841F922CFF}" type="slidenum">
              <a:rPr lang="en-US" smtClean="0"/>
              <a:pPr/>
              <a:t>22</a:t>
            </a:fld>
            <a:endParaRPr lang="en-US" dirty="0"/>
          </a:p>
        </p:txBody>
      </p:sp>
      <p:sp>
        <p:nvSpPr>
          <p:cNvPr id="39" name="Segnaposto contenuto 2">
            <a:extLst>
              <a:ext uri="{FF2B5EF4-FFF2-40B4-BE49-F238E27FC236}">
                <a16:creationId xmlns:a16="http://schemas.microsoft.com/office/drawing/2014/main" id="{57F6A306-6F34-4C93-A1F5-F2BD493450D9}"/>
              </a:ext>
            </a:extLst>
          </p:cNvPr>
          <p:cNvSpPr>
            <a:spLocks noGrp="1"/>
          </p:cNvSpPr>
          <p:nvPr>
            <p:ph sz="half" idx="1"/>
          </p:nvPr>
        </p:nvSpPr>
        <p:spPr>
          <a:xfrm>
            <a:off x="1107650" y="1543072"/>
            <a:ext cx="10054803" cy="4417414"/>
          </a:xfrm>
        </p:spPr>
        <p:txBody>
          <a:bodyPr>
            <a:noAutofit/>
          </a:bodyPr>
          <a:lstStyle/>
          <a:p>
            <a:pPr marL="0" indent="0" algn="just">
              <a:lnSpc>
                <a:spcPct val="100000"/>
              </a:lnSpc>
              <a:buNone/>
            </a:pPr>
            <a:r>
              <a:rPr lang="it-IT" sz="1500" b="1" dirty="0">
                <a:hlinkClick r:id="rId3">
                  <a:extLst>
                    <a:ext uri="{A12FA001-AC4F-418D-AE19-62706E023703}">
                      <ahyp:hlinkClr xmlns:ahyp="http://schemas.microsoft.com/office/drawing/2018/hyperlinkcolor" val="tx"/>
                    </a:ext>
                  </a:extLst>
                </a:hlinkClick>
              </a:rPr>
              <a:t>OXIPRO</a:t>
            </a:r>
            <a:r>
              <a:rPr lang="it-IT" sz="1500" dirty="0"/>
              <a:t> (Gro E. Kjæreng Bjerga, Norway, grbj@norceresearch.no)</a:t>
            </a:r>
            <a:r>
              <a:rPr lang="en-US" sz="1600" baseline="30000" dirty="0"/>
              <a:t>1</a:t>
            </a:r>
            <a:r>
              <a:rPr lang="it-IT" sz="1500" dirty="0"/>
              <a:t>: </a:t>
            </a:r>
          </a:p>
          <a:p>
            <a:pPr lvl="1" algn="just">
              <a:lnSpc>
                <a:spcPct val="100000"/>
              </a:lnSpc>
            </a:pPr>
            <a:r>
              <a:rPr lang="it-IT" sz="1500" dirty="0"/>
              <a:t>Topic: Transition towards friendly consumer products by co-creation of an </a:t>
            </a:r>
            <a:r>
              <a:rPr lang="it-IT" sz="1500" b="1" dirty="0"/>
              <a:t>oxidoreductase</a:t>
            </a:r>
            <a:r>
              <a:rPr lang="it-IT" sz="1500" dirty="0"/>
              <a:t> foundry (ID 101000607)</a:t>
            </a:r>
          </a:p>
          <a:p>
            <a:pPr lvl="1" algn="just">
              <a:lnSpc>
                <a:spcPct val="100000"/>
              </a:lnSpc>
            </a:pPr>
            <a:r>
              <a:rPr lang="en-US" sz="1500" dirty="0"/>
              <a:t>Development of oxidoreductases (which contribute to </a:t>
            </a:r>
            <a:r>
              <a:rPr lang="en-US" sz="1500" b="1" dirty="0"/>
              <a:t>create value from waste</a:t>
            </a:r>
            <a:r>
              <a:rPr lang="en-US" sz="1500" dirty="0"/>
              <a:t>, replacing harmful </a:t>
            </a:r>
            <a:r>
              <a:rPr lang="en-US" sz="1500" dirty="0" err="1"/>
              <a:t>oxidisers</a:t>
            </a:r>
            <a:r>
              <a:rPr lang="en-US" sz="1500" dirty="0"/>
              <a:t> (</a:t>
            </a:r>
            <a:r>
              <a:rPr lang="en-US" sz="1500" b="1" dirty="0"/>
              <a:t>detergents</a:t>
            </a:r>
            <a:r>
              <a:rPr lang="en-US" sz="1500" dirty="0"/>
              <a:t>), and enhancing appearance, quality, and durability of consumer products) by efficient computing and the newest biotechnology to reduce time-to-market.</a:t>
            </a:r>
          </a:p>
          <a:p>
            <a:pPr marL="0" indent="0" algn="just">
              <a:lnSpc>
                <a:spcPct val="100000"/>
              </a:lnSpc>
              <a:buNone/>
            </a:pPr>
            <a:r>
              <a:rPr lang="en-US" sz="1500" b="1" dirty="0" err="1">
                <a:hlinkClick r:id="rId4">
                  <a:extLst>
                    <a:ext uri="{A12FA001-AC4F-418D-AE19-62706E023703}">
                      <ahyp:hlinkClr xmlns:ahyp="http://schemas.microsoft.com/office/drawing/2018/hyperlinkcolor" val="tx"/>
                    </a:ext>
                  </a:extLst>
                </a:hlinkClick>
              </a:rPr>
              <a:t>RadicalZ</a:t>
            </a:r>
            <a:r>
              <a:rPr lang="en-US" sz="1500" dirty="0"/>
              <a:t> (Aurelio Hidalgo, Spain, ahidalgo@cbm.csic.es)</a:t>
            </a:r>
            <a:r>
              <a:rPr lang="en-US" sz="1400" baseline="30000" dirty="0"/>
              <a:t>1</a:t>
            </a:r>
            <a:r>
              <a:rPr lang="en-US" sz="1500" dirty="0"/>
              <a:t>:</a:t>
            </a:r>
          </a:p>
          <a:p>
            <a:pPr lvl="1" algn="just">
              <a:lnSpc>
                <a:spcPct val="100000"/>
              </a:lnSpc>
            </a:pPr>
            <a:r>
              <a:rPr lang="en-US" sz="1500" dirty="0"/>
              <a:t>Topic: Rapid discovery and development of enzymes (</a:t>
            </a:r>
            <a:r>
              <a:rPr lang="en-US" sz="1500" b="1" dirty="0"/>
              <a:t>oxidoreductases</a:t>
            </a:r>
            <a:r>
              <a:rPr lang="en-US" sz="1500" dirty="0"/>
              <a:t>) for novel and greener consumer products (ID 101000560)</a:t>
            </a:r>
          </a:p>
          <a:p>
            <a:pPr lvl="1" algn="just">
              <a:lnSpc>
                <a:spcPct val="100000"/>
              </a:lnSpc>
            </a:pPr>
            <a:r>
              <a:rPr lang="en-US" sz="1500" dirty="0"/>
              <a:t>New enzymes, glycosides, bio-based thickeners, natural antioxidants and fragrances for application in more environment-friendly</a:t>
            </a:r>
            <a:r>
              <a:rPr lang="en-US" sz="1500" b="1" dirty="0"/>
              <a:t> washing agents, nutraceuticals and cosmetics </a:t>
            </a:r>
            <a:r>
              <a:rPr lang="en-US" sz="1500" dirty="0"/>
              <a:t>by </a:t>
            </a:r>
            <a:r>
              <a:rPr lang="en-US" sz="1500" dirty="0" err="1"/>
              <a:t>i</a:t>
            </a:r>
            <a:r>
              <a:rPr lang="en-US" sz="1500" dirty="0"/>
              <a:t>) developing new droplet microfluidic tools and ii) user-friendly software solutions based on machine learning.</a:t>
            </a:r>
          </a:p>
          <a:p>
            <a:pPr marL="0" indent="0" algn="just">
              <a:lnSpc>
                <a:spcPct val="100000"/>
              </a:lnSpc>
              <a:buNone/>
            </a:pPr>
            <a:r>
              <a:rPr lang="en-US" sz="1500" b="1" dirty="0">
                <a:hlinkClick r:id="rId5">
                  <a:extLst>
                    <a:ext uri="{A12FA001-AC4F-418D-AE19-62706E023703}">
                      <ahyp:hlinkClr xmlns:ahyp="http://schemas.microsoft.com/office/drawing/2018/hyperlinkcolor" val="tx"/>
                    </a:ext>
                  </a:extLst>
                </a:hlinkClick>
              </a:rPr>
              <a:t>EnXylaScope</a:t>
            </a:r>
            <a:r>
              <a:rPr lang="en-US" sz="1500" dirty="0"/>
              <a:t> (Carolina </a:t>
            </a:r>
            <a:r>
              <a:rPr lang="en-US" sz="1500" dirty="0" err="1"/>
              <a:t>Peñalva</a:t>
            </a:r>
            <a:r>
              <a:rPr lang="en-US" sz="1500" dirty="0"/>
              <a:t>, Spain, carolina.penalva@aitiip.com)</a:t>
            </a:r>
            <a:r>
              <a:rPr lang="en-US" sz="1400" baseline="30000" dirty="0"/>
              <a:t>1</a:t>
            </a:r>
            <a:r>
              <a:rPr lang="en-US" sz="1500" dirty="0"/>
              <a:t>:</a:t>
            </a:r>
          </a:p>
          <a:p>
            <a:pPr lvl="1" algn="just">
              <a:lnSpc>
                <a:spcPct val="100000"/>
              </a:lnSpc>
            </a:pPr>
            <a:r>
              <a:rPr lang="en-US" sz="1500" dirty="0"/>
              <a:t>Topic: Mining microbes and developing advanced production platform for novel enzymes (</a:t>
            </a:r>
            <a:r>
              <a:rPr lang="en-US" sz="1500" b="1" dirty="0" err="1"/>
              <a:t>xylanases</a:t>
            </a:r>
            <a:r>
              <a:rPr lang="en-US" sz="1500" dirty="0"/>
              <a:t>) to rapidly unleash </a:t>
            </a:r>
            <a:r>
              <a:rPr lang="en-US" sz="1500" dirty="0" err="1"/>
              <a:t>xylans</a:t>
            </a:r>
            <a:r>
              <a:rPr lang="en-US" sz="1500" dirty="0"/>
              <a:t>’ potential in a scope of products for the consumer market (ID 101000831)</a:t>
            </a:r>
          </a:p>
          <a:p>
            <a:pPr lvl="1" algn="just">
              <a:lnSpc>
                <a:spcPct val="100000"/>
              </a:lnSpc>
            </a:pPr>
            <a:r>
              <a:rPr lang="en-US" sz="1500" dirty="0"/>
              <a:t>Novel enzymes for debranching </a:t>
            </a:r>
            <a:r>
              <a:rPr lang="en-US" sz="1500" dirty="0" err="1"/>
              <a:t>xylan</a:t>
            </a:r>
            <a:r>
              <a:rPr lang="en-US" sz="1500" dirty="0"/>
              <a:t>, whose properties will make it suitable as ingredient for consumers’ products in </a:t>
            </a:r>
            <a:r>
              <a:rPr lang="en-US" sz="1500" b="1" dirty="0"/>
              <a:t>cosmetics, personal care and nutraceutical sectors</a:t>
            </a:r>
            <a:r>
              <a:rPr lang="en-US" sz="1500" dirty="0"/>
              <a:t>. </a:t>
            </a:r>
          </a:p>
        </p:txBody>
      </p:sp>
      <p:grpSp>
        <p:nvGrpSpPr>
          <p:cNvPr id="2" name="Grupo 1">
            <a:extLst>
              <a:ext uri="{FF2B5EF4-FFF2-40B4-BE49-F238E27FC236}">
                <a16:creationId xmlns:a16="http://schemas.microsoft.com/office/drawing/2014/main" id="{EAEB941B-F0CB-41D1-A683-7E9A40268CD3}"/>
              </a:ext>
            </a:extLst>
          </p:cNvPr>
          <p:cNvGrpSpPr/>
          <p:nvPr/>
        </p:nvGrpSpPr>
        <p:grpSpPr>
          <a:xfrm>
            <a:off x="10039817" y="882619"/>
            <a:ext cx="2627965" cy="1105200"/>
            <a:chOff x="2163158" y="9348916"/>
            <a:chExt cx="7120770" cy="3970318"/>
          </a:xfrm>
        </p:grpSpPr>
        <p:graphicFrame>
          <p:nvGraphicFramePr>
            <p:cNvPr id="9" name="Diagrama 8">
              <a:extLst>
                <a:ext uri="{FF2B5EF4-FFF2-40B4-BE49-F238E27FC236}">
                  <a16:creationId xmlns:a16="http://schemas.microsoft.com/office/drawing/2014/main" id="{63C48450-14A0-4947-AF9E-C8D8D70D3228}"/>
                </a:ext>
              </a:extLst>
            </p:cNvPr>
            <p:cNvGraphicFramePr/>
            <p:nvPr>
              <p:extLst/>
            </p:nvPr>
          </p:nvGraphicFramePr>
          <p:xfrm>
            <a:off x="2163158" y="9348916"/>
            <a:ext cx="7120770" cy="397031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Imagen 9">
              <a:extLst>
                <a:ext uri="{FF2B5EF4-FFF2-40B4-BE49-F238E27FC236}">
                  <a16:creationId xmlns:a16="http://schemas.microsoft.com/office/drawing/2014/main" id="{42747F2B-28CF-4222-BE25-21E90D6454B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560714" y="9622249"/>
              <a:ext cx="1194571" cy="1689738"/>
            </a:xfrm>
            <a:prstGeom prst="rect">
              <a:avLst/>
            </a:prstGeom>
          </p:spPr>
        </p:pic>
        <p:pic>
          <p:nvPicPr>
            <p:cNvPr id="11" name="Imagen 10">
              <a:extLst>
                <a:ext uri="{FF2B5EF4-FFF2-40B4-BE49-F238E27FC236}">
                  <a16:creationId xmlns:a16="http://schemas.microsoft.com/office/drawing/2014/main" id="{29A739B7-78C8-4B22-B1E0-3811DEE91F78}"/>
                </a:ext>
              </a:extLst>
            </p:cNvPr>
            <p:cNvPicPr/>
            <p:nvPr/>
          </p:nvPicPr>
          <p:blipFill rotWithShape="1">
            <a:blip r:embed="rId12">
              <a:extLst>
                <a:ext uri="{28A0092B-C50C-407E-A947-70E740481C1C}">
                  <a14:useLocalDpi xmlns:a14="http://schemas.microsoft.com/office/drawing/2010/main" val="0"/>
                </a:ext>
              </a:extLst>
            </a:blip>
            <a:srcRect t="1" r="70586" b="-895"/>
            <a:stretch/>
          </p:blipFill>
          <p:spPr bwMode="auto">
            <a:xfrm>
              <a:off x="3753019" y="9926299"/>
              <a:ext cx="1032341" cy="1115952"/>
            </a:xfrm>
            <a:prstGeom prst="roundRect">
              <a:avLst>
                <a:gd name="adj" fmla="val 47422"/>
              </a:avLst>
            </a:prstGeom>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6A94BA86-7279-455D-8E86-1EF5491D6CB2}"/>
                </a:ext>
              </a:extLst>
            </p:cNvPr>
            <p:cNvPicPr/>
            <p:nvPr/>
          </p:nvPicPr>
          <p:blipFill rotWithShape="1">
            <a:blip r:embed="rId13">
              <a:extLst>
                <a:ext uri="{28A0092B-C50C-407E-A947-70E740481C1C}">
                  <a14:useLocalDpi xmlns:a14="http://schemas.microsoft.com/office/drawing/2010/main" val="0"/>
                </a:ext>
              </a:extLst>
            </a:blip>
            <a:srcRect l="29601" t="22400" r="30800" b="22400"/>
            <a:stretch/>
          </p:blipFill>
          <p:spPr bwMode="auto">
            <a:xfrm>
              <a:off x="6647849" y="11570535"/>
              <a:ext cx="853805" cy="1193220"/>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11377315-1357-446D-A7D1-7CC824C92CDD}"/>
                </a:ext>
              </a:extLst>
            </p:cNvPr>
            <p:cNvPicPr/>
            <p:nvPr/>
          </p:nvPicPr>
          <p:blipFill>
            <a:blip r:embed="rId14" cstate="hqprint">
              <a:extLst>
                <a:ext uri="{28A0092B-C50C-407E-A947-70E740481C1C}">
                  <a14:useLocalDpi xmlns:a14="http://schemas.microsoft.com/office/drawing/2010/main" val="0"/>
                </a:ext>
              </a:extLst>
            </a:blip>
            <a:stretch>
              <a:fillRect/>
            </a:stretch>
          </p:blipFill>
          <p:spPr>
            <a:xfrm>
              <a:off x="4616356" y="11608979"/>
              <a:ext cx="1170263" cy="1170263"/>
            </a:xfrm>
            <a:prstGeom prst="rect">
              <a:avLst/>
            </a:prstGeom>
          </p:spPr>
        </p:pic>
      </p:grpSp>
      <p:sp>
        <p:nvSpPr>
          <p:cNvPr id="14" name="Marcador de pie de página 3">
            <a:extLst>
              <a:ext uri="{FF2B5EF4-FFF2-40B4-BE49-F238E27FC236}">
                <a16:creationId xmlns:a16="http://schemas.microsoft.com/office/drawing/2014/main" id="{84E493E1-CACF-43FF-A855-C97C8FC3143A}"/>
              </a:ext>
            </a:extLst>
          </p:cNvPr>
          <p:cNvSpPr>
            <a:spLocks noGrp="1"/>
          </p:cNvSpPr>
          <p:nvPr>
            <p:ph type="ftr" sz="quarter" idx="11"/>
          </p:nvPr>
        </p:nvSpPr>
        <p:spPr>
          <a:xfrm>
            <a:off x="4053630" y="6486379"/>
            <a:ext cx="4101517" cy="365125"/>
          </a:xfrm>
        </p:spPr>
        <p:txBody>
          <a:bodyPr/>
          <a:lstStyle/>
          <a:p>
            <a:r>
              <a:rPr lang="en-US" baseline="30000" dirty="0"/>
              <a:t>1</a:t>
            </a:r>
            <a:r>
              <a:rPr lang="en-US" dirty="0"/>
              <a:t>For details see Deliverable D8.9</a:t>
            </a:r>
          </a:p>
        </p:txBody>
      </p:sp>
      <p:pic>
        <p:nvPicPr>
          <p:cNvPr id="15" name="Imagen 14">
            <a:extLst>
              <a:ext uri="{FF2B5EF4-FFF2-40B4-BE49-F238E27FC236}">
                <a16:creationId xmlns:a16="http://schemas.microsoft.com/office/drawing/2014/main" id="{45850513-22AB-419F-A6AF-7EADDE3767EE}"/>
              </a:ext>
            </a:extLst>
          </p:cNvPr>
          <p:cNvPicPr/>
          <p:nvPr/>
        </p:nvPicPr>
        <p:blipFill>
          <a:blip r:embed="rId15">
            <a:extLst>
              <a:ext uri="{28A0092B-C50C-407E-A947-70E740481C1C}">
                <a14:useLocalDpi xmlns:a14="http://schemas.microsoft.com/office/drawing/2010/main" val="0"/>
              </a:ext>
            </a:extLst>
          </a:blip>
          <a:stretch>
            <a:fillRect/>
          </a:stretch>
        </p:blipFill>
        <p:spPr>
          <a:xfrm>
            <a:off x="419750" y="1373269"/>
            <a:ext cx="687900" cy="687900"/>
          </a:xfrm>
          <a:prstGeom prst="rect">
            <a:avLst/>
          </a:prstGeom>
        </p:spPr>
      </p:pic>
      <p:pic>
        <p:nvPicPr>
          <p:cNvPr id="16" name="Imagen 15">
            <a:extLst>
              <a:ext uri="{FF2B5EF4-FFF2-40B4-BE49-F238E27FC236}">
                <a16:creationId xmlns:a16="http://schemas.microsoft.com/office/drawing/2014/main" id="{E38663D9-3CA3-4F7D-A247-F08DFCFAAC8A}"/>
              </a:ext>
            </a:extLst>
          </p:cNvPr>
          <p:cNvPicPr/>
          <p:nvPr/>
        </p:nvPicPr>
        <p:blipFill rotWithShape="1">
          <a:blip r:embed="rId13">
            <a:extLst>
              <a:ext uri="{28A0092B-C50C-407E-A947-70E740481C1C}">
                <a14:useLocalDpi xmlns:a14="http://schemas.microsoft.com/office/drawing/2010/main" val="0"/>
              </a:ext>
            </a:extLst>
          </a:blip>
          <a:srcRect l="29601" t="22400" r="30800" b="22400"/>
          <a:stretch/>
        </p:blipFill>
        <p:spPr bwMode="auto">
          <a:xfrm>
            <a:off x="541426" y="2762029"/>
            <a:ext cx="501880" cy="701395"/>
          </a:xfrm>
          <a:prstGeom prst="rect">
            <a:avLst/>
          </a:prstGeom>
          <a:ln>
            <a:no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FEBBE332-CDF8-4DBE-88D1-7CDB8A32F11F}"/>
              </a:ext>
            </a:extLst>
          </p:cNvPr>
          <p:cNvPicPr/>
          <p:nvPr/>
        </p:nvPicPr>
        <p:blipFill rotWithShape="1">
          <a:blip r:embed="rId12">
            <a:extLst>
              <a:ext uri="{28A0092B-C50C-407E-A947-70E740481C1C}">
                <a14:useLocalDpi xmlns:a14="http://schemas.microsoft.com/office/drawing/2010/main" val="0"/>
              </a:ext>
            </a:extLst>
          </a:blip>
          <a:srcRect t="1" r="70586" b="-895"/>
          <a:stretch/>
        </p:blipFill>
        <p:spPr bwMode="auto">
          <a:xfrm>
            <a:off x="472780" y="4513184"/>
            <a:ext cx="606828" cy="655975"/>
          </a:xfrm>
          <a:prstGeom prst="roundRect">
            <a:avLst>
              <a:gd name="adj" fmla="val 47422"/>
            </a:avLst>
          </a:prstGeom>
          <a:ln>
            <a:noFill/>
          </a:ln>
          <a:extLst>
            <a:ext uri="{53640926-AAD7-44D8-BBD7-CCE9431645EC}">
              <a14:shadowObscured xmlns:a14="http://schemas.microsoft.com/office/drawing/2010/main"/>
            </a:ext>
          </a:extLst>
        </p:spPr>
      </p:pic>
      <p:sp>
        <p:nvSpPr>
          <p:cNvPr id="18" name="TextBox 4">
            <a:extLst>
              <a:ext uri="{FF2B5EF4-FFF2-40B4-BE49-F238E27FC236}">
                <a16:creationId xmlns:a16="http://schemas.microsoft.com/office/drawing/2014/main" id="{98830EE4-50CC-801E-9F07-28CEF54A4E90}"/>
              </a:ext>
            </a:extLst>
          </p:cNvPr>
          <p:cNvSpPr txBox="1"/>
          <p:nvPr/>
        </p:nvSpPr>
        <p:spPr>
          <a:xfrm>
            <a:off x="662608" y="134348"/>
            <a:ext cx="10204097" cy="923330"/>
          </a:xfrm>
          <a:prstGeom prst="rect">
            <a:avLst/>
          </a:prstGeom>
          <a:noFill/>
        </p:spPr>
        <p:txBody>
          <a:bodyPr wrap="square" rtlCol="0">
            <a:spAutoFit/>
          </a:bodyPr>
          <a:lstStyle/>
          <a:p>
            <a:r>
              <a:rPr lang="en-US" sz="3600" dirty="0">
                <a:latin typeface="Franklin Gothic Book" panose="020B0503020102020204" pitchFamily="34" charset="0"/>
              </a:rPr>
              <a:t>Task 1.2: How to achieve objectives and work done</a:t>
            </a:r>
          </a:p>
          <a:p>
            <a:r>
              <a:rPr lang="en-US" dirty="0">
                <a:latin typeface="Franklin Gothic Book" panose="020B0503020102020204" pitchFamily="34" charset="0"/>
              </a:rPr>
              <a:t>Cluster Enzymes for greener products (FNR-16-2020)</a:t>
            </a:r>
            <a:endParaRPr lang="en-GB" dirty="0">
              <a:latin typeface="Franklin Gothic Book" panose="020B0503020102020204" pitchFamily="34" charset="0"/>
            </a:endParaRPr>
          </a:p>
        </p:txBody>
      </p:sp>
    </p:spTree>
    <p:extLst>
      <p:ext uri="{BB962C8B-B14F-4D97-AF65-F5344CB8AC3E}">
        <p14:creationId xmlns:p14="http://schemas.microsoft.com/office/powerpoint/2010/main" val="3699955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r>
              <a:rPr lang="en-US" baseline="30000" dirty="0"/>
              <a:t>1</a:t>
            </a:r>
            <a:r>
              <a:rPr lang="en-US" dirty="0"/>
              <a:t>For details see Deliverable D8.9</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algn="ctr"/>
            <a:fld id="{07CE569E-9B7C-4CB9-AB80-C0841F922CFF}" type="slidenum">
              <a:rPr lang="en-US" smtClean="0"/>
              <a:pPr algn="ctr"/>
              <a:t>23</a:t>
            </a:fld>
            <a:endParaRPr lang="en-US" dirty="0"/>
          </a:p>
        </p:txBody>
      </p:sp>
      <p:sp>
        <p:nvSpPr>
          <p:cNvPr id="1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lvl="0"/>
            <a:r>
              <a:rPr lang="en-GB" dirty="0"/>
              <a:t>The first meeting, 14.10.2021, together with REA (Unit B3) and </a:t>
            </a:r>
            <a:r>
              <a:rPr lang="en-GB" dirty="0" err="1"/>
              <a:t>POs.</a:t>
            </a:r>
            <a:r>
              <a:rPr lang="en-GB" dirty="0"/>
              <a:t> Actions include:</a:t>
            </a:r>
          </a:p>
          <a:p>
            <a:pPr lvl="1"/>
            <a:r>
              <a:rPr lang="en-GB" dirty="0"/>
              <a:t>Cluster’s newsletter, </a:t>
            </a:r>
            <a:r>
              <a:rPr lang="en-GB" u="sng" dirty="0">
                <a:hlinkClick r:id="rId3"/>
              </a:rPr>
              <a:t>The Active Site</a:t>
            </a:r>
            <a:endParaRPr lang="en-GB" dirty="0"/>
          </a:p>
          <a:p>
            <a:pPr lvl="1"/>
            <a:r>
              <a:rPr lang="en-GB" dirty="0"/>
              <a:t>Policy Working Group (PWG), for preparation of joint policy briefs</a:t>
            </a:r>
          </a:p>
          <a:p>
            <a:pPr lvl="1"/>
            <a:r>
              <a:rPr lang="en-GB" dirty="0"/>
              <a:t>Articles, e.g. in </a:t>
            </a:r>
            <a:r>
              <a:rPr lang="en-GB" u="sng" dirty="0" err="1">
                <a:hlinkClick r:id="rId4"/>
              </a:rPr>
              <a:t>Ambienta</a:t>
            </a:r>
            <a:r>
              <a:rPr lang="en-GB" u="sng" dirty="0">
                <a:hlinkClick r:id="rId4"/>
              </a:rPr>
              <a:t> journal</a:t>
            </a:r>
            <a:r>
              <a:rPr lang="en-GB" u="sng" dirty="0"/>
              <a:t> </a:t>
            </a:r>
            <a:r>
              <a:rPr lang="en-GB" dirty="0"/>
              <a:t>(with EnXylaScope), </a:t>
            </a:r>
            <a:r>
              <a:rPr lang="en-GB" u="sng" dirty="0">
                <a:hlinkClick r:id="rId4"/>
              </a:rPr>
              <a:t>EP-</a:t>
            </a:r>
            <a:r>
              <a:rPr lang="en-GB" u="sng" dirty="0" err="1">
                <a:hlinkClick r:id="rId4"/>
              </a:rPr>
              <a:t>Pred</a:t>
            </a:r>
            <a:r>
              <a:rPr lang="en-GB" u="sng" dirty="0">
                <a:hlinkClick r:id="rId4"/>
              </a:rPr>
              <a:t> </a:t>
            </a:r>
            <a:r>
              <a:rPr lang="en-GB" dirty="0"/>
              <a:t>(with OXIPRO)</a:t>
            </a:r>
            <a:endParaRPr lang="en-GB" u="sng" dirty="0"/>
          </a:p>
          <a:p>
            <a:pPr lvl="1"/>
            <a:r>
              <a:rPr lang="en-GB" dirty="0"/>
              <a:t>A roadmap with </a:t>
            </a:r>
            <a:r>
              <a:rPr lang="en-GB" u="sng" dirty="0">
                <a:hlinkClick r:id="rId5"/>
              </a:rPr>
              <a:t>Report on actions</a:t>
            </a:r>
            <a:endParaRPr lang="es-ES" dirty="0"/>
          </a:p>
          <a:p>
            <a:pPr lvl="1"/>
            <a:r>
              <a:rPr lang="en-GB" dirty="0"/>
              <a:t>Research collaborations, e.g. </a:t>
            </a:r>
            <a:r>
              <a:rPr lang="en-GB" u="sng" dirty="0" err="1">
                <a:hlinkClick r:id="rId4"/>
              </a:rPr>
              <a:t>Biocontainers</a:t>
            </a:r>
            <a:endParaRPr lang="en-GB" dirty="0"/>
          </a:p>
          <a:p>
            <a:pPr lvl="0"/>
            <a:endParaRPr lang="en-GB" dirty="0"/>
          </a:p>
          <a:p>
            <a:pPr lvl="0"/>
            <a:r>
              <a:rPr lang="en-GB" dirty="0"/>
              <a:t>Future actions, include:</a:t>
            </a:r>
          </a:p>
          <a:p>
            <a:pPr lvl="1"/>
            <a:r>
              <a:rPr lang="en-GB" dirty="0"/>
              <a:t>Campaigns to reach European and non-European, consumer and social audience</a:t>
            </a:r>
          </a:p>
          <a:p>
            <a:pPr lvl="1"/>
            <a:r>
              <a:rPr lang="en-GB" dirty="0"/>
              <a:t>Common platform for open science deposits. </a:t>
            </a:r>
            <a:r>
              <a:rPr lang="en-GB" u="sng" dirty="0" err="1">
                <a:hlinkClick r:id="rId6"/>
              </a:rPr>
              <a:t>FuturEnzyme</a:t>
            </a:r>
            <a:r>
              <a:rPr lang="en-GB" dirty="0"/>
              <a:t> and </a:t>
            </a:r>
            <a:r>
              <a:rPr lang="en-GB" u="sng" dirty="0">
                <a:hlinkClick r:id="rId7"/>
              </a:rPr>
              <a:t>OXIPRO</a:t>
            </a:r>
            <a:r>
              <a:rPr lang="en-GB" dirty="0"/>
              <a:t> already using </a:t>
            </a:r>
            <a:r>
              <a:rPr lang="en-GB" dirty="0" err="1"/>
              <a:t>Zenodo</a:t>
            </a:r>
            <a:endParaRPr lang="es-ES" dirty="0"/>
          </a:p>
          <a:p>
            <a:pPr lvl="1"/>
            <a:r>
              <a:rPr lang="en-GB" dirty="0"/>
              <a:t>Webinars, courses, workshops, training events, round tables/joint policy meetings (e.g. February-March 2023)</a:t>
            </a:r>
          </a:p>
          <a:p>
            <a:pPr lvl="1"/>
            <a:r>
              <a:rPr lang="en-GB" dirty="0"/>
              <a:t>Compile inputs to public consultations, technological implementations, gaps</a:t>
            </a:r>
          </a:p>
        </p:txBody>
      </p:sp>
      <p:sp>
        <p:nvSpPr>
          <p:cNvPr id="7" name="TextBox 4">
            <a:extLst>
              <a:ext uri="{FF2B5EF4-FFF2-40B4-BE49-F238E27FC236}">
                <a16:creationId xmlns:a16="http://schemas.microsoft.com/office/drawing/2014/main" id="{98830EE4-50CC-801E-9F07-28CEF54A4E90}"/>
              </a:ext>
            </a:extLst>
          </p:cNvPr>
          <p:cNvSpPr txBox="1"/>
          <p:nvPr/>
        </p:nvSpPr>
        <p:spPr>
          <a:xfrm>
            <a:off x="662608" y="134348"/>
            <a:ext cx="10204097" cy="923330"/>
          </a:xfrm>
          <a:prstGeom prst="rect">
            <a:avLst/>
          </a:prstGeom>
          <a:noFill/>
        </p:spPr>
        <p:txBody>
          <a:bodyPr wrap="square" rtlCol="0">
            <a:spAutoFit/>
          </a:bodyPr>
          <a:lstStyle/>
          <a:p>
            <a:r>
              <a:rPr lang="en-US" sz="3600" dirty="0">
                <a:latin typeface="Franklin Gothic Book" panose="020B0503020102020204" pitchFamily="34" charset="0"/>
              </a:rPr>
              <a:t>Task 1.2: How to achieve objectives and work done</a:t>
            </a:r>
          </a:p>
          <a:p>
            <a:r>
              <a:rPr lang="en-US" dirty="0">
                <a:latin typeface="Franklin Gothic Book" panose="020B0503020102020204" pitchFamily="34" charset="0"/>
              </a:rPr>
              <a:t>Cluster Enzymes for greener products (FNR-16-2020)</a:t>
            </a:r>
            <a:endParaRPr lang="en-GB" dirty="0">
              <a:latin typeface="Franklin Gothic Book" panose="020B0503020102020204" pitchFamily="34" charset="0"/>
            </a:endParaRPr>
          </a:p>
        </p:txBody>
      </p:sp>
      <p:grpSp>
        <p:nvGrpSpPr>
          <p:cNvPr id="6" name="Grupo 5">
            <a:extLst>
              <a:ext uri="{FF2B5EF4-FFF2-40B4-BE49-F238E27FC236}">
                <a16:creationId xmlns:a16="http://schemas.microsoft.com/office/drawing/2014/main" id="{EAEB941B-F0CB-41D1-A683-7E9A40268CD3}"/>
              </a:ext>
            </a:extLst>
          </p:cNvPr>
          <p:cNvGrpSpPr/>
          <p:nvPr/>
        </p:nvGrpSpPr>
        <p:grpSpPr>
          <a:xfrm>
            <a:off x="10039817" y="882619"/>
            <a:ext cx="2627965" cy="1105200"/>
            <a:chOff x="2163159" y="9348916"/>
            <a:chExt cx="7120770" cy="3970318"/>
          </a:xfrm>
        </p:grpSpPr>
        <p:graphicFrame>
          <p:nvGraphicFramePr>
            <p:cNvPr id="8" name="Diagrama 7">
              <a:extLst>
                <a:ext uri="{FF2B5EF4-FFF2-40B4-BE49-F238E27FC236}">
                  <a16:creationId xmlns:a16="http://schemas.microsoft.com/office/drawing/2014/main" id="{63C48450-14A0-4947-AF9E-C8D8D70D3228}"/>
                </a:ext>
              </a:extLst>
            </p:cNvPr>
            <p:cNvGraphicFramePr/>
            <p:nvPr>
              <p:extLst/>
            </p:nvPr>
          </p:nvGraphicFramePr>
          <p:xfrm>
            <a:off x="2163159" y="9348916"/>
            <a:ext cx="7120770" cy="397031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Imagen 8">
              <a:extLst>
                <a:ext uri="{FF2B5EF4-FFF2-40B4-BE49-F238E27FC236}">
                  <a16:creationId xmlns:a16="http://schemas.microsoft.com/office/drawing/2014/main" id="{42747F2B-28CF-4222-BE25-21E90D6454B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560713" y="9622251"/>
              <a:ext cx="1194571" cy="1689738"/>
            </a:xfrm>
            <a:prstGeom prst="rect">
              <a:avLst/>
            </a:prstGeom>
          </p:spPr>
        </p:pic>
        <p:pic>
          <p:nvPicPr>
            <p:cNvPr id="10" name="Imagen 9">
              <a:extLst>
                <a:ext uri="{FF2B5EF4-FFF2-40B4-BE49-F238E27FC236}">
                  <a16:creationId xmlns:a16="http://schemas.microsoft.com/office/drawing/2014/main" id="{29A739B7-78C8-4B22-B1E0-3811DEE91F78}"/>
                </a:ext>
              </a:extLst>
            </p:cNvPr>
            <p:cNvPicPr/>
            <p:nvPr/>
          </p:nvPicPr>
          <p:blipFill rotWithShape="1">
            <a:blip r:embed="rId14">
              <a:extLst>
                <a:ext uri="{28A0092B-C50C-407E-A947-70E740481C1C}">
                  <a14:useLocalDpi xmlns:a14="http://schemas.microsoft.com/office/drawing/2010/main" val="0"/>
                </a:ext>
              </a:extLst>
            </a:blip>
            <a:srcRect t="1" r="70586" b="-895"/>
            <a:stretch/>
          </p:blipFill>
          <p:spPr bwMode="auto">
            <a:xfrm>
              <a:off x="3753019" y="9926301"/>
              <a:ext cx="1032341" cy="1115953"/>
            </a:xfrm>
            <a:prstGeom prst="roundRect">
              <a:avLst>
                <a:gd name="adj" fmla="val 47422"/>
              </a:avLst>
            </a:prstGeom>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6A94BA86-7279-455D-8E86-1EF5491D6CB2}"/>
                </a:ext>
              </a:extLst>
            </p:cNvPr>
            <p:cNvPicPr/>
            <p:nvPr/>
          </p:nvPicPr>
          <p:blipFill rotWithShape="1">
            <a:blip r:embed="rId15">
              <a:extLst>
                <a:ext uri="{28A0092B-C50C-407E-A947-70E740481C1C}">
                  <a14:useLocalDpi xmlns:a14="http://schemas.microsoft.com/office/drawing/2010/main" val="0"/>
                </a:ext>
              </a:extLst>
            </a:blip>
            <a:srcRect l="29601" t="22400" r="30800" b="22400"/>
            <a:stretch/>
          </p:blipFill>
          <p:spPr bwMode="auto">
            <a:xfrm>
              <a:off x="6647848" y="11570534"/>
              <a:ext cx="853805" cy="1193218"/>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11377315-1357-446D-A7D1-7CC824C92CDD}"/>
                </a:ext>
              </a:extLst>
            </p:cNvPr>
            <p:cNvPicPr/>
            <p:nvPr/>
          </p:nvPicPr>
          <p:blipFill>
            <a:blip r:embed="rId16" cstate="hqprint">
              <a:extLst>
                <a:ext uri="{28A0092B-C50C-407E-A947-70E740481C1C}">
                  <a14:useLocalDpi xmlns:a14="http://schemas.microsoft.com/office/drawing/2010/main" val="0"/>
                </a:ext>
              </a:extLst>
            </a:blip>
            <a:stretch>
              <a:fillRect/>
            </a:stretch>
          </p:blipFill>
          <p:spPr>
            <a:xfrm>
              <a:off x="4616356" y="11608980"/>
              <a:ext cx="1170263" cy="1170263"/>
            </a:xfrm>
            <a:prstGeom prst="rect">
              <a:avLst/>
            </a:prstGeom>
          </p:spPr>
        </p:pic>
      </p:grpSp>
    </p:spTree>
    <p:extLst>
      <p:ext uri="{BB962C8B-B14F-4D97-AF65-F5344CB8AC3E}">
        <p14:creationId xmlns:p14="http://schemas.microsoft.com/office/powerpoint/2010/main" val="3779890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Connettore 1 49">
            <a:extLst>
              <a:ext uri="{FF2B5EF4-FFF2-40B4-BE49-F238E27FC236}">
                <a16:creationId xmlns:a16="http://schemas.microsoft.com/office/drawing/2014/main" id="{7E87E1D3-4383-4C1A-82FD-C6687032B37D}"/>
              </a:ext>
            </a:extLst>
          </p:cNvPr>
          <p:cNvCxnSpPr>
            <a:cxnSpLocks/>
          </p:cNvCxnSpPr>
          <p:nvPr/>
        </p:nvCxnSpPr>
        <p:spPr>
          <a:xfrm flipH="1">
            <a:off x="4664903" y="4056728"/>
            <a:ext cx="12288" cy="9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Connettore 1 49">
            <a:extLst>
              <a:ext uri="{FF2B5EF4-FFF2-40B4-BE49-F238E27FC236}">
                <a16:creationId xmlns:a16="http://schemas.microsoft.com/office/drawing/2014/main" id="{D0982B2B-BB8E-A513-AD84-2F99C47AD679}"/>
              </a:ext>
            </a:extLst>
          </p:cNvPr>
          <p:cNvCxnSpPr>
            <a:cxnSpLocks/>
          </p:cNvCxnSpPr>
          <p:nvPr/>
        </p:nvCxnSpPr>
        <p:spPr>
          <a:xfrm flipH="1">
            <a:off x="474042" y="1960497"/>
            <a:ext cx="12288" cy="30405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Connettore 1 49">
            <a:extLst>
              <a:ext uri="{FF2B5EF4-FFF2-40B4-BE49-F238E27FC236}">
                <a16:creationId xmlns:a16="http://schemas.microsoft.com/office/drawing/2014/main" id="{454A0BB8-AF5A-438D-A904-71F48AA9F03E}"/>
              </a:ext>
            </a:extLst>
          </p:cNvPr>
          <p:cNvCxnSpPr>
            <a:cxnSpLocks/>
          </p:cNvCxnSpPr>
          <p:nvPr/>
        </p:nvCxnSpPr>
        <p:spPr>
          <a:xfrm flipH="1">
            <a:off x="10774471" y="1980161"/>
            <a:ext cx="12288" cy="3060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Connettore 1 49">
            <a:extLst>
              <a:ext uri="{FF2B5EF4-FFF2-40B4-BE49-F238E27FC236}">
                <a16:creationId xmlns:a16="http://schemas.microsoft.com/office/drawing/2014/main" id="{A7B52696-5973-4658-AF1E-CE24C9B89465}"/>
              </a:ext>
            </a:extLst>
          </p:cNvPr>
          <p:cNvCxnSpPr>
            <a:cxnSpLocks/>
          </p:cNvCxnSpPr>
          <p:nvPr/>
        </p:nvCxnSpPr>
        <p:spPr>
          <a:xfrm flipH="1">
            <a:off x="8139189" y="1951125"/>
            <a:ext cx="12288" cy="30405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Connettore 1 49">
            <a:extLst>
              <a:ext uri="{FF2B5EF4-FFF2-40B4-BE49-F238E27FC236}">
                <a16:creationId xmlns:a16="http://schemas.microsoft.com/office/drawing/2014/main" id="{10B58DDD-F879-4732-B324-F19A26A3865E}"/>
              </a:ext>
            </a:extLst>
          </p:cNvPr>
          <p:cNvCxnSpPr>
            <a:cxnSpLocks/>
          </p:cNvCxnSpPr>
          <p:nvPr/>
        </p:nvCxnSpPr>
        <p:spPr>
          <a:xfrm flipH="1">
            <a:off x="5575605" y="2425265"/>
            <a:ext cx="12288" cy="2556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Connettore 1 49">
            <a:extLst>
              <a:ext uri="{FF2B5EF4-FFF2-40B4-BE49-F238E27FC236}">
                <a16:creationId xmlns:a16="http://schemas.microsoft.com/office/drawing/2014/main" id="{2689030B-87BE-4C29-824B-9CA73743B41C}"/>
              </a:ext>
            </a:extLst>
          </p:cNvPr>
          <p:cNvCxnSpPr>
            <a:cxnSpLocks/>
          </p:cNvCxnSpPr>
          <p:nvPr/>
        </p:nvCxnSpPr>
        <p:spPr>
          <a:xfrm flipH="1">
            <a:off x="4282842" y="1956868"/>
            <a:ext cx="12288" cy="30405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fld id="{07CE569E-9B7C-4CB9-AB80-C0841F922CFF}" type="slidenum">
              <a:rPr lang="en-US" smtClean="0"/>
              <a:pPr/>
              <a:t>24</a:t>
            </a:fld>
            <a:endParaRPr lang="en-US" dirty="0"/>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802417" y="6463841"/>
            <a:ext cx="2323368" cy="365125"/>
          </a:xfrm>
        </p:spPr>
        <p:txBody>
          <a:bodyPr/>
          <a:lstStyle/>
          <a:p>
            <a:pPr algn="l"/>
            <a:r>
              <a:rPr lang="en-US" dirty="0"/>
              <a:t>Submitted/achieved</a:t>
            </a:r>
          </a:p>
        </p:txBody>
      </p:sp>
      <p:sp>
        <p:nvSpPr>
          <p:cNvPr id="7" name="Freccia destra 21">
            <a:extLst>
              <a:ext uri="{FF2B5EF4-FFF2-40B4-BE49-F238E27FC236}">
                <a16:creationId xmlns:a16="http://schemas.microsoft.com/office/drawing/2014/main" id="{33257A9D-B2ED-9E64-A49A-D440283995A6}"/>
              </a:ext>
            </a:extLst>
          </p:cNvPr>
          <p:cNvSpPr/>
          <p:nvPr/>
        </p:nvSpPr>
        <p:spPr>
          <a:xfrm>
            <a:off x="385371" y="4773551"/>
            <a:ext cx="10379374"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1 23">
            <a:extLst>
              <a:ext uri="{FF2B5EF4-FFF2-40B4-BE49-F238E27FC236}">
                <a16:creationId xmlns:a16="http://schemas.microsoft.com/office/drawing/2014/main" id="{064B4C95-A8B6-C546-6C36-714FD0BB294A}"/>
              </a:ext>
            </a:extLst>
          </p:cNvPr>
          <p:cNvCxnSpPr>
            <a:cxnSpLocks/>
          </p:cNvCxnSpPr>
          <p:nvPr/>
        </p:nvCxnSpPr>
        <p:spPr>
          <a:xfrm>
            <a:off x="2990335"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1" name="Connettore 1 24">
            <a:extLst>
              <a:ext uri="{FF2B5EF4-FFF2-40B4-BE49-F238E27FC236}">
                <a16:creationId xmlns:a16="http://schemas.microsoft.com/office/drawing/2014/main" id="{7597E77E-BDE5-FECE-5A45-45ED2C5F5596}"/>
              </a:ext>
            </a:extLst>
          </p:cNvPr>
          <p:cNvCxnSpPr>
            <a:cxnSpLocks/>
          </p:cNvCxnSpPr>
          <p:nvPr/>
        </p:nvCxnSpPr>
        <p:spPr>
          <a:xfrm>
            <a:off x="167626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ttore 1 25">
            <a:extLst>
              <a:ext uri="{FF2B5EF4-FFF2-40B4-BE49-F238E27FC236}">
                <a16:creationId xmlns:a16="http://schemas.microsoft.com/office/drawing/2014/main" id="{98B52680-E148-C408-45A3-9C648E50169A}"/>
              </a:ext>
            </a:extLst>
          </p:cNvPr>
          <p:cNvCxnSpPr>
            <a:cxnSpLocks/>
          </p:cNvCxnSpPr>
          <p:nvPr/>
        </p:nvCxnSpPr>
        <p:spPr>
          <a:xfrm>
            <a:off x="815147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3" name="Connettore 1 26">
            <a:extLst>
              <a:ext uri="{FF2B5EF4-FFF2-40B4-BE49-F238E27FC236}">
                <a16:creationId xmlns:a16="http://schemas.microsoft.com/office/drawing/2014/main" id="{B7AADD38-0587-5CC6-12A1-25402C6E9FC1}"/>
              </a:ext>
            </a:extLst>
          </p:cNvPr>
          <p:cNvCxnSpPr>
            <a:cxnSpLocks/>
          </p:cNvCxnSpPr>
          <p:nvPr/>
        </p:nvCxnSpPr>
        <p:spPr>
          <a:xfrm>
            <a:off x="10776926" y="5009078"/>
            <a:ext cx="0" cy="432000"/>
          </a:xfrm>
          <a:prstGeom prst="line">
            <a:avLst/>
          </a:prstGeom>
          <a:ln w="5715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14" name="Connettore 1 27">
            <a:extLst>
              <a:ext uri="{FF2B5EF4-FFF2-40B4-BE49-F238E27FC236}">
                <a16:creationId xmlns:a16="http://schemas.microsoft.com/office/drawing/2014/main" id="{6883F9AE-544D-48B8-62F7-FE7A2798B425}"/>
              </a:ext>
            </a:extLst>
          </p:cNvPr>
          <p:cNvCxnSpPr>
            <a:cxnSpLocks/>
          </p:cNvCxnSpPr>
          <p:nvPr/>
        </p:nvCxnSpPr>
        <p:spPr>
          <a:xfrm>
            <a:off x="557191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5" name="CasellaDiTesto 15">
            <a:extLst>
              <a:ext uri="{FF2B5EF4-FFF2-40B4-BE49-F238E27FC236}">
                <a16:creationId xmlns:a16="http://schemas.microsoft.com/office/drawing/2014/main" id="{AF23C1CE-5F9A-0966-1D1F-A8D43527A59F}"/>
              </a:ext>
            </a:extLst>
          </p:cNvPr>
          <p:cNvSpPr txBox="1"/>
          <p:nvPr/>
        </p:nvSpPr>
        <p:spPr>
          <a:xfrm>
            <a:off x="294815" y="5040412"/>
            <a:ext cx="648000" cy="369332"/>
          </a:xfrm>
          <a:prstGeom prst="rect">
            <a:avLst/>
          </a:prstGeom>
          <a:noFill/>
        </p:spPr>
        <p:txBody>
          <a:bodyPr wrap="square" rtlCol="0">
            <a:spAutoFit/>
          </a:bodyPr>
          <a:lstStyle/>
          <a:p>
            <a:pPr algn="ctr"/>
            <a:r>
              <a:rPr lang="it-IT" b="1">
                <a:solidFill>
                  <a:schemeClr val="tx2"/>
                </a:solidFill>
              </a:rPr>
              <a:t>M1</a:t>
            </a:r>
          </a:p>
        </p:txBody>
      </p:sp>
      <p:sp>
        <p:nvSpPr>
          <p:cNvPr id="16" name="CasellaDiTesto 16">
            <a:extLst>
              <a:ext uri="{FF2B5EF4-FFF2-40B4-BE49-F238E27FC236}">
                <a16:creationId xmlns:a16="http://schemas.microsoft.com/office/drawing/2014/main" id="{C97EF1CD-8BAA-7433-E44E-01732527A7E1}"/>
              </a:ext>
            </a:extLst>
          </p:cNvPr>
          <p:cNvSpPr txBox="1"/>
          <p:nvPr/>
        </p:nvSpPr>
        <p:spPr>
          <a:xfrm>
            <a:off x="1549823" y="5040412"/>
            <a:ext cx="654908" cy="369332"/>
          </a:xfrm>
          <a:prstGeom prst="rect">
            <a:avLst/>
          </a:prstGeom>
          <a:noFill/>
        </p:spPr>
        <p:txBody>
          <a:bodyPr wrap="square" rtlCol="0">
            <a:spAutoFit/>
          </a:bodyPr>
          <a:lstStyle/>
          <a:p>
            <a:pPr algn="ctr"/>
            <a:r>
              <a:rPr lang="it-IT" b="1" dirty="0">
                <a:solidFill>
                  <a:schemeClr val="tx2"/>
                </a:solidFill>
              </a:rPr>
              <a:t>M6</a:t>
            </a:r>
          </a:p>
        </p:txBody>
      </p:sp>
      <p:sp>
        <p:nvSpPr>
          <p:cNvPr id="17" name="CasellaDiTesto 17">
            <a:extLst>
              <a:ext uri="{FF2B5EF4-FFF2-40B4-BE49-F238E27FC236}">
                <a16:creationId xmlns:a16="http://schemas.microsoft.com/office/drawing/2014/main" id="{396DD88F-D4A6-62A0-121D-55D90ADC62CE}"/>
              </a:ext>
            </a:extLst>
          </p:cNvPr>
          <p:cNvSpPr txBox="1"/>
          <p:nvPr/>
        </p:nvSpPr>
        <p:spPr>
          <a:xfrm>
            <a:off x="2921079" y="5040412"/>
            <a:ext cx="654908" cy="369332"/>
          </a:xfrm>
          <a:prstGeom prst="rect">
            <a:avLst/>
          </a:prstGeom>
          <a:noFill/>
        </p:spPr>
        <p:txBody>
          <a:bodyPr wrap="square" rtlCol="0">
            <a:spAutoFit/>
          </a:bodyPr>
          <a:lstStyle/>
          <a:p>
            <a:pPr algn="ctr"/>
            <a:r>
              <a:rPr lang="it-IT" b="1" dirty="0">
                <a:solidFill>
                  <a:schemeClr val="tx2"/>
                </a:solidFill>
              </a:rPr>
              <a:t>M12</a:t>
            </a:r>
          </a:p>
        </p:txBody>
      </p:sp>
      <p:sp>
        <p:nvSpPr>
          <p:cNvPr id="18" name="CasellaDiTesto 18">
            <a:extLst>
              <a:ext uri="{FF2B5EF4-FFF2-40B4-BE49-F238E27FC236}">
                <a16:creationId xmlns:a16="http://schemas.microsoft.com/office/drawing/2014/main" id="{A4D5936A-2F89-7EAD-60AA-2A9B93864F3F}"/>
              </a:ext>
            </a:extLst>
          </p:cNvPr>
          <p:cNvSpPr txBox="1"/>
          <p:nvPr/>
        </p:nvSpPr>
        <p:spPr>
          <a:xfrm>
            <a:off x="5497995" y="5040412"/>
            <a:ext cx="654908" cy="369332"/>
          </a:xfrm>
          <a:prstGeom prst="rect">
            <a:avLst/>
          </a:prstGeom>
          <a:noFill/>
        </p:spPr>
        <p:txBody>
          <a:bodyPr wrap="square" rtlCol="0">
            <a:spAutoFit/>
          </a:bodyPr>
          <a:lstStyle/>
          <a:p>
            <a:pPr algn="ctr"/>
            <a:r>
              <a:rPr lang="it-IT" b="1" dirty="0">
                <a:solidFill>
                  <a:schemeClr val="tx2"/>
                </a:solidFill>
              </a:rPr>
              <a:t>M24</a:t>
            </a:r>
          </a:p>
        </p:txBody>
      </p:sp>
      <p:sp>
        <p:nvSpPr>
          <p:cNvPr id="20" name="CasellaDiTesto 19">
            <a:extLst>
              <a:ext uri="{FF2B5EF4-FFF2-40B4-BE49-F238E27FC236}">
                <a16:creationId xmlns:a16="http://schemas.microsoft.com/office/drawing/2014/main" id="{3AB8C753-D1DD-5EF7-2D6F-B936B79FA6FF}"/>
              </a:ext>
            </a:extLst>
          </p:cNvPr>
          <p:cNvSpPr txBox="1"/>
          <p:nvPr/>
        </p:nvSpPr>
        <p:spPr>
          <a:xfrm>
            <a:off x="8082097" y="5040412"/>
            <a:ext cx="654908" cy="369332"/>
          </a:xfrm>
          <a:prstGeom prst="rect">
            <a:avLst/>
          </a:prstGeom>
          <a:noFill/>
        </p:spPr>
        <p:txBody>
          <a:bodyPr wrap="square" rtlCol="0">
            <a:spAutoFit/>
          </a:bodyPr>
          <a:lstStyle/>
          <a:p>
            <a:pPr algn="ctr"/>
            <a:r>
              <a:rPr lang="it-IT" b="1">
                <a:solidFill>
                  <a:schemeClr val="tx2"/>
                </a:solidFill>
              </a:rPr>
              <a:t>M36</a:t>
            </a:r>
          </a:p>
        </p:txBody>
      </p:sp>
      <p:sp>
        <p:nvSpPr>
          <p:cNvPr id="21" name="CasellaDiTesto 20">
            <a:extLst>
              <a:ext uri="{FF2B5EF4-FFF2-40B4-BE49-F238E27FC236}">
                <a16:creationId xmlns:a16="http://schemas.microsoft.com/office/drawing/2014/main" id="{8211805F-388A-997D-8D30-91F0AAAD9BD4}"/>
              </a:ext>
            </a:extLst>
          </p:cNvPr>
          <p:cNvSpPr txBox="1"/>
          <p:nvPr/>
        </p:nvSpPr>
        <p:spPr>
          <a:xfrm>
            <a:off x="10692084" y="5040412"/>
            <a:ext cx="654908" cy="369332"/>
          </a:xfrm>
          <a:prstGeom prst="rect">
            <a:avLst/>
          </a:prstGeom>
          <a:noFill/>
        </p:spPr>
        <p:txBody>
          <a:bodyPr wrap="square" rtlCol="0">
            <a:spAutoFit/>
          </a:bodyPr>
          <a:lstStyle/>
          <a:p>
            <a:pPr algn="ctr"/>
            <a:r>
              <a:rPr lang="it-IT" b="1" dirty="0">
                <a:solidFill>
                  <a:schemeClr val="tx2"/>
                </a:solidFill>
              </a:rPr>
              <a:t>M48</a:t>
            </a:r>
          </a:p>
        </p:txBody>
      </p:sp>
      <p:sp>
        <p:nvSpPr>
          <p:cNvPr id="22" name="CasellaDiTesto 8">
            <a:extLst>
              <a:ext uri="{FF2B5EF4-FFF2-40B4-BE49-F238E27FC236}">
                <a16:creationId xmlns:a16="http://schemas.microsoft.com/office/drawing/2014/main" id="{21877AE1-13E7-9760-FBD1-A49D733F7B63}"/>
              </a:ext>
            </a:extLst>
          </p:cNvPr>
          <p:cNvSpPr txBox="1"/>
          <p:nvPr/>
        </p:nvSpPr>
        <p:spPr>
          <a:xfrm>
            <a:off x="4224285" y="5040412"/>
            <a:ext cx="654908" cy="369332"/>
          </a:xfrm>
          <a:prstGeom prst="rect">
            <a:avLst/>
          </a:prstGeom>
          <a:noFill/>
        </p:spPr>
        <p:txBody>
          <a:bodyPr wrap="square" rtlCol="0">
            <a:spAutoFit/>
          </a:bodyPr>
          <a:lstStyle/>
          <a:p>
            <a:pPr algn="ctr"/>
            <a:r>
              <a:rPr lang="it-IT" b="1" dirty="0">
                <a:solidFill>
                  <a:schemeClr val="tx2"/>
                </a:solidFill>
              </a:rPr>
              <a:t>M18</a:t>
            </a:r>
          </a:p>
        </p:txBody>
      </p:sp>
      <p:cxnSp>
        <p:nvCxnSpPr>
          <p:cNvPr id="23" name="Connettore 1 9">
            <a:extLst>
              <a:ext uri="{FF2B5EF4-FFF2-40B4-BE49-F238E27FC236}">
                <a16:creationId xmlns:a16="http://schemas.microsoft.com/office/drawing/2014/main" id="{A26FDF19-3E33-B085-C364-D1697AFDB1C4}"/>
              </a:ext>
            </a:extLst>
          </p:cNvPr>
          <p:cNvCxnSpPr>
            <a:cxnSpLocks/>
          </p:cNvCxnSpPr>
          <p:nvPr/>
        </p:nvCxnSpPr>
        <p:spPr>
          <a:xfrm>
            <a:off x="4289800"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4" name="Connettore 1 10">
            <a:extLst>
              <a:ext uri="{FF2B5EF4-FFF2-40B4-BE49-F238E27FC236}">
                <a16:creationId xmlns:a16="http://schemas.microsoft.com/office/drawing/2014/main" id="{030381F8-8AF3-8DE7-FF4B-BAE868ED4BBD}"/>
              </a:ext>
            </a:extLst>
          </p:cNvPr>
          <p:cNvCxnSpPr>
            <a:cxnSpLocks/>
          </p:cNvCxnSpPr>
          <p:nvPr/>
        </p:nvCxnSpPr>
        <p:spPr>
          <a:xfrm>
            <a:off x="6868514"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5" name="CasellaDiTesto 11">
            <a:extLst>
              <a:ext uri="{FF2B5EF4-FFF2-40B4-BE49-F238E27FC236}">
                <a16:creationId xmlns:a16="http://schemas.microsoft.com/office/drawing/2014/main" id="{420730C0-B41A-E9B9-C81F-4FAF88938E30}"/>
              </a:ext>
            </a:extLst>
          </p:cNvPr>
          <p:cNvSpPr txBox="1"/>
          <p:nvPr/>
        </p:nvSpPr>
        <p:spPr>
          <a:xfrm>
            <a:off x="6799712" y="5040412"/>
            <a:ext cx="654908" cy="369332"/>
          </a:xfrm>
          <a:prstGeom prst="rect">
            <a:avLst/>
          </a:prstGeom>
          <a:noFill/>
        </p:spPr>
        <p:txBody>
          <a:bodyPr wrap="square" rtlCol="0">
            <a:spAutoFit/>
          </a:bodyPr>
          <a:lstStyle/>
          <a:p>
            <a:pPr algn="ctr"/>
            <a:r>
              <a:rPr lang="it-IT" b="1" dirty="0">
                <a:solidFill>
                  <a:schemeClr val="tx2"/>
                </a:solidFill>
              </a:rPr>
              <a:t>M30</a:t>
            </a:r>
          </a:p>
        </p:txBody>
      </p:sp>
      <p:cxnSp>
        <p:nvCxnSpPr>
          <p:cNvPr id="26" name="Connettore 1 12">
            <a:extLst>
              <a:ext uri="{FF2B5EF4-FFF2-40B4-BE49-F238E27FC236}">
                <a16:creationId xmlns:a16="http://schemas.microsoft.com/office/drawing/2014/main" id="{C19FC8BE-F125-2A5C-9E32-CB5C79F20FF5}"/>
              </a:ext>
            </a:extLst>
          </p:cNvPr>
          <p:cNvCxnSpPr>
            <a:cxnSpLocks/>
          </p:cNvCxnSpPr>
          <p:nvPr/>
        </p:nvCxnSpPr>
        <p:spPr>
          <a:xfrm>
            <a:off x="9394681"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7" name="CasellaDiTesto 13">
            <a:extLst>
              <a:ext uri="{FF2B5EF4-FFF2-40B4-BE49-F238E27FC236}">
                <a16:creationId xmlns:a16="http://schemas.microsoft.com/office/drawing/2014/main" id="{89ACDC76-6DB3-70A3-11C7-CCADBFED1C50}"/>
              </a:ext>
            </a:extLst>
          </p:cNvPr>
          <p:cNvSpPr txBox="1"/>
          <p:nvPr/>
        </p:nvSpPr>
        <p:spPr>
          <a:xfrm>
            <a:off x="9313124" y="5040412"/>
            <a:ext cx="654908" cy="369332"/>
          </a:xfrm>
          <a:prstGeom prst="rect">
            <a:avLst/>
          </a:prstGeom>
          <a:noFill/>
        </p:spPr>
        <p:txBody>
          <a:bodyPr wrap="square" rtlCol="0">
            <a:spAutoFit/>
          </a:bodyPr>
          <a:lstStyle/>
          <a:p>
            <a:pPr algn="ctr"/>
            <a:r>
              <a:rPr lang="it-IT" b="1" dirty="0">
                <a:solidFill>
                  <a:schemeClr val="tx2"/>
                </a:solidFill>
              </a:rPr>
              <a:t>M42</a:t>
            </a:r>
          </a:p>
        </p:txBody>
      </p:sp>
      <p:sp>
        <p:nvSpPr>
          <p:cNvPr id="40" name="Pentagono 28">
            <a:extLst>
              <a:ext uri="{FF2B5EF4-FFF2-40B4-BE49-F238E27FC236}">
                <a16:creationId xmlns:a16="http://schemas.microsoft.com/office/drawing/2014/main" id="{68D34794-513F-0220-E5F1-767B893272C8}"/>
              </a:ext>
            </a:extLst>
          </p:cNvPr>
          <p:cNvSpPr/>
          <p:nvPr/>
        </p:nvSpPr>
        <p:spPr>
          <a:xfrm>
            <a:off x="368345" y="1672880"/>
            <a:ext cx="2114249" cy="642589"/>
          </a:xfrm>
          <a:prstGeom prst="homePlate">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Project meetings and bodies organization plan (D1.1)</a:t>
            </a:r>
          </a:p>
        </p:txBody>
      </p:sp>
      <p:sp>
        <p:nvSpPr>
          <p:cNvPr id="52"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r>
              <a:rPr lang="en-US" sz="3600" dirty="0">
                <a:latin typeface="Franklin Gothic Book" panose="020B0503020102020204" pitchFamily="34" charset="0"/>
              </a:rPr>
              <a:t>WP1 – Deliverables and milestones</a:t>
            </a:r>
          </a:p>
        </p:txBody>
      </p:sp>
      <p:sp>
        <p:nvSpPr>
          <p:cNvPr id="36" name="Pentagono 28">
            <a:extLst>
              <a:ext uri="{FF2B5EF4-FFF2-40B4-BE49-F238E27FC236}">
                <a16:creationId xmlns:a16="http://schemas.microsoft.com/office/drawing/2014/main" id="{631A8278-5B38-4A47-BBB3-4476E4861B75}"/>
              </a:ext>
            </a:extLst>
          </p:cNvPr>
          <p:cNvSpPr/>
          <p:nvPr/>
        </p:nvSpPr>
        <p:spPr>
          <a:xfrm>
            <a:off x="3941177" y="1669252"/>
            <a:ext cx="1742099" cy="614529"/>
          </a:xfrm>
          <a:prstGeom prst="homePlate">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Initial-term external evaluation reports (D1.2)</a:t>
            </a:r>
          </a:p>
        </p:txBody>
      </p:sp>
      <p:sp>
        <p:nvSpPr>
          <p:cNvPr id="39" name="Pentagono 28">
            <a:extLst>
              <a:ext uri="{FF2B5EF4-FFF2-40B4-BE49-F238E27FC236}">
                <a16:creationId xmlns:a16="http://schemas.microsoft.com/office/drawing/2014/main" id="{3E192C4B-886D-4B60-A354-80F19F2D40DF}"/>
              </a:ext>
            </a:extLst>
          </p:cNvPr>
          <p:cNvSpPr/>
          <p:nvPr/>
        </p:nvSpPr>
        <p:spPr>
          <a:xfrm>
            <a:off x="8053153" y="1663509"/>
            <a:ext cx="1779701" cy="642588"/>
          </a:xfrm>
          <a:prstGeom prst="homePlate">
            <a:avLst/>
          </a:prstGeom>
          <a:solidFill>
            <a:schemeClr val="accent1">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Mid-term external evaluation reports (D1.3)</a:t>
            </a:r>
          </a:p>
        </p:txBody>
      </p:sp>
      <p:sp>
        <p:nvSpPr>
          <p:cNvPr id="42" name="Pentagono 28">
            <a:extLst>
              <a:ext uri="{FF2B5EF4-FFF2-40B4-BE49-F238E27FC236}">
                <a16:creationId xmlns:a16="http://schemas.microsoft.com/office/drawing/2014/main" id="{7D89D332-56B6-4CF1-9BE6-8D5D434F176F}"/>
              </a:ext>
            </a:extLst>
          </p:cNvPr>
          <p:cNvSpPr/>
          <p:nvPr/>
        </p:nvSpPr>
        <p:spPr>
          <a:xfrm>
            <a:off x="10704007" y="1672881"/>
            <a:ext cx="1427649" cy="642588"/>
          </a:xfrm>
          <a:prstGeom prst="homePlate">
            <a:avLst/>
          </a:prstGeom>
          <a:solidFill>
            <a:schemeClr val="accent1">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Final external evaluation reports (D1.4)</a:t>
            </a:r>
          </a:p>
        </p:txBody>
      </p:sp>
      <p:sp>
        <p:nvSpPr>
          <p:cNvPr id="45" name="Pentagono 28">
            <a:extLst>
              <a:ext uri="{FF2B5EF4-FFF2-40B4-BE49-F238E27FC236}">
                <a16:creationId xmlns:a16="http://schemas.microsoft.com/office/drawing/2014/main" id="{23D6DDCC-2F68-4530-945B-23B9BE177E4D}"/>
              </a:ext>
            </a:extLst>
          </p:cNvPr>
          <p:cNvSpPr/>
          <p:nvPr/>
        </p:nvSpPr>
        <p:spPr>
          <a:xfrm>
            <a:off x="5465354" y="2276085"/>
            <a:ext cx="2001377" cy="642589"/>
          </a:xfrm>
          <a:prstGeom prst="homePlate">
            <a:avLst/>
          </a:prstGeom>
          <a:solidFill>
            <a:schemeClr val="accent1">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Confidentiality legal documents </a:t>
            </a:r>
            <a:r>
              <a:rPr lang="en-US" sz="1200" dirty="0" err="1">
                <a:solidFill>
                  <a:schemeClr val="tx2"/>
                </a:solidFill>
              </a:rPr>
              <a:t>interconsortia</a:t>
            </a:r>
            <a:r>
              <a:rPr lang="en-US" sz="1200" dirty="0">
                <a:solidFill>
                  <a:schemeClr val="tx2"/>
                </a:solidFill>
              </a:rPr>
              <a:t> (D1.5)</a:t>
            </a:r>
          </a:p>
        </p:txBody>
      </p:sp>
      <p:sp>
        <p:nvSpPr>
          <p:cNvPr id="47" name="Pentagono 28">
            <a:extLst>
              <a:ext uri="{FF2B5EF4-FFF2-40B4-BE49-F238E27FC236}">
                <a16:creationId xmlns:a16="http://schemas.microsoft.com/office/drawing/2014/main" id="{FF5851B4-C277-45D7-83A0-AAE8C7A49B9E}"/>
              </a:ext>
            </a:extLst>
          </p:cNvPr>
          <p:cNvSpPr/>
          <p:nvPr/>
        </p:nvSpPr>
        <p:spPr>
          <a:xfrm>
            <a:off x="5465354" y="4333438"/>
            <a:ext cx="1878497" cy="392338"/>
          </a:xfrm>
          <a:prstGeom prst="homePlate">
            <a:avLst/>
          </a:prstGeom>
          <a:solidFill>
            <a:schemeClr val="accent1">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Mid-term review (MS2)</a:t>
            </a:r>
          </a:p>
        </p:txBody>
      </p:sp>
      <p:sp>
        <p:nvSpPr>
          <p:cNvPr id="48" name="Pentagono 28">
            <a:extLst>
              <a:ext uri="{FF2B5EF4-FFF2-40B4-BE49-F238E27FC236}">
                <a16:creationId xmlns:a16="http://schemas.microsoft.com/office/drawing/2014/main" id="{120F6416-308E-42C4-ACA1-70368E128F08}"/>
              </a:ext>
            </a:extLst>
          </p:cNvPr>
          <p:cNvSpPr/>
          <p:nvPr/>
        </p:nvSpPr>
        <p:spPr>
          <a:xfrm>
            <a:off x="388921" y="3559916"/>
            <a:ext cx="2114249" cy="433177"/>
          </a:xfrm>
          <a:prstGeom prst="homePlate">
            <a:avLst/>
          </a:prstGeom>
          <a:solidFill>
            <a:schemeClr val="accent2">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First Consortium General Assembly convened (MS1)</a:t>
            </a:r>
          </a:p>
        </p:txBody>
      </p:sp>
      <p:sp>
        <p:nvSpPr>
          <p:cNvPr id="50" name="Pentagono 28">
            <a:extLst>
              <a:ext uri="{FF2B5EF4-FFF2-40B4-BE49-F238E27FC236}">
                <a16:creationId xmlns:a16="http://schemas.microsoft.com/office/drawing/2014/main" id="{35ED4AFF-A08F-4444-9B46-DCECF85BA949}"/>
              </a:ext>
            </a:extLst>
          </p:cNvPr>
          <p:cNvSpPr/>
          <p:nvPr/>
        </p:nvSpPr>
        <p:spPr>
          <a:xfrm>
            <a:off x="10704007" y="3670631"/>
            <a:ext cx="1400351" cy="444405"/>
          </a:xfrm>
          <a:prstGeom prst="homePlate">
            <a:avLst/>
          </a:prstGeom>
          <a:solidFill>
            <a:schemeClr val="accent1">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Project completed (MS3)</a:t>
            </a:r>
          </a:p>
        </p:txBody>
      </p:sp>
      <p:sp>
        <p:nvSpPr>
          <p:cNvPr id="53" name="Pentagono 28">
            <a:extLst>
              <a:ext uri="{FF2B5EF4-FFF2-40B4-BE49-F238E27FC236}">
                <a16:creationId xmlns:a16="http://schemas.microsoft.com/office/drawing/2014/main" id="{7803D8E7-EFB1-4C5E-A098-1ABDC2B9BEF1}"/>
              </a:ext>
            </a:extLst>
          </p:cNvPr>
          <p:cNvSpPr/>
          <p:nvPr/>
        </p:nvSpPr>
        <p:spPr>
          <a:xfrm>
            <a:off x="4557969" y="3628843"/>
            <a:ext cx="2001377" cy="622816"/>
          </a:xfrm>
          <a:prstGeom prst="homePlate">
            <a:avLst/>
          </a:prstGeom>
          <a:solidFill>
            <a:schemeClr val="accent1">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 First inter-consortia confidentiality agreements (MS4)</a:t>
            </a:r>
          </a:p>
        </p:txBody>
      </p:sp>
      <p:sp>
        <p:nvSpPr>
          <p:cNvPr id="58" name="CuadroTexto 57">
            <a:extLst>
              <a:ext uri="{FF2B5EF4-FFF2-40B4-BE49-F238E27FC236}">
                <a16:creationId xmlns:a16="http://schemas.microsoft.com/office/drawing/2014/main" id="{4441044D-FDF8-4ED6-9EBD-8D8762BDE6D6}"/>
              </a:ext>
            </a:extLst>
          </p:cNvPr>
          <p:cNvSpPr txBox="1"/>
          <p:nvPr/>
        </p:nvSpPr>
        <p:spPr>
          <a:xfrm>
            <a:off x="4568969" y="6514273"/>
            <a:ext cx="466895" cy="369332"/>
          </a:xfrm>
          <a:prstGeom prst="rect">
            <a:avLst/>
          </a:prstGeom>
          <a:noFill/>
        </p:spPr>
        <p:txBody>
          <a:bodyPr wrap="square" rtlCol="0">
            <a:spAutoFit/>
          </a:bodyPr>
          <a:lstStyle/>
          <a:p>
            <a:pPr algn="ctr"/>
            <a:r>
              <a:rPr lang="es-ES" b="1" dirty="0">
                <a:solidFill>
                  <a:schemeClr val="tx2"/>
                </a:solidFill>
              </a:rPr>
              <a:t>*</a:t>
            </a:r>
          </a:p>
        </p:txBody>
      </p:sp>
      <p:sp>
        <p:nvSpPr>
          <p:cNvPr id="59" name="Rectángulo 58">
            <a:extLst>
              <a:ext uri="{FF2B5EF4-FFF2-40B4-BE49-F238E27FC236}">
                <a16:creationId xmlns:a16="http://schemas.microsoft.com/office/drawing/2014/main" id="{5557D615-79AD-4A75-BAB5-F61AD307A4BC}"/>
              </a:ext>
            </a:extLst>
          </p:cNvPr>
          <p:cNvSpPr/>
          <p:nvPr/>
        </p:nvSpPr>
        <p:spPr>
          <a:xfrm>
            <a:off x="432330" y="2272189"/>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Rectángulo 59">
            <a:extLst>
              <a:ext uri="{FF2B5EF4-FFF2-40B4-BE49-F238E27FC236}">
                <a16:creationId xmlns:a16="http://schemas.microsoft.com/office/drawing/2014/main" id="{D2176099-BD1E-42AC-B3ED-6218748B0C0A}"/>
              </a:ext>
            </a:extLst>
          </p:cNvPr>
          <p:cNvSpPr/>
          <p:nvPr/>
        </p:nvSpPr>
        <p:spPr>
          <a:xfrm>
            <a:off x="432330" y="394327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Rectángulo 60">
            <a:extLst>
              <a:ext uri="{FF2B5EF4-FFF2-40B4-BE49-F238E27FC236}">
                <a16:creationId xmlns:a16="http://schemas.microsoft.com/office/drawing/2014/main" id="{05DE4EBE-A784-4E97-8855-C8C3816E8DDB}"/>
              </a:ext>
            </a:extLst>
          </p:cNvPr>
          <p:cNvSpPr/>
          <p:nvPr/>
        </p:nvSpPr>
        <p:spPr>
          <a:xfrm>
            <a:off x="4245850" y="2235616"/>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Rectángulo 61">
            <a:extLst>
              <a:ext uri="{FF2B5EF4-FFF2-40B4-BE49-F238E27FC236}">
                <a16:creationId xmlns:a16="http://schemas.microsoft.com/office/drawing/2014/main" id="{06AEE83B-8248-4C27-AD90-2036A42703EB}"/>
              </a:ext>
            </a:extLst>
          </p:cNvPr>
          <p:cNvSpPr/>
          <p:nvPr/>
        </p:nvSpPr>
        <p:spPr>
          <a:xfrm>
            <a:off x="5539707" y="2864545"/>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Rectángulo 62">
            <a:extLst>
              <a:ext uri="{FF2B5EF4-FFF2-40B4-BE49-F238E27FC236}">
                <a16:creationId xmlns:a16="http://schemas.microsoft.com/office/drawing/2014/main" id="{B6DCF2DF-80D1-49B1-9BE2-3A4793A5422E}"/>
              </a:ext>
            </a:extLst>
          </p:cNvPr>
          <p:cNvSpPr/>
          <p:nvPr/>
        </p:nvSpPr>
        <p:spPr>
          <a:xfrm>
            <a:off x="4623191" y="4197405"/>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Rectángulo 63">
            <a:extLst>
              <a:ext uri="{FF2B5EF4-FFF2-40B4-BE49-F238E27FC236}">
                <a16:creationId xmlns:a16="http://schemas.microsoft.com/office/drawing/2014/main" id="{687E7B63-7E0B-47CA-AF4B-943B72E7204B}"/>
              </a:ext>
            </a:extLst>
          </p:cNvPr>
          <p:cNvSpPr/>
          <p:nvPr/>
        </p:nvSpPr>
        <p:spPr>
          <a:xfrm>
            <a:off x="5527749" y="4671466"/>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Rectángulo 64">
            <a:extLst>
              <a:ext uri="{FF2B5EF4-FFF2-40B4-BE49-F238E27FC236}">
                <a16:creationId xmlns:a16="http://schemas.microsoft.com/office/drawing/2014/main" id="{FDC8C95B-F7E6-4783-8335-D96CE868CA1B}"/>
              </a:ext>
            </a:extLst>
          </p:cNvPr>
          <p:cNvSpPr/>
          <p:nvPr/>
        </p:nvSpPr>
        <p:spPr>
          <a:xfrm>
            <a:off x="8096362" y="2256750"/>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Rectángulo 65">
            <a:extLst>
              <a:ext uri="{FF2B5EF4-FFF2-40B4-BE49-F238E27FC236}">
                <a16:creationId xmlns:a16="http://schemas.microsoft.com/office/drawing/2014/main" id="{A9375FB1-7DF2-4806-814A-EE27E6EF649D}"/>
              </a:ext>
            </a:extLst>
          </p:cNvPr>
          <p:cNvSpPr/>
          <p:nvPr/>
        </p:nvSpPr>
        <p:spPr>
          <a:xfrm>
            <a:off x="10741715" y="2268942"/>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Rectángulo 66">
            <a:extLst>
              <a:ext uri="{FF2B5EF4-FFF2-40B4-BE49-F238E27FC236}">
                <a16:creationId xmlns:a16="http://schemas.microsoft.com/office/drawing/2014/main" id="{47A33220-32C7-4ABD-B714-8A235DDD3CD3}"/>
              </a:ext>
            </a:extLst>
          </p:cNvPr>
          <p:cNvSpPr/>
          <p:nvPr/>
        </p:nvSpPr>
        <p:spPr>
          <a:xfrm>
            <a:off x="10731697" y="4062346"/>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Pentagono 28">
            <a:extLst>
              <a:ext uri="{FF2B5EF4-FFF2-40B4-BE49-F238E27FC236}">
                <a16:creationId xmlns:a16="http://schemas.microsoft.com/office/drawing/2014/main" id="{B4AF2012-041C-4A2C-B9FC-0A9067520B89}"/>
              </a:ext>
            </a:extLst>
          </p:cNvPr>
          <p:cNvSpPr/>
          <p:nvPr/>
        </p:nvSpPr>
        <p:spPr>
          <a:xfrm>
            <a:off x="416267" y="5496204"/>
            <a:ext cx="1260000" cy="180000"/>
          </a:xfrm>
          <a:prstGeom prst="homePlate">
            <a:avLst/>
          </a:prstGeom>
          <a:solidFill>
            <a:schemeClr val="accent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Achieved in RP1</a:t>
            </a:r>
          </a:p>
        </p:txBody>
      </p:sp>
      <p:sp>
        <p:nvSpPr>
          <p:cNvPr id="57" name="Pentagono 29">
            <a:extLst>
              <a:ext uri="{FF2B5EF4-FFF2-40B4-BE49-F238E27FC236}">
                <a16:creationId xmlns:a16="http://schemas.microsoft.com/office/drawing/2014/main" id="{D6B70B14-CE8C-4C79-B5A5-EAAEF2378E9A}"/>
              </a:ext>
            </a:extLst>
          </p:cNvPr>
          <p:cNvSpPr/>
          <p:nvPr/>
        </p:nvSpPr>
        <p:spPr>
          <a:xfrm>
            <a:off x="416266" y="5716160"/>
            <a:ext cx="1260000" cy="180000"/>
          </a:xfrm>
          <a:prstGeom prst="homePlate">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For next RPs</a:t>
            </a:r>
          </a:p>
        </p:txBody>
      </p:sp>
      <p:sp>
        <p:nvSpPr>
          <p:cNvPr id="69" name="Pentagono 28">
            <a:extLst>
              <a:ext uri="{FF2B5EF4-FFF2-40B4-BE49-F238E27FC236}">
                <a16:creationId xmlns:a16="http://schemas.microsoft.com/office/drawing/2014/main" id="{7AE405A4-AEBD-4D13-BA64-5B97A6132C93}"/>
              </a:ext>
            </a:extLst>
          </p:cNvPr>
          <p:cNvSpPr/>
          <p:nvPr/>
        </p:nvSpPr>
        <p:spPr>
          <a:xfrm>
            <a:off x="416266" y="5951142"/>
            <a:ext cx="1260000" cy="180000"/>
          </a:xfrm>
          <a:prstGeom prst="homePlate">
            <a:avLst>
              <a:gd name="adj" fmla="val 44149"/>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Deliverable</a:t>
            </a:r>
          </a:p>
        </p:txBody>
      </p:sp>
      <p:sp>
        <p:nvSpPr>
          <p:cNvPr id="70" name="Pentagono 28">
            <a:extLst>
              <a:ext uri="{FF2B5EF4-FFF2-40B4-BE49-F238E27FC236}">
                <a16:creationId xmlns:a16="http://schemas.microsoft.com/office/drawing/2014/main" id="{1F8E9389-B0A8-43E4-B5E6-CCC0A4A677D3}"/>
              </a:ext>
            </a:extLst>
          </p:cNvPr>
          <p:cNvSpPr/>
          <p:nvPr/>
        </p:nvSpPr>
        <p:spPr>
          <a:xfrm>
            <a:off x="418354" y="6179641"/>
            <a:ext cx="1260000" cy="180000"/>
          </a:xfrm>
          <a:prstGeom prst="homePlate">
            <a:avLst>
              <a:gd name="adj" fmla="val 44149"/>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2"/>
                </a:solidFill>
              </a:rPr>
              <a:t>Milestone</a:t>
            </a:r>
          </a:p>
        </p:txBody>
      </p:sp>
    </p:spTree>
    <p:extLst>
      <p:ext uri="{BB962C8B-B14F-4D97-AF65-F5344CB8AC3E}">
        <p14:creationId xmlns:p14="http://schemas.microsoft.com/office/powerpoint/2010/main" val="1342921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fld id="{07CE569E-9B7C-4CB9-AB80-C0841F922CFF}" type="slidenum">
              <a:rPr lang="en-US" smtClean="0"/>
              <a:pPr/>
              <a:t>25</a:t>
            </a:fld>
            <a:endParaRPr lang="en-US" dirty="0"/>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r>
              <a:rPr lang="en-US" dirty="0"/>
              <a:t>FuturEnzyme</a:t>
            </a:r>
          </a:p>
        </p:txBody>
      </p:sp>
      <p:sp>
        <p:nvSpPr>
          <p:cNvPr id="7" name="TextBox 4">
            <a:extLst>
              <a:ext uri="{FF2B5EF4-FFF2-40B4-BE49-F238E27FC236}">
                <a16:creationId xmlns:a16="http://schemas.microsoft.com/office/drawing/2014/main" id="{3FCF9012-FDCC-4A76-9027-FFA5D2CC5677}"/>
              </a:ext>
            </a:extLst>
          </p:cNvPr>
          <p:cNvSpPr txBox="1"/>
          <p:nvPr/>
        </p:nvSpPr>
        <p:spPr>
          <a:xfrm>
            <a:off x="662608" y="156482"/>
            <a:ext cx="10291969" cy="923330"/>
          </a:xfrm>
          <a:prstGeom prst="rect">
            <a:avLst/>
          </a:prstGeom>
          <a:noFill/>
        </p:spPr>
        <p:txBody>
          <a:bodyPr wrap="square" rtlCol="0">
            <a:spAutoFit/>
          </a:bodyPr>
          <a:lstStyle/>
          <a:p>
            <a:r>
              <a:rPr lang="en-US" sz="3600" dirty="0">
                <a:latin typeface="Franklin Gothic Book" panose="020B0503020102020204" pitchFamily="34" charset="0"/>
              </a:rPr>
              <a:t>WP1 – Expected and achieved outputs</a:t>
            </a:r>
          </a:p>
          <a:p>
            <a:r>
              <a:rPr lang="en-US" dirty="0">
                <a:latin typeface="Franklin Gothic Book" panose="020B0503020102020204" pitchFamily="34" charset="0"/>
              </a:rPr>
              <a:t>Key bullet points</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r>
              <a:rPr lang="en-US" sz="2100" dirty="0"/>
              <a:t>Key bullet points (non-scientific)</a:t>
            </a:r>
          </a:p>
          <a:p>
            <a:pPr lvl="1"/>
            <a:r>
              <a:rPr lang="en-GB" sz="2000" dirty="0">
                <a:latin typeface="Calibri" panose="020F0502020204030204" pitchFamily="34" charset="0"/>
                <a:ea typeface="Times New Roman" panose="02020603050405020304" pitchFamily="18" charset="0"/>
                <a:cs typeface="Calibri" panose="020F0502020204030204" pitchFamily="34" charset="0"/>
              </a:rPr>
              <a:t>A total of 20.13 P/M </a:t>
            </a:r>
            <a:r>
              <a:rPr lang="en-US" sz="2000" dirty="0">
                <a:latin typeface="Calibri" panose="020F0502020204030204" pitchFamily="34" charset="0"/>
                <a:ea typeface="Times New Roman" panose="02020603050405020304" pitchFamily="18" charset="0"/>
                <a:cs typeface="Calibri" panose="020F0502020204030204" pitchFamily="34" charset="0"/>
              </a:rPr>
              <a:t>(out of 58 total, a 34.71</a:t>
            </a:r>
            <a:r>
              <a:rPr lang="en-US" sz="2000">
                <a:latin typeface="Calibri" panose="020F0502020204030204" pitchFamily="34" charset="0"/>
                <a:ea typeface="Times New Roman" panose="02020603050405020304" pitchFamily="18" charset="0"/>
                <a:cs typeface="Calibri" panose="020F0502020204030204" pitchFamily="34" charset="0"/>
              </a:rPr>
              <a:t>%) </a:t>
            </a:r>
            <a:r>
              <a:rPr lang="en-GB" sz="2000">
                <a:latin typeface="Calibri" panose="020F0502020204030204" pitchFamily="34" charset="0"/>
                <a:ea typeface="Times New Roman" panose="02020603050405020304" pitchFamily="18" charset="0"/>
                <a:cs typeface="Calibri" panose="020F0502020204030204" pitchFamily="34" charset="0"/>
              </a:rPr>
              <a:t>at </a:t>
            </a:r>
            <a:r>
              <a:rPr lang="en-GB" sz="2000" dirty="0">
                <a:latin typeface="Calibri" panose="020F0502020204030204" pitchFamily="34" charset="0"/>
                <a:ea typeface="Times New Roman" panose="02020603050405020304" pitchFamily="18" charset="0"/>
                <a:cs typeface="Calibri" panose="020F0502020204030204" pitchFamily="34" charset="0"/>
              </a:rPr>
              <a:t>M18.</a:t>
            </a:r>
          </a:p>
          <a:p>
            <a:pPr lvl="1"/>
            <a:r>
              <a:rPr lang="en-GB" sz="2000" dirty="0">
                <a:latin typeface="Calibri" panose="020F0502020204030204" pitchFamily="34" charset="0"/>
                <a:ea typeface="Times New Roman" panose="02020603050405020304" pitchFamily="18" charset="0"/>
                <a:cs typeface="Calibri" panose="020F0502020204030204" pitchFamily="34" charset="0"/>
              </a:rPr>
              <a:t>The work plan is proceeding as planned (see </a:t>
            </a:r>
            <a:r>
              <a:rPr lang="en-GB" sz="2000" b="1" dirty="0">
                <a:latin typeface="Calibri" panose="020F0502020204030204" pitchFamily="34" charset="0"/>
                <a:ea typeface="Times New Roman" panose="02020603050405020304" pitchFamily="18" charset="0"/>
                <a:cs typeface="Calibri" panose="020F0502020204030204" pitchFamily="34" charset="0"/>
              </a:rPr>
              <a:t>Table 1.1</a:t>
            </a:r>
            <a:r>
              <a:rPr lang="en-GB" sz="2000" dirty="0">
                <a:latin typeface="Calibri" panose="020F0502020204030204" pitchFamily="34" charset="0"/>
                <a:ea typeface="Times New Roman" panose="02020603050405020304" pitchFamily="18" charset="0"/>
                <a:cs typeface="Calibri" panose="020F0502020204030204" pitchFamily="34" charset="0"/>
              </a:rPr>
              <a:t>) </a:t>
            </a:r>
            <a:endParaRPr lang="es-ES" sz="2000" dirty="0">
              <a:latin typeface="Calibri" panose="020F0502020204030204" pitchFamily="34" charset="0"/>
              <a:ea typeface="Times New Roman" panose="02020603050405020304" pitchFamily="18" charset="0"/>
              <a:cs typeface="Calibri" panose="020F0502020204030204" pitchFamily="34" charset="0"/>
            </a:endParaRPr>
          </a:p>
          <a:p>
            <a:pPr lvl="4"/>
            <a:endParaRPr lang="en-US" sz="1570" dirty="0"/>
          </a:p>
          <a:p>
            <a:pPr marL="1431229" lvl="4" indent="0">
              <a:buNone/>
            </a:pPr>
            <a:r>
              <a:rPr lang="en-US" sz="1570" b="1" dirty="0"/>
              <a:t>Table 1.1. </a:t>
            </a:r>
            <a:r>
              <a:rPr lang="en-US" sz="1570" dirty="0"/>
              <a:t>Brief summary of clear and measurable details and achievements in WP1 (as in the GA)</a:t>
            </a:r>
            <a:endParaRPr lang="en-GB" sz="1570" dirty="0"/>
          </a:p>
          <a:p>
            <a:pPr lvl="4"/>
            <a:endParaRPr lang="en-GB" sz="1570" dirty="0"/>
          </a:p>
          <a:p>
            <a:pPr marL="1431229" lvl="4" indent="0">
              <a:buNone/>
            </a:pPr>
            <a:endParaRPr lang="en-GB" sz="1570" dirty="0"/>
          </a:p>
        </p:txBody>
      </p:sp>
      <p:graphicFrame>
        <p:nvGraphicFramePr>
          <p:cNvPr id="3" name="Tabla 2"/>
          <p:cNvGraphicFramePr>
            <a:graphicFrameLocks noGrp="1"/>
          </p:cNvGraphicFramePr>
          <p:nvPr>
            <p:extLst/>
          </p:nvPr>
        </p:nvGraphicFramePr>
        <p:xfrm>
          <a:off x="883921" y="3567271"/>
          <a:ext cx="10220958" cy="2206880"/>
        </p:xfrm>
        <a:graphic>
          <a:graphicData uri="http://schemas.openxmlformats.org/drawingml/2006/table">
            <a:tbl>
              <a:tblPr firstRow="1" firstCol="1" bandRow="1">
                <a:tableStyleId>{5C22544A-7EE6-4342-B048-85BDC9FD1C3A}</a:tableStyleId>
              </a:tblPr>
              <a:tblGrid>
                <a:gridCol w="5417597">
                  <a:extLst>
                    <a:ext uri="{9D8B030D-6E8A-4147-A177-3AD203B41FA5}">
                      <a16:colId xmlns:a16="http://schemas.microsoft.com/office/drawing/2014/main" val="3129856128"/>
                    </a:ext>
                  </a:extLst>
                </a:gridCol>
                <a:gridCol w="1251849">
                  <a:extLst>
                    <a:ext uri="{9D8B030D-6E8A-4147-A177-3AD203B41FA5}">
                      <a16:colId xmlns:a16="http://schemas.microsoft.com/office/drawing/2014/main" val="1784708782"/>
                    </a:ext>
                  </a:extLst>
                </a:gridCol>
                <a:gridCol w="1982981">
                  <a:extLst>
                    <a:ext uri="{9D8B030D-6E8A-4147-A177-3AD203B41FA5}">
                      <a16:colId xmlns:a16="http://schemas.microsoft.com/office/drawing/2014/main" val="3642520106"/>
                    </a:ext>
                  </a:extLst>
                </a:gridCol>
                <a:gridCol w="1568531">
                  <a:extLst>
                    <a:ext uri="{9D8B030D-6E8A-4147-A177-3AD203B41FA5}">
                      <a16:colId xmlns:a16="http://schemas.microsoft.com/office/drawing/2014/main" val="2109626801"/>
                    </a:ext>
                  </a:extLst>
                </a:gridCol>
              </a:tblGrid>
              <a:tr h="198755">
                <a:tc>
                  <a:txBody>
                    <a:bodyPr/>
                    <a:lstStyle/>
                    <a:p>
                      <a:pPr algn="just">
                        <a:spcAft>
                          <a:spcPts val="600"/>
                        </a:spcAft>
                      </a:pPr>
                      <a:r>
                        <a:rPr lang="en-US" sz="1800" dirty="0">
                          <a:effectLst/>
                        </a:rPr>
                        <a:t>Name of activity</a:t>
                      </a:r>
                      <a:endParaRPr lang="es-ES" sz="18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dirty="0">
                          <a:effectLst/>
                        </a:rPr>
                        <a:t>Achieved</a:t>
                      </a:r>
                      <a:endParaRPr lang="es-ES" sz="1800" dirty="0">
                        <a:effectLst/>
                        <a:latin typeface="Calibri" panose="020F0502020204030204" pitchFamily="34" charset="0"/>
                        <a:cs typeface="Arial" panose="020B0604020202020204" pitchFamily="34" charset="0"/>
                      </a:endParaRPr>
                    </a:p>
                  </a:txBody>
                  <a:tcPr marL="68580" marR="68580" marT="0" marB="0"/>
                </a:tc>
                <a:tc>
                  <a:txBody>
                    <a:bodyPr/>
                    <a:lstStyle/>
                    <a:p>
                      <a:pPr>
                        <a:spcAft>
                          <a:spcPts val="600"/>
                        </a:spcAft>
                      </a:pPr>
                      <a:r>
                        <a:rPr lang="en-US" sz="1800" dirty="0">
                          <a:effectLst/>
                        </a:rPr>
                        <a:t>Achievement (%)</a:t>
                      </a:r>
                      <a:endParaRPr lang="es-ES" sz="1800" dirty="0">
                        <a:effectLst/>
                        <a:latin typeface="Calibri" panose="020F0502020204030204" pitchFamily="34" charset="0"/>
                        <a:cs typeface="Arial" panose="020B0604020202020204" pitchFamily="34" charset="0"/>
                      </a:endParaRPr>
                    </a:p>
                  </a:txBody>
                  <a:tcPr marL="68580" marR="68580" marT="0" marB="0"/>
                </a:tc>
                <a:tc>
                  <a:txBody>
                    <a:bodyPr/>
                    <a:lstStyle/>
                    <a:p>
                      <a:pPr>
                        <a:spcAft>
                          <a:spcPts val="600"/>
                        </a:spcAft>
                      </a:pPr>
                      <a:r>
                        <a:rPr lang="en-US" sz="1800" dirty="0">
                          <a:effectLst/>
                        </a:rPr>
                        <a:t>Status</a:t>
                      </a:r>
                      <a:endParaRPr lang="es-ES" sz="1800" dirty="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98973144"/>
                  </a:ext>
                </a:extLst>
              </a:tr>
              <a:tr h="181610">
                <a:tc>
                  <a:txBody>
                    <a:bodyPr/>
                    <a:lstStyle/>
                    <a:p>
                      <a:pPr>
                        <a:spcAft>
                          <a:spcPts val="600"/>
                        </a:spcAft>
                      </a:pPr>
                      <a:r>
                        <a:rPr lang="en-US" sz="1800" dirty="0">
                          <a:effectLst/>
                        </a:rPr>
                        <a:t>Project meetings and bodies organization plan (D1.1)</a:t>
                      </a:r>
                      <a:endParaRPr lang="es-ES" sz="18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Yes</a:t>
                      </a:r>
                      <a:endParaRPr lang="es-ES" sz="18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100%</a:t>
                      </a:r>
                      <a:endParaRPr lang="es-ES" sz="18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Completed</a:t>
                      </a:r>
                      <a:endParaRPr lang="es-ES" sz="18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88035738"/>
                  </a:ext>
                </a:extLst>
              </a:tr>
              <a:tr h="198755">
                <a:tc>
                  <a:txBody>
                    <a:bodyPr/>
                    <a:lstStyle/>
                    <a:p>
                      <a:pPr>
                        <a:spcAft>
                          <a:spcPts val="600"/>
                        </a:spcAft>
                      </a:pPr>
                      <a:r>
                        <a:rPr lang="en-US" sz="1800" dirty="0">
                          <a:effectLst/>
                        </a:rPr>
                        <a:t>Initial-term external evaluation reports (D1.2)</a:t>
                      </a:r>
                      <a:endParaRPr lang="es-ES" sz="18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Yes</a:t>
                      </a:r>
                      <a:endParaRPr lang="es-ES" sz="18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100%</a:t>
                      </a:r>
                      <a:endParaRPr lang="es-ES" sz="18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Completed</a:t>
                      </a:r>
                      <a:endParaRPr lang="es-ES" sz="18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93202591"/>
                  </a:ext>
                </a:extLst>
              </a:tr>
              <a:tr h="181610">
                <a:tc>
                  <a:txBody>
                    <a:bodyPr/>
                    <a:lstStyle/>
                    <a:p>
                      <a:pPr>
                        <a:spcAft>
                          <a:spcPts val="600"/>
                        </a:spcAft>
                      </a:pPr>
                      <a:r>
                        <a:rPr lang="en-US" sz="1800" dirty="0">
                          <a:effectLst/>
                        </a:rPr>
                        <a:t>Mid-term external evaluation reports (D1.3)</a:t>
                      </a:r>
                      <a:endParaRPr lang="es-ES" sz="1800" dirty="0">
                        <a:effectLst/>
                        <a:latin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600"/>
                        </a:spcAft>
                      </a:pPr>
                      <a:r>
                        <a:rPr lang="en-US" sz="1800">
                          <a:effectLst/>
                        </a:rPr>
                        <a:t>Open</a:t>
                      </a:r>
                      <a:endParaRPr lang="es-ES" sz="18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0%</a:t>
                      </a:r>
                      <a:endParaRPr lang="es-ES" sz="18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Open</a:t>
                      </a:r>
                      <a:endParaRPr lang="es-ES" sz="18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43882770"/>
                  </a:ext>
                </a:extLst>
              </a:tr>
              <a:tr h="198755">
                <a:tc>
                  <a:txBody>
                    <a:bodyPr/>
                    <a:lstStyle/>
                    <a:p>
                      <a:pPr>
                        <a:spcAft>
                          <a:spcPts val="600"/>
                        </a:spcAft>
                      </a:pPr>
                      <a:r>
                        <a:rPr lang="en-US" sz="1800" dirty="0">
                          <a:effectLst/>
                        </a:rPr>
                        <a:t>Final external evaluation reports (D1.4)</a:t>
                      </a:r>
                      <a:endParaRPr lang="es-ES" sz="1800" dirty="0">
                        <a:effectLst/>
                        <a:latin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600"/>
                        </a:spcAft>
                      </a:pPr>
                      <a:r>
                        <a:rPr lang="en-US" sz="1800">
                          <a:effectLst/>
                        </a:rPr>
                        <a:t>Open</a:t>
                      </a:r>
                      <a:endParaRPr lang="es-ES" sz="18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0%</a:t>
                      </a:r>
                      <a:endParaRPr lang="es-ES" sz="18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Open</a:t>
                      </a:r>
                      <a:endParaRPr lang="es-ES" sz="18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20444494"/>
                  </a:ext>
                </a:extLst>
              </a:tr>
              <a:tr h="198755">
                <a:tc>
                  <a:txBody>
                    <a:bodyPr/>
                    <a:lstStyle/>
                    <a:p>
                      <a:pPr>
                        <a:spcAft>
                          <a:spcPts val="600"/>
                        </a:spcAft>
                      </a:pPr>
                      <a:r>
                        <a:rPr lang="en-US" sz="1800" dirty="0">
                          <a:effectLst/>
                        </a:rPr>
                        <a:t>Confidentiality legal documents inter-consortia (D1.5)</a:t>
                      </a:r>
                      <a:endParaRPr lang="es-ES" sz="18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Partially</a:t>
                      </a:r>
                      <a:endParaRPr lang="es-ES" sz="18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50%</a:t>
                      </a:r>
                      <a:endParaRPr lang="es-ES" sz="18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Open</a:t>
                      </a:r>
                      <a:endParaRPr lang="es-ES" sz="18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37965648"/>
                  </a:ext>
                </a:extLst>
              </a:tr>
              <a:tr h="181610">
                <a:tc>
                  <a:txBody>
                    <a:bodyPr/>
                    <a:lstStyle/>
                    <a:p>
                      <a:pPr>
                        <a:spcAft>
                          <a:spcPts val="600"/>
                        </a:spcAft>
                      </a:pPr>
                      <a:r>
                        <a:rPr lang="en-US" sz="1800" dirty="0">
                          <a:effectLst/>
                        </a:rPr>
                        <a:t>Deliverables (2, at M18)</a:t>
                      </a:r>
                      <a:endParaRPr lang="es-ES" sz="18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Yes</a:t>
                      </a:r>
                      <a:endParaRPr lang="es-ES" sz="18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100%</a:t>
                      </a:r>
                      <a:endParaRPr lang="es-ES" sz="18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Completed</a:t>
                      </a:r>
                      <a:endParaRPr lang="es-ES" sz="18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37880618"/>
                  </a:ext>
                </a:extLst>
              </a:tr>
              <a:tr h="198755">
                <a:tc>
                  <a:txBody>
                    <a:bodyPr/>
                    <a:lstStyle/>
                    <a:p>
                      <a:pPr>
                        <a:spcAft>
                          <a:spcPts val="600"/>
                        </a:spcAft>
                      </a:pPr>
                      <a:r>
                        <a:rPr lang="en-US" sz="1800" dirty="0">
                          <a:effectLst/>
                        </a:rPr>
                        <a:t>Milestones (1, at M18)</a:t>
                      </a:r>
                      <a:endParaRPr lang="es-ES" sz="18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Yes</a:t>
                      </a:r>
                      <a:endParaRPr lang="es-ES" sz="18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a:effectLst/>
                        </a:rPr>
                        <a:t>100%</a:t>
                      </a:r>
                      <a:endParaRPr lang="es-ES" sz="18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800" dirty="0">
                          <a:effectLst/>
                        </a:rPr>
                        <a:t>Completed</a:t>
                      </a:r>
                      <a:endParaRPr lang="es-ES" sz="1800" dirty="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6090314"/>
                  </a:ext>
                </a:extLst>
              </a:tr>
            </a:tbl>
          </a:graphicData>
        </a:graphic>
      </p:graphicFrame>
    </p:spTree>
    <p:extLst>
      <p:ext uri="{BB962C8B-B14F-4D97-AF65-F5344CB8AC3E}">
        <p14:creationId xmlns:p14="http://schemas.microsoft.com/office/powerpoint/2010/main" val="1903170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fld id="{07CE569E-9B7C-4CB9-AB80-C0841F922CFF}" type="slidenum">
              <a:rPr lang="en-US" smtClean="0"/>
              <a:pPr/>
              <a:t>26</a:t>
            </a:fld>
            <a:endParaRPr lang="en-US" dirty="0"/>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r>
              <a:rPr lang="en-US" dirty="0"/>
              <a:t>FuturEnzyme</a:t>
            </a:r>
          </a:p>
        </p:txBody>
      </p:sp>
      <p:sp>
        <p:nvSpPr>
          <p:cNvPr id="7"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r>
              <a:rPr lang="en-US" sz="3600" dirty="0">
                <a:latin typeface="Franklin Gothic Book" panose="020B0503020102020204" pitchFamily="34" charset="0"/>
              </a:rPr>
              <a:t>WP1 – Future actions</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1988690"/>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r>
              <a:rPr lang="en-GB" b="1" dirty="0"/>
              <a:t>Future actions (six months ahead):</a:t>
            </a:r>
            <a:endParaRPr lang="es-ES" dirty="0"/>
          </a:p>
          <a:p>
            <a:pPr lvl="1"/>
            <a:r>
              <a:rPr lang="en-GB" dirty="0"/>
              <a:t>24-month General Assembly (6-7 July 2023, Hamburg, Germany) preparation.</a:t>
            </a:r>
            <a:endParaRPr lang="es-ES" dirty="0"/>
          </a:p>
          <a:p>
            <a:pPr lvl="1"/>
            <a:r>
              <a:rPr lang="en-GB" dirty="0"/>
              <a:t>Cluster meetings regarding policy brief, newsletter, joint publications, workshops, courses, etc.</a:t>
            </a:r>
            <a:endParaRPr lang="es-ES" dirty="0"/>
          </a:p>
          <a:p>
            <a:pPr lvl="1"/>
            <a:r>
              <a:rPr lang="en-GB" dirty="0"/>
              <a:t>Consortia workshops, courses, conference, etc.</a:t>
            </a:r>
            <a:endParaRPr lang="es-ES" dirty="0"/>
          </a:p>
          <a:p>
            <a:pPr lvl="1"/>
            <a:r>
              <a:rPr lang="en-GB" dirty="0"/>
              <a:t>Confidentiality legal documents inter-consortia, if needed.</a:t>
            </a:r>
            <a:endParaRPr lang="es-ES" dirty="0"/>
          </a:p>
          <a:p>
            <a:pPr lvl="3">
              <a:lnSpc>
                <a:spcPct val="100000"/>
              </a:lnSpc>
            </a:pPr>
            <a:endParaRPr lang="en-US" sz="3067" baseline="-25000" dirty="0"/>
          </a:p>
        </p:txBody>
      </p:sp>
    </p:spTree>
    <p:extLst>
      <p:ext uri="{BB962C8B-B14F-4D97-AF65-F5344CB8AC3E}">
        <p14:creationId xmlns:p14="http://schemas.microsoft.com/office/powerpoint/2010/main" val="3637622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fld id="{07CE569E-9B7C-4CB9-AB80-C0841F922CFF}" type="slidenum">
              <a:rPr lang="en-US" smtClean="0"/>
              <a:pPr/>
              <a:t>27</a:t>
            </a:fld>
            <a:endParaRPr lang="en-US" dirty="0"/>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r>
              <a:rPr lang="en-US" dirty="0"/>
              <a:t>FuturEnzyme</a:t>
            </a:r>
          </a:p>
        </p:txBody>
      </p:sp>
      <p:sp>
        <p:nvSpPr>
          <p:cNvPr id="7"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r>
              <a:rPr lang="en-US" sz="3600" dirty="0">
                <a:latin typeface="Franklin Gothic Book" panose="020B0503020102020204" pitchFamily="34" charset="0"/>
              </a:rPr>
              <a:t>WP1 – Deviations</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r>
              <a:rPr lang="en-GB" b="1" dirty="0"/>
              <a:t>Two budget deviations</a:t>
            </a:r>
            <a:endParaRPr lang="es-ES" dirty="0"/>
          </a:p>
          <a:p>
            <a:pPr lvl="1"/>
            <a:r>
              <a:rPr lang="en-US" dirty="0"/>
              <a:t>Budget change request by CNR</a:t>
            </a:r>
          </a:p>
          <a:p>
            <a:pPr lvl="1"/>
            <a:r>
              <a:rPr lang="en-US" dirty="0"/>
              <a:t>Budget re-allocation for recruitment at CSIC-IQFR</a:t>
            </a:r>
          </a:p>
          <a:p>
            <a:pPr marL="355165" lvl="1" indent="0">
              <a:buNone/>
            </a:pPr>
            <a:endParaRPr lang="en-US" dirty="0"/>
          </a:p>
          <a:p>
            <a:r>
              <a:rPr lang="en-GB" b="1" dirty="0"/>
              <a:t>Inter-consortia confidentiality agreements</a:t>
            </a:r>
            <a:endParaRPr lang="en-US" dirty="0"/>
          </a:p>
          <a:p>
            <a:pPr lvl="1"/>
            <a:r>
              <a:rPr lang="en-US" dirty="0"/>
              <a:t>The signing of this framework agreement to share data and materials for joint developments may not be feasible because of sensitive information to be shared</a:t>
            </a:r>
          </a:p>
          <a:p>
            <a:pPr lvl="1"/>
            <a:r>
              <a:rPr lang="en-US" dirty="0"/>
              <a:t>We will continue strengthening our cooperation through the Cluster and through scientific collaborations</a:t>
            </a:r>
          </a:p>
        </p:txBody>
      </p:sp>
    </p:spTree>
    <p:extLst>
      <p:ext uri="{BB962C8B-B14F-4D97-AF65-F5344CB8AC3E}">
        <p14:creationId xmlns:p14="http://schemas.microsoft.com/office/powerpoint/2010/main" val="1056755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Franklin"/>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pic>
        <p:nvPicPr>
          <p:cNvPr id="164" name="Google Shape;164;p1"/>
          <p:cNvPicPr preferRelativeResize="0"/>
          <p:nvPr/>
        </p:nvPicPr>
        <p:blipFill rotWithShape="1">
          <a:blip r:embed="rId4">
            <a:alphaModFix/>
          </a:blip>
          <a:srcRect l="14433" r="14433"/>
          <a:stretch/>
        </p:blipFill>
        <p:spPr>
          <a:xfrm>
            <a:off x="3523488" y="10"/>
            <a:ext cx="8668512" cy="6857990"/>
          </a:xfrm>
          <a:prstGeom prst="rect">
            <a:avLst/>
          </a:prstGeom>
          <a:noFill/>
          <a:ln>
            <a:noFill/>
          </a:ln>
        </p:spPr>
      </p:pic>
      <p:sp>
        <p:nvSpPr>
          <p:cNvPr id="165" name="Google Shape;165;p1"/>
          <p:cNvSpPr/>
          <p:nvPr/>
        </p:nvSpPr>
        <p:spPr>
          <a:xfrm>
            <a:off x="0" y="0"/>
            <a:ext cx="9756601" cy="6858000"/>
          </a:xfrm>
          <a:prstGeom prst="rect">
            <a:avLst/>
          </a:prstGeom>
          <a:gradFill>
            <a:gsLst>
              <a:gs pos="0">
                <a:srgbClr val="FFFFFF">
                  <a:alpha val="0"/>
                </a:srgbClr>
              </a:gs>
              <a:gs pos="19000">
                <a:srgbClr val="FFFFFF">
                  <a:alpha val="37647"/>
                </a:srgbClr>
              </a:gs>
              <a:gs pos="35000">
                <a:srgbClr val="FFFFFF">
                  <a:alpha val="78823"/>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Franklin"/>
              <a:buNone/>
              <a:tabLst/>
              <a:defRPr/>
            </a:pPr>
            <a:endParaRPr kumimoji="0" sz="1800" b="0" i="0" u="none" strike="noStrike" kern="0" cap="none" spc="0" normalizeH="0" baseline="0" noProof="0">
              <a:ln>
                <a:noFill/>
              </a:ln>
              <a:solidFill>
                <a:srgbClr val="FFFFFF"/>
              </a:solidFill>
              <a:effectLst/>
              <a:uLnTx/>
              <a:uFillTx/>
              <a:latin typeface="Libre Franklin"/>
              <a:ea typeface="Libre Franklin"/>
              <a:cs typeface="Libre Franklin"/>
              <a:sym typeface="Libre Franklin"/>
            </a:endParaRPr>
          </a:p>
        </p:txBody>
      </p:sp>
      <p:sp>
        <p:nvSpPr>
          <p:cNvPr id="166" name="Google Shape;166;p1"/>
          <p:cNvSpPr txBox="1">
            <a:spLocks noGrp="1"/>
          </p:cNvSpPr>
          <p:nvPr>
            <p:ph type="ctrTitle"/>
          </p:nvPr>
        </p:nvSpPr>
        <p:spPr>
          <a:xfrm>
            <a:off x="477981" y="1122363"/>
            <a:ext cx="4023300" cy="320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Libre Franklin Medium"/>
              <a:buNone/>
            </a:pPr>
            <a:r>
              <a:rPr lang="en-US" sz="3200" b="1" dirty="0">
                <a:latin typeface="Franklin Gothic Medium (Títulos)"/>
              </a:rPr>
              <a:t>FuturEnzyme</a:t>
            </a:r>
            <a:br>
              <a:rPr lang="en-US" sz="3200" dirty="0">
                <a:latin typeface="Franklin Gothic Medium (Títulos)"/>
              </a:rPr>
            </a:br>
            <a:r>
              <a:rPr lang="en-US" sz="3200" dirty="0">
                <a:latin typeface="Franklin Gothic Medium (Títulos)"/>
              </a:rPr>
              <a:t>Technologies of the </a:t>
            </a:r>
            <a:r>
              <a:rPr lang="en-US" sz="3200" dirty="0" err="1">
                <a:latin typeface="Franklin Gothic Medium (Títulos)"/>
              </a:rPr>
              <a:t>FUTURe</a:t>
            </a:r>
            <a:r>
              <a:rPr lang="en-US" sz="3200" dirty="0">
                <a:latin typeface="Franklin Gothic Medium (Títulos)"/>
              </a:rPr>
              <a:t> for low-cost ENZYMEs for environment-friendly products</a:t>
            </a:r>
            <a:endParaRPr sz="3200" dirty="0">
              <a:latin typeface="Franklin Gothic Medium (Títulos)"/>
            </a:endParaRPr>
          </a:p>
        </p:txBody>
      </p:sp>
      <p:sp>
        <p:nvSpPr>
          <p:cNvPr id="167" name="Google Shape;167;p1"/>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Franklin"/>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8" name="Google Shape;168;p1"/>
          <p:cNvSpPr/>
          <p:nvPr/>
        </p:nvSpPr>
        <p:spPr>
          <a:xfrm>
            <a:off x="481029" y="4546920"/>
            <a:ext cx="39776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Franklin"/>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9" name="Google Shape;169;p1"/>
          <p:cNvPicPr preferRelativeResize="0"/>
          <p:nvPr/>
        </p:nvPicPr>
        <p:blipFill rotWithShape="1">
          <a:blip r:embed="rId5">
            <a:alphaModFix/>
          </a:blip>
          <a:srcRect/>
          <a:stretch/>
        </p:blipFill>
        <p:spPr>
          <a:xfrm>
            <a:off x="4458669" y="2086542"/>
            <a:ext cx="1630608" cy="2306521"/>
          </a:xfrm>
          <a:prstGeom prst="rect">
            <a:avLst/>
          </a:prstGeom>
          <a:noFill/>
          <a:ln>
            <a:noFill/>
          </a:ln>
        </p:spPr>
      </p:pic>
      <p:sp>
        <p:nvSpPr>
          <p:cNvPr id="170" name="Google Shape;170;p1"/>
          <p:cNvSpPr txBox="1"/>
          <p:nvPr/>
        </p:nvSpPr>
        <p:spPr>
          <a:xfrm>
            <a:off x="1195515" y="6254557"/>
            <a:ext cx="603827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Libre Franklin"/>
              <a:buNone/>
              <a:tabLst/>
              <a:defRPr/>
            </a:pPr>
            <a:r>
              <a:rPr kumimoji="0" lang="en-US"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rPr>
              <a:t>Project funded by the European Union’s Horizon 2020</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Libre Franklin"/>
              <a:buNone/>
              <a:tabLst/>
              <a:defRPr/>
            </a:pPr>
            <a:r>
              <a:rPr kumimoji="0" lang="en-US"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rPr>
              <a:t>Research and Innovation Programme under grant agreement No [101000327]</a:t>
            </a:r>
            <a:endParaRPr kumimoji="0" sz="1200"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pic>
        <p:nvPicPr>
          <p:cNvPr id="171" name="Google Shape;171;p1" descr="Icon&#10;&#10;Description automatically generated with medium confidence"/>
          <p:cNvPicPr preferRelativeResize="0"/>
          <p:nvPr/>
        </p:nvPicPr>
        <p:blipFill rotWithShape="1">
          <a:blip r:embed="rId6">
            <a:alphaModFix/>
          </a:blip>
          <a:srcRect/>
          <a:stretch/>
        </p:blipFill>
        <p:spPr>
          <a:xfrm>
            <a:off x="510779" y="6273820"/>
            <a:ext cx="684736" cy="436713"/>
          </a:xfrm>
          <a:prstGeom prst="rect">
            <a:avLst/>
          </a:prstGeom>
          <a:noFill/>
          <a:ln>
            <a:noFill/>
          </a:ln>
        </p:spPr>
      </p:pic>
      <p:sp>
        <p:nvSpPr>
          <p:cNvPr id="172" name="Google Shape;172;p1"/>
          <p:cNvSpPr txBox="1"/>
          <p:nvPr/>
        </p:nvSpPr>
        <p:spPr>
          <a:xfrm>
            <a:off x="1195515" y="555655"/>
            <a:ext cx="9129585" cy="42664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700"/>
              <a:buFont typeface="Arial"/>
              <a:buNone/>
              <a:tabLst/>
              <a:defRPr/>
            </a:pPr>
            <a:r>
              <a:rPr kumimoji="0" lang="en-US" sz="1700" b="1" i="0" u="none" strike="noStrike" kern="0" cap="none" spc="0" normalizeH="0" baseline="0" noProof="0" dirty="0">
                <a:ln>
                  <a:noFill/>
                </a:ln>
                <a:solidFill>
                  <a:srgbClr val="000000"/>
                </a:solidFill>
                <a:effectLst/>
                <a:uLnTx/>
                <a:uFillTx/>
                <a:latin typeface="Franklin Gothic Medium (Títulos)"/>
                <a:ea typeface="Libre Franklin"/>
                <a:cs typeface="Libre Franklin"/>
                <a:sym typeface="Libre Franklin"/>
              </a:rPr>
              <a:t>WP2 – Machine learning enzyme bio-prospecting integrated into an industrial context</a:t>
            </a:r>
            <a:endParaRPr kumimoji="0" sz="1400" b="0" i="0" u="none" strike="noStrike" kern="0" cap="none" spc="0" normalizeH="0" baseline="0" noProof="0" dirty="0">
              <a:ln>
                <a:noFill/>
              </a:ln>
              <a:solidFill>
                <a:srgbClr val="000000"/>
              </a:solidFill>
              <a:effectLst/>
              <a:uLnTx/>
              <a:uFillTx/>
              <a:latin typeface="Franklin Gothic Medium (Títulos)"/>
              <a:cs typeface="Arial"/>
              <a:sym typeface="Arial"/>
            </a:endParaRPr>
          </a:p>
        </p:txBody>
      </p:sp>
      <p:sp>
        <p:nvSpPr>
          <p:cNvPr id="173" name="Google Shape;173;p1"/>
          <p:cNvSpPr/>
          <p:nvPr/>
        </p:nvSpPr>
        <p:spPr>
          <a:xfrm>
            <a:off x="303434" y="4555502"/>
            <a:ext cx="6096000"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0000"/>
                </a:solidFill>
                <a:effectLst/>
                <a:uLnTx/>
                <a:uFillTx/>
                <a:latin typeface="Franklin Gothic Medium (Títulos)"/>
                <a:ea typeface="Libre Franklin"/>
                <a:cs typeface="Libre Franklin"/>
                <a:sym typeface="Libre Franklin"/>
              </a:rPr>
              <a:t>FuturEnzyme</a:t>
            </a:r>
            <a:r>
              <a:rPr kumimoji="0" lang="en-US" sz="1800" b="0" i="0" u="none" strike="noStrike" kern="0" cap="none" spc="0" normalizeH="0" baseline="0" noProof="0" dirty="0">
                <a:ln>
                  <a:noFill/>
                </a:ln>
                <a:solidFill>
                  <a:srgbClr val="000000"/>
                </a:solidFill>
                <a:effectLst/>
                <a:uLnTx/>
                <a:uFillTx/>
                <a:latin typeface="Franklin Gothic Medium (Títulos)"/>
                <a:ea typeface="Libre Franklin"/>
                <a:cs typeface="Libre Franklin"/>
                <a:sym typeface="Libre Franklin"/>
              </a:rPr>
              <a:t>: First Reporting Period </a:t>
            </a:r>
            <a:endParaRPr kumimoji="0" sz="1800" b="0" i="0" u="none" strike="noStrike" kern="0" cap="none" spc="0" normalizeH="0" baseline="0" noProof="0" dirty="0">
              <a:ln>
                <a:noFill/>
              </a:ln>
              <a:solidFill>
                <a:srgbClr val="000000"/>
              </a:solidFill>
              <a:effectLst/>
              <a:uLnTx/>
              <a:uFillTx/>
              <a:latin typeface="Franklin Gothic Medium (Títulos)"/>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Medium (Títulos)"/>
                <a:ea typeface="Libre Franklin"/>
                <a:cs typeface="Libre Franklin"/>
                <a:sym typeface="Libre Franklin"/>
              </a:rPr>
              <a:t>Start date: 1 June 2021 - End date: 31 May 2025</a:t>
            </a:r>
            <a:endParaRPr kumimoji="0" sz="1800" b="0" i="0" u="none" strike="noStrike" kern="0" cap="none" spc="0" normalizeH="0" baseline="0" noProof="0" dirty="0">
              <a:ln>
                <a:noFill/>
              </a:ln>
              <a:solidFill>
                <a:srgbClr val="000000"/>
              </a:solidFill>
              <a:effectLst/>
              <a:uLnTx/>
              <a:uFillTx/>
              <a:latin typeface="Franklin Gothic Medium (Títulos)"/>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Medium (Títulos)"/>
                <a:ea typeface="Libre Franklin"/>
                <a:cs typeface="Libre Franklin"/>
                <a:sym typeface="Libre Franklin"/>
              </a:rPr>
              <a:t>Proposal number: 101000327 - Consortium: 16 partners </a:t>
            </a:r>
            <a:endParaRPr kumimoji="0" sz="1800" b="0" i="0" u="none" strike="noStrike" kern="0" cap="none" spc="0" normalizeH="0" baseline="0" noProof="0" dirty="0">
              <a:ln>
                <a:noFill/>
              </a:ln>
              <a:solidFill>
                <a:srgbClr val="000000"/>
              </a:solidFill>
              <a:effectLst/>
              <a:uLnTx/>
              <a:uFillTx/>
              <a:latin typeface="Franklin Gothic Medium (Títulos)"/>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Medium (Títulos)"/>
                <a:ea typeface="Libre Franklin"/>
                <a:cs typeface="Libre Franklin"/>
                <a:sym typeface="Libre Franklin"/>
              </a:rPr>
              <a:t>Requested EU Contribution:  5,995,035.13 €</a:t>
            </a:r>
            <a:endParaRPr kumimoji="0" sz="1800" b="0" i="0" u="none" strike="noStrike" kern="0" cap="none" spc="0" normalizeH="0" baseline="0" noProof="0" dirty="0">
              <a:ln>
                <a:noFill/>
              </a:ln>
              <a:solidFill>
                <a:srgbClr val="000000"/>
              </a:solidFill>
              <a:effectLst/>
              <a:uLnTx/>
              <a:uFillTx/>
              <a:latin typeface="Franklin Gothic Medium (Títulos)"/>
              <a:ea typeface="Libre Franklin"/>
              <a:cs typeface="Libre Franklin"/>
              <a:sym typeface="Libre Frankli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80" name="Google Shape;180;p2"/>
          <p:cNvSpPr txBox="1">
            <a:spLocks noGrp="1"/>
          </p:cNvSpPr>
          <p:nvPr>
            <p:ph type="ftr" idx="11"/>
          </p:nvPr>
        </p:nvSpPr>
        <p:spPr>
          <a:xfrm>
            <a:off x="4038600" y="6454008"/>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Calibri"/>
                <a:cs typeface="Calibri"/>
                <a:sym typeface="Calibri"/>
              </a:rPr>
              <a:t>FuturEnzyme</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81" name="Google Shape;181;p2"/>
          <p:cNvSpPr txBox="1"/>
          <p:nvPr/>
        </p:nvSpPr>
        <p:spPr>
          <a:xfrm>
            <a:off x="376512" y="1440310"/>
            <a:ext cx="11583840" cy="400875"/>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100000"/>
              </a:lnSpc>
              <a:spcBef>
                <a:spcPts val="0"/>
              </a:spcBef>
              <a:spcAft>
                <a:spcPts val="0"/>
              </a:spcAft>
              <a:buClr>
                <a:srgbClr val="44546A"/>
              </a:buClr>
              <a:buSzPts val="2100"/>
              <a:buFont typeface="Noto Sans Symbols"/>
              <a:buChar char="◼"/>
              <a:tabLst/>
              <a:defRPr/>
            </a:pPr>
            <a:r>
              <a:rPr kumimoji="0" lang="en-US" sz="2100" b="0" i="0" u="none" strike="noStrike" kern="0" cap="none" spc="0" normalizeH="0" baseline="0" noProof="0" dirty="0">
                <a:ln>
                  <a:noFill/>
                </a:ln>
                <a:solidFill>
                  <a:srgbClr val="000000"/>
                </a:solidFill>
                <a:effectLst/>
                <a:uLnTx/>
                <a:uFillTx/>
                <a:latin typeface="Calibri"/>
                <a:ea typeface="Calibri"/>
                <a:cs typeface="Calibri"/>
                <a:sym typeface="Calibri"/>
              </a:rPr>
              <a:t>OBJECTIVE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55165" marR="0" lvl="1" indent="0" algn="l" defTabSz="914400" rtl="0" eaLnBrk="1" fontAlgn="auto" latinLnBrk="0" hangingPunct="1">
              <a:lnSpc>
                <a:spcPct val="100000"/>
              </a:lnSpc>
              <a:spcBef>
                <a:spcPts val="799"/>
              </a:spcBef>
              <a:spcAft>
                <a:spcPts val="0"/>
              </a:spcAft>
              <a:buClr>
                <a:srgbClr val="70AD47"/>
              </a:buClr>
              <a:buSzPts val="2000"/>
              <a:buFont typeface="Arial"/>
              <a:buNone/>
              <a:tabLst/>
              <a:defRPr/>
            </a:pP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To </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pre-select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enzymes meeting products’ requirements by bioinformatics and supercomputing pipelines:</a:t>
            </a:r>
            <a:endPar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720900" marR="0" lvl="3" indent="-365734" algn="l" defTabSz="914400" rtl="0" eaLnBrk="1" fontAlgn="auto" latinLnBrk="0" hangingPunct="1">
              <a:lnSpc>
                <a:spcPct val="100000"/>
              </a:lnSpc>
              <a:spcBef>
                <a:spcPts val="0"/>
              </a:spcBef>
              <a:spcAft>
                <a:spcPts val="0"/>
              </a:spcAft>
              <a:buClr>
                <a:srgbClr val="70AD47"/>
              </a:buClr>
              <a:buSzPts val="1870"/>
              <a:buFont typeface="Noto Sans Symbols"/>
              <a:buChar char="◼"/>
              <a:tabLst/>
              <a:defRPr/>
            </a:pPr>
            <a:r>
              <a:rPr kumimoji="0" lang="en-US" sz="1870" b="0" i="0" u="none" strike="noStrike" kern="0" cap="none" spc="0" normalizeH="0" baseline="0" noProof="0" dirty="0">
                <a:ln>
                  <a:noFill/>
                </a:ln>
                <a:solidFill>
                  <a:srgbClr val="000000"/>
                </a:solidFill>
                <a:effectLst/>
                <a:uLnTx/>
                <a:uFillTx/>
                <a:latin typeface="Calibri"/>
                <a:ea typeface="Calibri"/>
                <a:cs typeface="Calibri"/>
                <a:sym typeface="Calibri"/>
              </a:rPr>
              <a:t>Public and consortium </a:t>
            </a:r>
            <a:r>
              <a:rPr kumimoji="0" lang="en-US" sz="1870" b="1" i="0" u="none" strike="noStrike" kern="0" cap="none" spc="0" normalizeH="0" baseline="0" noProof="0" dirty="0">
                <a:ln>
                  <a:noFill/>
                </a:ln>
                <a:solidFill>
                  <a:srgbClr val="000000"/>
                </a:solidFill>
                <a:effectLst/>
                <a:uLnTx/>
                <a:uFillTx/>
                <a:latin typeface="Calibri"/>
                <a:ea typeface="Calibri"/>
                <a:cs typeface="Calibri"/>
                <a:sym typeface="Calibri"/>
              </a:rPr>
              <a:t>sequence repositories</a:t>
            </a:r>
          </a:p>
          <a:p>
            <a:pPr marL="720900" marR="0" lvl="3" indent="-365734" algn="l" defTabSz="914400" rtl="0" eaLnBrk="1" fontAlgn="auto" latinLnBrk="0" hangingPunct="1">
              <a:lnSpc>
                <a:spcPct val="100000"/>
              </a:lnSpc>
              <a:spcBef>
                <a:spcPts val="0"/>
              </a:spcBef>
              <a:spcAft>
                <a:spcPts val="0"/>
              </a:spcAft>
              <a:buClr>
                <a:srgbClr val="70AD47"/>
              </a:buClr>
              <a:buSzPts val="1870"/>
              <a:buFont typeface="Noto Sans Symbols"/>
              <a:buChar char="◼"/>
              <a:tabLst/>
              <a:defRPr/>
            </a:pPr>
            <a:r>
              <a:rPr kumimoji="0" lang="en-US" sz="1870" b="0" i="0" u="none" strike="noStrike" kern="0" cap="none" spc="0" normalizeH="0" baseline="0" noProof="0" dirty="0">
                <a:ln>
                  <a:noFill/>
                </a:ln>
                <a:solidFill>
                  <a:srgbClr val="000000"/>
                </a:solidFill>
                <a:effectLst/>
                <a:uLnTx/>
                <a:uFillTx/>
                <a:latin typeface="Calibri"/>
                <a:ea typeface="Calibri"/>
                <a:cs typeface="Calibri"/>
                <a:sym typeface="Calibri"/>
              </a:rPr>
              <a:t>Knowledge of the </a:t>
            </a:r>
            <a:r>
              <a:rPr kumimoji="0" lang="en-US" sz="1870" b="1" i="0" u="none" strike="noStrike" kern="0" cap="none" spc="0" normalizeH="0" baseline="0" noProof="0" dirty="0">
                <a:ln>
                  <a:noFill/>
                </a:ln>
                <a:solidFill>
                  <a:srgbClr val="000000"/>
                </a:solidFill>
                <a:effectLst/>
                <a:uLnTx/>
                <a:uFillTx/>
                <a:latin typeface="Calibri"/>
                <a:ea typeface="Calibri"/>
                <a:cs typeface="Calibri"/>
                <a:sym typeface="Calibri"/>
              </a:rPr>
              <a:t>needs and requirements </a:t>
            </a:r>
            <a:r>
              <a:rPr kumimoji="0" lang="en-US" sz="1870" b="0" i="0" u="none" strike="noStrike" kern="0" cap="none" spc="0" normalizeH="0" baseline="0" noProof="0" dirty="0">
                <a:ln>
                  <a:noFill/>
                </a:ln>
                <a:solidFill>
                  <a:srgbClr val="000000"/>
                </a:solidFill>
                <a:effectLst/>
                <a:uLnTx/>
                <a:uFillTx/>
                <a:latin typeface="Calibri"/>
                <a:ea typeface="Calibri"/>
                <a:cs typeface="Calibri"/>
                <a:sym typeface="Calibri"/>
              </a:rPr>
              <a:t>of manufacturing companies</a:t>
            </a:r>
          </a:p>
          <a:p>
            <a:pPr marL="720900" marR="0" lvl="3" indent="-365734" algn="l" defTabSz="914400" rtl="0" eaLnBrk="1" fontAlgn="auto" latinLnBrk="0" hangingPunct="1">
              <a:lnSpc>
                <a:spcPct val="100000"/>
              </a:lnSpc>
              <a:spcBef>
                <a:spcPts val="0"/>
              </a:spcBef>
              <a:spcAft>
                <a:spcPts val="0"/>
              </a:spcAft>
              <a:buClr>
                <a:srgbClr val="70AD47"/>
              </a:buClr>
              <a:buSzPts val="1870"/>
              <a:buFont typeface="Noto Sans Symbols"/>
              <a:buChar char="◼"/>
              <a:tabLst/>
              <a:defRPr/>
            </a:pPr>
            <a:r>
              <a:rPr kumimoji="0" lang="en-US" sz="1870" b="1" i="0" u="none" strike="noStrike" kern="0" cap="none" spc="0" normalizeH="0" baseline="0" noProof="0" dirty="0">
                <a:ln>
                  <a:noFill/>
                </a:ln>
                <a:solidFill>
                  <a:srgbClr val="000000"/>
                </a:solidFill>
                <a:effectLst/>
                <a:uLnTx/>
                <a:uFillTx/>
                <a:latin typeface="Calibri"/>
                <a:ea typeface="Calibri"/>
                <a:cs typeface="Calibri"/>
                <a:sym typeface="Calibri"/>
              </a:rPr>
              <a:t>Meta-data analysis</a:t>
            </a:r>
          </a:p>
          <a:p>
            <a:pPr marL="720900" marR="0" lvl="1" indent="-365734" algn="l" defTabSz="914400" rtl="0" eaLnBrk="1" fontAlgn="auto" latinLnBrk="0" hangingPunct="1">
              <a:lnSpc>
                <a:spcPct val="100000"/>
              </a:lnSpc>
              <a:spcBef>
                <a:spcPts val="799"/>
              </a:spcBef>
              <a:spcAft>
                <a:spcPts val="0"/>
              </a:spcAft>
              <a:buClr>
                <a:srgbClr val="70AD47"/>
              </a:buClr>
              <a:buSzPts val="1870"/>
              <a:buFont typeface="Noto Sans Symbols"/>
              <a:buChar char="◼"/>
              <a:tabLst/>
              <a:defRPr/>
            </a:pPr>
            <a:endParaRPr kumimoji="0" lang="en-US" sz="187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720900" marR="0" lvl="1" indent="-365734" algn="l" defTabSz="914400" rtl="0" eaLnBrk="1" fontAlgn="auto" latinLnBrk="0" hangingPunct="1">
              <a:lnSpc>
                <a:spcPct val="100000"/>
              </a:lnSpc>
              <a:spcBef>
                <a:spcPts val="799"/>
              </a:spcBef>
              <a:spcAft>
                <a:spcPts val="0"/>
              </a:spcAft>
              <a:buClr>
                <a:srgbClr val="70AD47"/>
              </a:buClr>
              <a:buSzPts val="1870"/>
              <a:buFont typeface="Noto Sans Symbols"/>
              <a:buChar char="◼"/>
              <a:tabLst/>
              <a:defRPr/>
            </a:pPr>
            <a:r>
              <a:rPr kumimoji="0" lang="en-US" sz="1870" b="0" i="0" u="none" strike="noStrike" kern="0" cap="none" spc="0" normalizeH="0" baseline="0" noProof="0" dirty="0">
                <a:ln>
                  <a:noFill/>
                </a:ln>
                <a:solidFill>
                  <a:srgbClr val="000000"/>
                </a:solidFill>
                <a:effectLst/>
                <a:uLnTx/>
                <a:uFillTx/>
                <a:latin typeface="Calibri"/>
                <a:ea typeface="Calibri"/>
                <a:cs typeface="Calibri"/>
                <a:sym typeface="Calibri"/>
              </a:rPr>
              <a:t>TASKS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076064" marR="0" lvl="2" indent="-355163" algn="l" defTabSz="914400" rtl="0" eaLnBrk="1" fontAlgn="auto" latinLnBrk="0" hangingPunct="1">
              <a:lnSpc>
                <a:spcPct val="100000"/>
              </a:lnSpc>
              <a:spcBef>
                <a:spcPts val="0"/>
              </a:spcBef>
              <a:spcAft>
                <a:spcPts val="0"/>
              </a:spcAft>
              <a:buClr>
                <a:srgbClr val="70AD47"/>
              </a:buClr>
              <a:buSzPts val="1570"/>
              <a:buFont typeface="Noto Sans Symbols"/>
              <a:buChar char="◼"/>
              <a:tabLst/>
              <a:defRPr/>
            </a:pPr>
            <a:r>
              <a:rPr kumimoji="0" lang="en-US" sz="1570" b="0" i="0" u="none" strike="noStrike" kern="0" cap="none" spc="0" normalizeH="0" baseline="0" noProof="0" dirty="0">
                <a:ln>
                  <a:noFill/>
                </a:ln>
                <a:solidFill>
                  <a:srgbClr val="000000"/>
                </a:solidFill>
                <a:effectLst/>
                <a:uLnTx/>
                <a:uFillTx/>
                <a:latin typeface="Calibri"/>
                <a:ea typeface="Calibri"/>
                <a:cs typeface="Calibri"/>
                <a:sym typeface="Calibri"/>
              </a:rPr>
              <a:t>Compile the on-demand manufacturers’ needs and specifications (M1 - M6) (TASK 2.1)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076064" marR="0" lvl="2" indent="-355163" algn="l" defTabSz="914400" rtl="0" eaLnBrk="1" fontAlgn="auto" latinLnBrk="0" hangingPunct="1">
              <a:lnSpc>
                <a:spcPct val="100000"/>
              </a:lnSpc>
              <a:spcBef>
                <a:spcPts val="0"/>
              </a:spcBef>
              <a:spcAft>
                <a:spcPts val="0"/>
              </a:spcAft>
              <a:buClr>
                <a:srgbClr val="70AD47"/>
              </a:buClr>
              <a:buSzPts val="1570"/>
              <a:buFont typeface="Noto Sans Symbols"/>
              <a:buChar char="◼"/>
              <a:tabLst/>
              <a:defRPr/>
            </a:pPr>
            <a:r>
              <a:rPr kumimoji="0" lang="en-US" sz="1570" b="0" i="0" u="none" strike="noStrike" kern="0" cap="none" spc="0" normalizeH="0" baseline="0" noProof="0" dirty="0">
                <a:ln>
                  <a:noFill/>
                </a:ln>
                <a:solidFill>
                  <a:srgbClr val="000000"/>
                </a:solidFill>
                <a:effectLst/>
                <a:uLnTx/>
                <a:uFillTx/>
                <a:latin typeface="Calibri"/>
                <a:ea typeface="Calibri"/>
                <a:cs typeface="Calibri"/>
                <a:sym typeface="Calibri"/>
              </a:rPr>
              <a:t>Pre-selecting candidate sequences through extensive homology search (M1 - M48) (TASK 2.2)</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076064" marR="0" lvl="2" indent="-355163" algn="l" defTabSz="914400" rtl="0" eaLnBrk="1" fontAlgn="auto" latinLnBrk="0" hangingPunct="1">
              <a:lnSpc>
                <a:spcPct val="100000"/>
              </a:lnSpc>
              <a:spcBef>
                <a:spcPts val="0"/>
              </a:spcBef>
              <a:spcAft>
                <a:spcPts val="0"/>
              </a:spcAft>
              <a:buClr>
                <a:srgbClr val="70AD47"/>
              </a:buClr>
              <a:buSzPts val="1570"/>
              <a:buFont typeface="Noto Sans Symbols"/>
              <a:buChar char="◼"/>
              <a:tabLst/>
              <a:defRPr/>
            </a:pPr>
            <a:r>
              <a:rPr kumimoji="0" lang="en-US" sz="1570" b="0" i="0" u="none" strike="noStrike" kern="0" cap="none" spc="0" normalizeH="0" baseline="0" noProof="0" dirty="0">
                <a:ln>
                  <a:noFill/>
                </a:ln>
                <a:solidFill>
                  <a:srgbClr val="000000"/>
                </a:solidFill>
                <a:effectLst/>
                <a:uLnTx/>
                <a:uFillTx/>
                <a:latin typeface="Calibri"/>
                <a:ea typeface="Calibri"/>
                <a:cs typeface="Calibri"/>
                <a:sym typeface="Calibri"/>
              </a:rPr>
              <a:t>Motif buildup for massive and smart search of enzymes fitting manufacturers’ needs (M1 - M42) (TASK 2.3)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076064" marR="0" lvl="2" indent="-355163" algn="l" defTabSz="914400" rtl="0" eaLnBrk="1" fontAlgn="auto" latinLnBrk="0" hangingPunct="1">
              <a:lnSpc>
                <a:spcPct val="100000"/>
              </a:lnSpc>
              <a:spcBef>
                <a:spcPts val="0"/>
              </a:spcBef>
              <a:spcAft>
                <a:spcPts val="0"/>
              </a:spcAft>
              <a:buClr>
                <a:srgbClr val="70AD47"/>
              </a:buClr>
              <a:buSzPts val="1570"/>
              <a:buFont typeface="Noto Sans Symbols"/>
              <a:buChar char="◼"/>
              <a:tabLst/>
              <a:defRPr/>
            </a:pPr>
            <a:r>
              <a:rPr kumimoji="0" lang="en-US" sz="1570" b="0" i="0" u="none" strike="noStrike" kern="0" cap="none" spc="0" normalizeH="0" baseline="0" noProof="0" dirty="0">
                <a:ln>
                  <a:noFill/>
                </a:ln>
                <a:solidFill>
                  <a:srgbClr val="000000"/>
                </a:solidFill>
                <a:effectLst/>
                <a:uLnTx/>
                <a:uFillTx/>
                <a:latin typeface="Calibri"/>
                <a:ea typeface="Calibri"/>
                <a:cs typeface="Calibri"/>
                <a:sym typeface="Calibri"/>
              </a:rPr>
              <a:t>Iterative and decision-making hierarchical procedure for speed up enzyme discovery (M3 - M48) (TASK 2.4)</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0900" marR="0" lvl="2" indent="0" algn="l" defTabSz="914400" rtl="0" eaLnBrk="1" fontAlgn="auto" latinLnBrk="0" hangingPunct="1">
              <a:lnSpc>
                <a:spcPct val="100000"/>
              </a:lnSpc>
              <a:spcBef>
                <a:spcPts val="799"/>
              </a:spcBef>
              <a:spcAft>
                <a:spcPts val="0"/>
              </a:spcAft>
              <a:buClr>
                <a:srgbClr val="70AD47"/>
              </a:buClr>
              <a:buSzPts val="1598"/>
              <a:buFont typeface="Noto Sans Symbols"/>
              <a:buNone/>
              <a:tabLst/>
              <a:defRPr/>
            </a:pPr>
            <a:endParaRPr kumimoji="0" sz="1598"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2" name="Google Shape;182;p2"/>
          <p:cNvSpPr txBox="1"/>
          <p:nvPr/>
        </p:nvSpPr>
        <p:spPr>
          <a:xfrm>
            <a:off x="701901" y="138892"/>
            <a:ext cx="10651899"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Franklin Gothic Medium (Títulos)"/>
                <a:ea typeface="Libre Franklin"/>
                <a:cs typeface="Libre Franklin"/>
                <a:sym typeface="Libre Franklin"/>
              </a:rPr>
              <a:t>WP2 - Machine learning enzyme bio-prospecting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Franklin Gothic Medium (Títulos)"/>
                <a:ea typeface="Libre Franklin"/>
                <a:cs typeface="Libre Franklin"/>
                <a:sym typeface="Libre Franklin"/>
              </a:rPr>
              <a:t>integrated into an industrial context</a:t>
            </a:r>
            <a:endParaRPr kumimoji="0" sz="3000" b="0" i="0" u="none" strike="noStrike" kern="0" cap="none" spc="0" normalizeH="0" baseline="0" noProof="0" dirty="0">
              <a:ln>
                <a:noFill/>
              </a:ln>
              <a:solidFill>
                <a:srgbClr val="000000"/>
              </a:solidFill>
              <a:effectLst/>
              <a:uLnTx/>
              <a:uFillTx/>
              <a:latin typeface="Franklin Gothic Medium (Títulos)"/>
              <a:ea typeface="Libre Franklin"/>
              <a:cs typeface="Libre Franklin"/>
              <a:sym typeface="Libre Franklin"/>
            </a:endParaRPr>
          </a:p>
        </p:txBody>
      </p:sp>
      <p:sp>
        <p:nvSpPr>
          <p:cNvPr id="201" name="Google Shape;201;p2"/>
          <p:cNvSpPr txBox="1"/>
          <p:nvPr/>
        </p:nvSpPr>
        <p:spPr>
          <a:xfrm rot="-5400000">
            <a:off x="1121378" y="5811576"/>
            <a:ext cx="1141791"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44546A"/>
                </a:solidFill>
                <a:effectLst/>
                <a:uLnTx/>
                <a:uFillTx/>
                <a:latin typeface="Calibri"/>
                <a:ea typeface="Calibri"/>
                <a:cs typeface="Calibri"/>
                <a:sym typeface="Calibri"/>
              </a:rPr>
              <a:t>Task 2.1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2" name="Google Shape;202;p2"/>
          <p:cNvSpPr txBox="1"/>
          <p:nvPr/>
        </p:nvSpPr>
        <p:spPr>
          <a:xfrm rot="-5400000">
            <a:off x="10277897" y="5703855"/>
            <a:ext cx="1068936"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44546A"/>
                </a:solidFill>
                <a:effectLst/>
                <a:uLnTx/>
                <a:uFillTx/>
                <a:latin typeface="Calibri"/>
                <a:ea typeface="Calibri"/>
                <a:cs typeface="Calibri"/>
                <a:sym typeface="Calibri"/>
              </a:rPr>
              <a:t>Task 2.2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44546A"/>
                </a:solidFill>
                <a:effectLst/>
                <a:uLnTx/>
                <a:uFillTx/>
                <a:latin typeface="Calibri"/>
                <a:ea typeface="Calibri"/>
                <a:cs typeface="Calibri"/>
                <a:sym typeface="Calibri"/>
              </a:rPr>
              <a:t>Task 2.4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
          <p:cNvSpPr txBox="1"/>
          <p:nvPr/>
        </p:nvSpPr>
        <p:spPr>
          <a:xfrm rot="-5400000">
            <a:off x="8895082" y="5811576"/>
            <a:ext cx="1068936"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44546A"/>
                </a:solidFill>
                <a:effectLst/>
                <a:uLnTx/>
                <a:uFillTx/>
                <a:latin typeface="Calibri"/>
                <a:ea typeface="Calibri"/>
                <a:cs typeface="Calibri"/>
                <a:sym typeface="Calibri"/>
              </a:rPr>
              <a:t>Task 2.3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Freccia destra 21">
            <a:extLst>
              <a:ext uri="{FF2B5EF4-FFF2-40B4-BE49-F238E27FC236}">
                <a16:creationId xmlns:a16="http://schemas.microsoft.com/office/drawing/2014/main" id="{591DFF75-092A-4A22-ACD8-B3F7787D9039}"/>
              </a:ext>
            </a:extLst>
          </p:cNvPr>
          <p:cNvSpPr/>
          <p:nvPr/>
        </p:nvSpPr>
        <p:spPr>
          <a:xfrm>
            <a:off x="420890" y="4918513"/>
            <a:ext cx="10379374"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44546A"/>
              </a:solidFill>
              <a:effectLst/>
              <a:uLnTx/>
              <a:uFillTx/>
              <a:latin typeface="Arial"/>
              <a:ea typeface="+mn-ea"/>
              <a:cs typeface="+mn-cs"/>
              <a:sym typeface="Arial"/>
            </a:endParaRPr>
          </a:p>
        </p:txBody>
      </p:sp>
      <p:cxnSp>
        <p:nvCxnSpPr>
          <p:cNvPr id="28" name="Connettore 1 23">
            <a:extLst>
              <a:ext uri="{FF2B5EF4-FFF2-40B4-BE49-F238E27FC236}">
                <a16:creationId xmlns:a16="http://schemas.microsoft.com/office/drawing/2014/main" id="{F83D22C2-A376-45A4-85BC-27FA56001E7F}"/>
              </a:ext>
            </a:extLst>
          </p:cNvPr>
          <p:cNvCxnSpPr>
            <a:cxnSpLocks/>
          </p:cNvCxnSpPr>
          <p:nvPr/>
        </p:nvCxnSpPr>
        <p:spPr>
          <a:xfrm>
            <a:off x="3016022" y="5152513"/>
            <a:ext cx="0" cy="432000"/>
          </a:xfrm>
          <a:prstGeom prst="line">
            <a:avLst/>
          </a:prstGeom>
          <a:ln w="57150">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9" name="Connettore 1 24">
            <a:extLst>
              <a:ext uri="{FF2B5EF4-FFF2-40B4-BE49-F238E27FC236}">
                <a16:creationId xmlns:a16="http://schemas.microsoft.com/office/drawing/2014/main" id="{EDA46DFF-6BD7-4109-BADE-F77637021160}"/>
              </a:ext>
            </a:extLst>
          </p:cNvPr>
          <p:cNvCxnSpPr>
            <a:cxnSpLocks/>
          </p:cNvCxnSpPr>
          <p:nvPr/>
        </p:nvCxnSpPr>
        <p:spPr>
          <a:xfrm>
            <a:off x="1701954" y="5152513"/>
            <a:ext cx="0" cy="432000"/>
          </a:xfrm>
          <a:prstGeom prst="line">
            <a:avLst/>
          </a:prstGeom>
          <a:ln w="57150">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30" name="Connettore 1 25">
            <a:extLst>
              <a:ext uri="{FF2B5EF4-FFF2-40B4-BE49-F238E27FC236}">
                <a16:creationId xmlns:a16="http://schemas.microsoft.com/office/drawing/2014/main" id="{1A62B445-CFEA-46F9-8A08-CBB33C4BD0E2}"/>
              </a:ext>
            </a:extLst>
          </p:cNvPr>
          <p:cNvCxnSpPr>
            <a:cxnSpLocks/>
          </p:cNvCxnSpPr>
          <p:nvPr/>
        </p:nvCxnSpPr>
        <p:spPr>
          <a:xfrm>
            <a:off x="8177164" y="5152513"/>
            <a:ext cx="0" cy="432000"/>
          </a:xfrm>
          <a:prstGeom prst="line">
            <a:avLst/>
          </a:prstGeom>
          <a:ln w="57150">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31" name="Connettore 1 26">
            <a:extLst>
              <a:ext uri="{FF2B5EF4-FFF2-40B4-BE49-F238E27FC236}">
                <a16:creationId xmlns:a16="http://schemas.microsoft.com/office/drawing/2014/main" id="{8FFD9513-0C3F-434E-8847-31C67DA0D994}"/>
              </a:ext>
            </a:extLst>
          </p:cNvPr>
          <p:cNvCxnSpPr>
            <a:cxnSpLocks/>
          </p:cNvCxnSpPr>
          <p:nvPr/>
        </p:nvCxnSpPr>
        <p:spPr>
          <a:xfrm>
            <a:off x="10819547" y="5152513"/>
            <a:ext cx="0" cy="432000"/>
          </a:xfrm>
          <a:prstGeom prst="line">
            <a:avLst/>
          </a:prstGeom>
          <a:ln w="57150">
            <a:solidFill>
              <a:schemeClr val="bg2"/>
            </a:solidFill>
            <a:prstDash val="solid"/>
          </a:ln>
        </p:spPr>
        <p:style>
          <a:lnRef idx="1">
            <a:schemeClr val="accent1"/>
          </a:lnRef>
          <a:fillRef idx="0">
            <a:schemeClr val="accent1"/>
          </a:fillRef>
          <a:effectRef idx="0">
            <a:schemeClr val="accent1"/>
          </a:effectRef>
          <a:fontRef idx="minor">
            <a:schemeClr val="tx1"/>
          </a:fontRef>
        </p:style>
      </p:cxnSp>
      <p:cxnSp>
        <p:nvCxnSpPr>
          <p:cNvPr id="32" name="Connettore 1 27">
            <a:extLst>
              <a:ext uri="{FF2B5EF4-FFF2-40B4-BE49-F238E27FC236}">
                <a16:creationId xmlns:a16="http://schemas.microsoft.com/office/drawing/2014/main" id="{4920710F-0F94-4635-83AC-00D7824A29C7}"/>
              </a:ext>
            </a:extLst>
          </p:cNvPr>
          <p:cNvCxnSpPr>
            <a:cxnSpLocks/>
          </p:cNvCxnSpPr>
          <p:nvPr/>
        </p:nvCxnSpPr>
        <p:spPr>
          <a:xfrm>
            <a:off x="5597604" y="5152513"/>
            <a:ext cx="0" cy="432000"/>
          </a:xfrm>
          <a:prstGeom prst="line">
            <a:avLst/>
          </a:prstGeom>
          <a:ln w="5715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3" name="CasellaDiTesto 15">
            <a:extLst>
              <a:ext uri="{FF2B5EF4-FFF2-40B4-BE49-F238E27FC236}">
                <a16:creationId xmlns:a16="http://schemas.microsoft.com/office/drawing/2014/main" id="{6E3D080E-80CC-42FC-AABC-E5741B0C1955}"/>
              </a:ext>
            </a:extLst>
          </p:cNvPr>
          <p:cNvSpPr txBox="1"/>
          <p:nvPr/>
        </p:nvSpPr>
        <p:spPr>
          <a:xfrm>
            <a:off x="320502" y="5214625"/>
            <a:ext cx="64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dirty="0">
                <a:ln>
                  <a:noFill/>
                </a:ln>
                <a:solidFill>
                  <a:srgbClr val="44546A"/>
                </a:solidFill>
                <a:effectLst/>
                <a:uLnTx/>
                <a:uFillTx/>
                <a:latin typeface="Arial"/>
                <a:cs typeface="Arial"/>
                <a:sym typeface="Arial"/>
              </a:rPr>
              <a:t>M1</a:t>
            </a:r>
          </a:p>
        </p:txBody>
      </p:sp>
      <p:sp>
        <p:nvSpPr>
          <p:cNvPr id="34" name="CasellaDiTesto 16">
            <a:extLst>
              <a:ext uri="{FF2B5EF4-FFF2-40B4-BE49-F238E27FC236}">
                <a16:creationId xmlns:a16="http://schemas.microsoft.com/office/drawing/2014/main" id="{65EEB3CA-1EBC-4C32-8049-67E8EA9B41D5}"/>
              </a:ext>
            </a:extLst>
          </p:cNvPr>
          <p:cNvSpPr txBox="1"/>
          <p:nvPr/>
        </p:nvSpPr>
        <p:spPr>
          <a:xfrm>
            <a:off x="1624635" y="5214625"/>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dirty="0">
                <a:ln>
                  <a:noFill/>
                </a:ln>
                <a:solidFill>
                  <a:srgbClr val="44546A"/>
                </a:solidFill>
                <a:effectLst/>
                <a:uLnTx/>
                <a:uFillTx/>
                <a:latin typeface="Arial"/>
                <a:cs typeface="Arial"/>
                <a:sym typeface="Arial"/>
              </a:rPr>
              <a:t>M6</a:t>
            </a:r>
          </a:p>
        </p:txBody>
      </p:sp>
      <p:sp>
        <p:nvSpPr>
          <p:cNvPr id="35" name="CasellaDiTesto 17">
            <a:extLst>
              <a:ext uri="{FF2B5EF4-FFF2-40B4-BE49-F238E27FC236}">
                <a16:creationId xmlns:a16="http://schemas.microsoft.com/office/drawing/2014/main" id="{6693DE2A-A27F-48A1-BC20-D614EECA893D}"/>
              </a:ext>
            </a:extLst>
          </p:cNvPr>
          <p:cNvSpPr txBox="1"/>
          <p:nvPr/>
        </p:nvSpPr>
        <p:spPr>
          <a:xfrm>
            <a:off x="2996024" y="5214625"/>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a:ln>
                  <a:noFill/>
                </a:ln>
                <a:solidFill>
                  <a:srgbClr val="44546A"/>
                </a:solidFill>
                <a:effectLst/>
                <a:uLnTx/>
                <a:uFillTx/>
                <a:latin typeface="Arial"/>
                <a:cs typeface="Arial"/>
                <a:sym typeface="Arial"/>
              </a:rPr>
              <a:t>M12</a:t>
            </a:r>
          </a:p>
        </p:txBody>
      </p:sp>
      <p:sp>
        <p:nvSpPr>
          <p:cNvPr id="36" name="CasellaDiTesto 18">
            <a:extLst>
              <a:ext uri="{FF2B5EF4-FFF2-40B4-BE49-F238E27FC236}">
                <a16:creationId xmlns:a16="http://schemas.microsoft.com/office/drawing/2014/main" id="{B7215303-18B1-447B-9328-9D2904FF5B1E}"/>
              </a:ext>
            </a:extLst>
          </p:cNvPr>
          <p:cNvSpPr txBox="1"/>
          <p:nvPr/>
        </p:nvSpPr>
        <p:spPr>
          <a:xfrm>
            <a:off x="5553178" y="5214625"/>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a:ln>
                  <a:noFill/>
                </a:ln>
                <a:solidFill>
                  <a:srgbClr val="44546A"/>
                </a:solidFill>
                <a:effectLst/>
                <a:uLnTx/>
                <a:uFillTx/>
                <a:latin typeface="Arial"/>
                <a:cs typeface="Arial"/>
                <a:sym typeface="Arial"/>
              </a:rPr>
              <a:t>M24</a:t>
            </a:r>
          </a:p>
        </p:txBody>
      </p:sp>
      <p:sp>
        <p:nvSpPr>
          <p:cNvPr id="37" name="CasellaDiTesto 19">
            <a:extLst>
              <a:ext uri="{FF2B5EF4-FFF2-40B4-BE49-F238E27FC236}">
                <a16:creationId xmlns:a16="http://schemas.microsoft.com/office/drawing/2014/main" id="{2255A6EC-1E94-473A-8F1C-6457FE4B7100}"/>
              </a:ext>
            </a:extLst>
          </p:cNvPr>
          <p:cNvSpPr txBox="1"/>
          <p:nvPr/>
        </p:nvSpPr>
        <p:spPr>
          <a:xfrm>
            <a:off x="8147112" y="5214625"/>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a:ln>
                  <a:noFill/>
                </a:ln>
                <a:solidFill>
                  <a:srgbClr val="44546A"/>
                </a:solidFill>
                <a:effectLst/>
                <a:uLnTx/>
                <a:uFillTx/>
                <a:latin typeface="Arial"/>
                <a:cs typeface="Arial"/>
                <a:sym typeface="Arial"/>
              </a:rPr>
              <a:t>M36</a:t>
            </a:r>
          </a:p>
        </p:txBody>
      </p:sp>
      <p:sp>
        <p:nvSpPr>
          <p:cNvPr id="38" name="CasellaDiTesto 20">
            <a:extLst>
              <a:ext uri="{FF2B5EF4-FFF2-40B4-BE49-F238E27FC236}">
                <a16:creationId xmlns:a16="http://schemas.microsoft.com/office/drawing/2014/main" id="{DEC9A655-1528-405E-805E-FFB18A1F375D}"/>
              </a:ext>
            </a:extLst>
          </p:cNvPr>
          <p:cNvSpPr txBox="1"/>
          <p:nvPr/>
        </p:nvSpPr>
        <p:spPr>
          <a:xfrm>
            <a:off x="10154398" y="5214625"/>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a:ln>
                  <a:noFill/>
                </a:ln>
                <a:solidFill>
                  <a:srgbClr val="44546A"/>
                </a:solidFill>
                <a:effectLst/>
                <a:uLnTx/>
                <a:uFillTx/>
                <a:latin typeface="Arial"/>
                <a:cs typeface="Arial"/>
                <a:sym typeface="Arial"/>
              </a:rPr>
              <a:t>M48</a:t>
            </a:r>
          </a:p>
        </p:txBody>
      </p:sp>
      <p:sp>
        <p:nvSpPr>
          <p:cNvPr id="39" name="CasellaDiTesto 8">
            <a:extLst>
              <a:ext uri="{FF2B5EF4-FFF2-40B4-BE49-F238E27FC236}">
                <a16:creationId xmlns:a16="http://schemas.microsoft.com/office/drawing/2014/main" id="{FAEA41F4-2FA9-4C39-8155-6EBC1D4C263B}"/>
              </a:ext>
            </a:extLst>
          </p:cNvPr>
          <p:cNvSpPr txBox="1"/>
          <p:nvPr/>
        </p:nvSpPr>
        <p:spPr>
          <a:xfrm>
            <a:off x="4291423" y="5214625"/>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dirty="0">
                <a:ln>
                  <a:noFill/>
                </a:ln>
                <a:solidFill>
                  <a:srgbClr val="44546A"/>
                </a:solidFill>
                <a:effectLst/>
                <a:uLnTx/>
                <a:uFillTx/>
                <a:latin typeface="Arial"/>
                <a:cs typeface="Arial"/>
                <a:sym typeface="Arial"/>
              </a:rPr>
              <a:t>M18</a:t>
            </a:r>
          </a:p>
        </p:txBody>
      </p:sp>
      <p:cxnSp>
        <p:nvCxnSpPr>
          <p:cNvPr id="40" name="Connettore 1 9">
            <a:extLst>
              <a:ext uri="{FF2B5EF4-FFF2-40B4-BE49-F238E27FC236}">
                <a16:creationId xmlns:a16="http://schemas.microsoft.com/office/drawing/2014/main" id="{66B44D46-E02A-4869-8D9A-7FE759B338D5}"/>
              </a:ext>
            </a:extLst>
          </p:cNvPr>
          <p:cNvCxnSpPr>
            <a:cxnSpLocks/>
          </p:cNvCxnSpPr>
          <p:nvPr/>
        </p:nvCxnSpPr>
        <p:spPr>
          <a:xfrm>
            <a:off x="4315487" y="5152513"/>
            <a:ext cx="0" cy="432000"/>
          </a:xfrm>
          <a:prstGeom prst="line">
            <a:avLst/>
          </a:prstGeom>
          <a:ln w="57150">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41" name="Connettore 1 10">
            <a:extLst>
              <a:ext uri="{FF2B5EF4-FFF2-40B4-BE49-F238E27FC236}">
                <a16:creationId xmlns:a16="http://schemas.microsoft.com/office/drawing/2014/main" id="{60D38560-F449-4653-9C66-6BD95D845290}"/>
              </a:ext>
            </a:extLst>
          </p:cNvPr>
          <p:cNvCxnSpPr>
            <a:cxnSpLocks/>
          </p:cNvCxnSpPr>
          <p:nvPr/>
        </p:nvCxnSpPr>
        <p:spPr>
          <a:xfrm>
            <a:off x="6894201" y="5152513"/>
            <a:ext cx="0" cy="432000"/>
          </a:xfrm>
          <a:prstGeom prst="line">
            <a:avLst/>
          </a:prstGeom>
          <a:ln w="5715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2" name="CasellaDiTesto 11">
            <a:extLst>
              <a:ext uri="{FF2B5EF4-FFF2-40B4-BE49-F238E27FC236}">
                <a16:creationId xmlns:a16="http://schemas.microsoft.com/office/drawing/2014/main" id="{7FA215FE-0EC7-46AD-8FFD-705E02BB7E4F}"/>
              </a:ext>
            </a:extLst>
          </p:cNvPr>
          <p:cNvSpPr txBox="1"/>
          <p:nvPr/>
        </p:nvSpPr>
        <p:spPr>
          <a:xfrm>
            <a:off x="6864727" y="5214625"/>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a:ln>
                  <a:noFill/>
                </a:ln>
                <a:solidFill>
                  <a:srgbClr val="44546A"/>
                </a:solidFill>
                <a:effectLst/>
                <a:uLnTx/>
                <a:uFillTx/>
                <a:latin typeface="Arial"/>
                <a:cs typeface="Arial"/>
                <a:sym typeface="Arial"/>
              </a:rPr>
              <a:t>M30</a:t>
            </a:r>
          </a:p>
        </p:txBody>
      </p:sp>
      <p:cxnSp>
        <p:nvCxnSpPr>
          <p:cNvPr id="43" name="Connettore 1 12">
            <a:extLst>
              <a:ext uri="{FF2B5EF4-FFF2-40B4-BE49-F238E27FC236}">
                <a16:creationId xmlns:a16="http://schemas.microsoft.com/office/drawing/2014/main" id="{65AEBFB6-882A-4A39-BFAF-52676589C9B1}"/>
              </a:ext>
            </a:extLst>
          </p:cNvPr>
          <p:cNvCxnSpPr>
            <a:cxnSpLocks/>
          </p:cNvCxnSpPr>
          <p:nvPr/>
        </p:nvCxnSpPr>
        <p:spPr>
          <a:xfrm>
            <a:off x="9420368" y="5152513"/>
            <a:ext cx="0" cy="432000"/>
          </a:xfrm>
          <a:prstGeom prst="line">
            <a:avLst/>
          </a:prstGeom>
          <a:ln w="5715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4" name="CasellaDiTesto 13">
            <a:extLst>
              <a:ext uri="{FF2B5EF4-FFF2-40B4-BE49-F238E27FC236}">
                <a16:creationId xmlns:a16="http://schemas.microsoft.com/office/drawing/2014/main" id="{7BF09032-5B5B-4F8E-AEF8-6C53813C2EDB}"/>
              </a:ext>
            </a:extLst>
          </p:cNvPr>
          <p:cNvSpPr txBox="1"/>
          <p:nvPr/>
        </p:nvSpPr>
        <p:spPr>
          <a:xfrm>
            <a:off x="9387971" y="5214625"/>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400" b="1" i="0" u="none" strike="noStrike" kern="0" cap="none" spc="0" normalizeH="0" baseline="0" noProof="0">
                <a:ln>
                  <a:noFill/>
                </a:ln>
                <a:solidFill>
                  <a:srgbClr val="44546A"/>
                </a:solidFill>
                <a:effectLst/>
                <a:uLnTx/>
                <a:uFillTx/>
                <a:latin typeface="Arial"/>
                <a:cs typeface="Arial"/>
                <a:sym typeface="Arial"/>
              </a:rPr>
              <a:t>M42</a:t>
            </a:r>
          </a:p>
        </p:txBody>
      </p:sp>
      <p:sp>
        <p:nvSpPr>
          <p:cNvPr id="47" name="Pfeil: nach unten 1">
            <a:extLst>
              <a:ext uri="{FF2B5EF4-FFF2-40B4-BE49-F238E27FC236}">
                <a16:creationId xmlns:a16="http://schemas.microsoft.com/office/drawing/2014/main" id="{FA5AC349-FEFA-4101-BE16-20638AB356EC}"/>
              </a:ext>
            </a:extLst>
          </p:cNvPr>
          <p:cNvSpPr/>
          <p:nvPr/>
        </p:nvSpPr>
        <p:spPr>
          <a:xfrm rot="16200000">
            <a:off x="2462719" y="2956633"/>
            <a:ext cx="132308" cy="4212000"/>
          </a:xfrm>
          <a:prstGeom prst="downArrow">
            <a:avLst/>
          </a:prstGeom>
          <a:solidFill>
            <a:srgbClr val="44546A"/>
          </a:solidFill>
          <a:ln w="12700" cap="flat" cmpd="sng" algn="ctr">
            <a:solidFill>
              <a:srgbClr val="A9D18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r>
              <a:rPr lang="en-US" sz="3600" dirty="0">
                <a:latin typeface="Franklin Gothic Book" panose="020B0503020102020204" pitchFamily="34" charset="0"/>
              </a:rPr>
              <a:t>The </a:t>
            </a:r>
            <a:r>
              <a:rPr lang="en-US" sz="3600" dirty="0" err="1">
                <a:latin typeface="Franklin Gothic Book" panose="020B0503020102020204" pitchFamily="34" charset="0"/>
              </a:rPr>
              <a:t>FuturEnzyme</a:t>
            </a:r>
            <a:r>
              <a:rPr lang="en-US" sz="3600" dirty="0">
                <a:latin typeface="Franklin Gothic Book" panose="020B0503020102020204" pitchFamily="34" charset="0"/>
              </a:rPr>
              <a:t> consortium</a:t>
            </a:r>
            <a:endParaRPr lang="en-GB" sz="3600" dirty="0">
              <a:latin typeface="Franklin Gothic Book" panose="020B0503020102020204" pitchFamily="34" charset="0"/>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r>
              <a:rPr lang="en-US" dirty="0"/>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algn="ctr"/>
            <a:fld id="{07CE569E-9B7C-4CB9-AB80-C0841F922CFF}" type="slidenum">
              <a:rPr lang="en-US" smtClean="0"/>
              <a:pPr algn="ctr"/>
              <a:t>3</a:t>
            </a:fld>
            <a:endParaRPr lang="en-US" dirty="0"/>
          </a:p>
        </p:txBody>
      </p:sp>
      <p:sp>
        <p:nvSpPr>
          <p:cNvPr id="57" name="CasellaDiTesto 3">
            <a:extLst>
              <a:ext uri="{FF2B5EF4-FFF2-40B4-BE49-F238E27FC236}">
                <a16:creationId xmlns:a16="http://schemas.microsoft.com/office/drawing/2014/main" id="{DB2C5216-923C-4138-9DB6-08F3A06FC325}"/>
              </a:ext>
            </a:extLst>
          </p:cNvPr>
          <p:cNvSpPr txBox="1"/>
          <p:nvPr/>
        </p:nvSpPr>
        <p:spPr>
          <a:xfrm>
            <a:off x="1318323" y="3143812"/>
            <a:ext cx="2625785" cy="553998"/>
          </a:xfrm>
          <a:prstGeom prst="rect">
            <a:avLst/>
          </a:prstGeom>
          <a:noFill/>
        </p:spPr>
        <p:txBody>
          <a:bodyPr wrap="square" rtlCol="0">
            <a:spAutoFit/>
          </a:bodyPr>
          <a:lstStyle/>
          <a:p>
            <a:r>
              <a:rPr lang="it-IT" sz="1500" dirty="0"/>
              <a:t>UHAM, Universitaet Hamburg (36 PM)</a:t>
            </a:r>
          </a:p>
        </p:txBody>
      </p:sp>
      <p:pic>
        <p:nvPicPr>
          <p:cNvPr id="58" name="Immagine 7">
            <a:extLst>
              <a:ext uri="{FF2B5EF4-FFF2-40B4-BE49-F238E27FC236}">
                <a16:creationId xmlns:a16="http://schemas.microsoft.com/office/drawing/2014/main" id="{F07B5C94-8831-4A0A-9A77-91B1C4C92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425" y="3843060"/>
            <a:ext cx="540000" cy="360000"/>
          </a:xfrm>
          <a:prstGeom prst="rect">
            <a:avLst/>
          </a:prstGeom>
          <a:ln>
            <a:solidFill>
              <a:schemeClr val="tx1"/>
            </a:solidFill>
          </a:ln>
          <a:effectLst>
            <a:outerShdw blurRad="50800" dist="38100" dir="2700000" algn="tl" rotWithShape="0">
              <a:prstClr val="black">
                <a:alpha val="40000"/>
              </a:prstClr>
            </a:outerShdw>
          </a:effectLst>
        </p:spPr>
      </p:pic>
      <p:pic>
        <p:nvPicPr>
          <p:cNvPr id="64"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425" y="2658403"/>
            <a:ext cx="546303" cy="360000"/>
          </a:xfrm>
          <a:prstGeom prst="rect">
            <a:avLst/>
          </a:prstGeom>
          <a:ln>
            <a:solidFill>
              <a:schemeClr val="tx1"/>
            </a:solidFill>
          </a:ln>
          <a:effectLst>
            <a:outerShdw blurRad="50800" dist="38100" dir="2700000" algn="tl" rotWithShape="0">
              <a:prstClr val="black">
                <a:alpha val="40000"/>
              </a:prstClr>
            </a:outerShdw>
          </a:effectLst>
        </p:spPr>
      </p:pic>
      <p:sp>
        <p:nvSpPr>
          <p:cNvPr id="65" name="CasellaDiTesto 8">
            <a:extLst>
              <a:ext uri="{FF2B5EF4-FFF2-40B4-BE49-F238E27FC236}">
                <a16:creationId xmlns:a16="http://schemas.microsoft.com/office/drawing/2014/main" id="{497B0D7E-E0CA-48CC-88C7-7F50A9835FE0}"/>
              </a:ext>
            </a:extLst>
          </p:cNvPr>
          <p:cNvSpPr txBox="1"/>
          <p:nvPr/>
        </p:nvSpPr>
        <p:spPr>
          <a:xfrm>
            <a:off x="1318324" y="4419921"/>
            <a:ext cx="3758174" cy="553998"/>
          </a:xfrm>
          <a:prstGeom prst="rect">
            <a:avLst/>
          </a:prstGeom>
          <a:noFill/>
        </p:spPr>
        <p:txBody>
          <a:bodyPr wrap="square" rtlCol="0">
            <a:spAutoFit/>
          </a:bodyPr>
          <a:lstStyle/>
          <a:p>
            <a:r>
              <a:rPr lang="it-IT" sz="1500" dirty="0"/>
              <a:t>FHNW, </a:t>
            </a:r>
            <a:r>
              <a:rPr lang="en-US" sz="1500" dirty="0" err="1"/>
              <a:t>Fachhochschule</a:t>
            </a:r>
            <a:r>
              <a:rPr lang="en-US" sz="1500" dirty="0"/>
              <a:t> </a:t>
            </a:r>
            <a:r>
              <a:rPr lang="en-US" sz="1500" dirty="0" err="1"/>
              <a:t>Nordwestschweiz</a:t>
            </a:r>
            <a:r>
              <a:rPr lang="en-US" sz="1500" dirty="0"/>
              <a:t> (63 PM)</a:t>
            </a:r>
            <a:endParaRPr lang="it-IT" sz="1500" dirty="0"/>
          </a:p>
        </p:txBody>
      </p:sp>
      <p:pic>
        <p:nvPicPr>
          <p:cNvPr id="66" name="Immagine 9">
            <a:extLst>
              <a:ext uri="{FF2B5EF4-FFF2-40B4-BE49-F238E27FC236}">
                <a16:creationId xmlns:a16="http://schemas.microsoft.com/office/drawing/2014/main" id="{9F1BC113-82BF-4079-BA49-05249B3149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1078" y="4445809"/>
            <a:ext cx="540000" cy="540000"/>
          </a:xfrm>
          <a:prstGeom prst="rect">
            <a:avLst/>
          </a:prstGeom>
          <a:ln>
            <a:noFill/>
          </a:ln>
        </p:spPr>
      </p:pic>
      <p:pic>
        <p:nvPicPr>
          <p:cNvPr id="67" name="Immagine 10">
            <a:extLst>
              <a:ext uri="{FF2B5EF4-FFF2-40B4-BE49-F238E27FC236}">
                <a16:creationId xmlns:a16="http://schemas.microsoft.com/office/drawing/2014/main" id="{A1BA40FC-9657-4B43-9DB2-258C60E05A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425" y="4442308"/>
            <a:ext cx="540000" cy="540000"/>
          </a:xfrm>
          <a:prstGeom prst="rect">
            <a:avLst/>
          </a:prstGeom>
          <a:ln w="3175">
            <a:solidFill>
              <a:schemeClr val="tx1"/>
            </a:solidFill>
          </a:ln>
          <a:effectLst>
            <a:outerShdw blurRad="50800" dist="38100" dir="2700000" algn="tl" rotWithShape="0">
              <a:prstClr val="black">
                <a:alpha val="40000"/>
              </a:prstClr>
            </a:outerShdw>
          </a:effectLst>
        </p:spPr>
      </p:pic>
      <p:pic>
        <p:nvPicPr>
          <p:cNvPr id="69" name="Imagen 68">
            <a:extLst>
              <a:ext uri="{FF2B5EF4-FFF2-40B4-BE49-F238E27FC236}">
                <a16:creationId xmlns:a16="http://schemas.microsoft.com/office/drawing/2014/main" id="{F2258A56-FCD3-4A62-8638-9E16D624570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r="69581"/>
          <a:stretch/>
        </p:blipFill>
        <p:spPr>
          <a:xfrm>
            <a:off x="5391077" y="2110609"/>
            <a:ext cx="540000" cy="476591"/>
          </a:xfrm>
          <a:prstGeom prst="rect">
            <a:avLst/>
          </a:prstGeom>
          <a:ln w="3175">
            <a:noFill/>
          </a:ln>
        </p:spPr>
      </p:pic>
      <p:pic>
        <p:nvPicPr>
          <p:cNvPr id="91" name="Imagen 90">
            <a:extLst>
              <a:ext uri="{FF2B5EF4-FFF2-40B4-BE49-F238E27FC236}">
                <a16:creationId xmlns:a16="http://schemas.microsoft.com/office/drawing/2014/main" id="{42CD75B9-CB3E-40F5-AC46-42CC3AB58C82}"/>
              </a:ext>
            </a:extLst>
          </p:cNvPr>
          <p:cNvPicPr>
            <a:picLocks noChangeAspect="1"/>
          </p:cNvPicPr>
          <p:nvPr/>
        </p:nvPicPr>
        <p:blipFill rotWithShape="1">
          <a:blip r:embed="rId8"/>
          <a:srcRect l="8413" t="16117" r="7761" b="15174"/>
          <a:stretch/>
        </p:blipFill>
        <p:spPr>
          <a:xfrm>
            <a:off x="5391078" y="5872881"/>
            <a:ext cx="540000" cy="442623"/>
          </a:xfrm>
          <a:prstGeom prst="rect">
            <a:avLst/>
          </a:prstGeom>
          <a:ln w="3175">
            <a:noFill/>
          </a:ln>
        </p:spPr>
      </p:pic>
      <p:pic>
        <p:nvPicPr>
          <p:cNvPr id="93" name="Imagen 92">
            <a:extLst>
              <a:ext uri="{FF2B5EF4-FFF2-40B4-BE49-F238E27FC236}">
                <a16:creationId xmlns:a16="http://schemas.microsoft.com/office/drawing/2014/main" id="{87715BF9-6BE4-4DB7-8D0D-EDF4DB371126}"/>
              </a:ext>
            </a:extLst>
          </p:cNvPr>
          <p:cNvPicPr>
            <a:picLocks noChangeAspect="1"/>
          </p:cNvPicPr>
          <p:nvPr/>
        </p:nvPicPr>
        <p:blipFill>
          <a:blip r:embed="rId9"/>
          <a:stretch>
            <a:fillRect/>
          </a:stretch>
        </p:blipFill>
        <p:spPr>
          <a:xfrm>
            <a:off x="5391077" y="3224669"/>
            <a:ext cx="540000" cy="539100"/>
          </a:xfrm>
          <a:prstGeom prst="rect">
            <a:avLst/>
          </a:prstGeom>
          <a:ln w="3175">
            <a:noFill/>
          </a:ln>
        </p:spPr>
      </p:pic>
      <p:pic>
        <p:nvPicPr>
          <p:cNvPr id="98" name="Imagen 97">
            <a:extLst>
              <a:ext uri="{FF2B5EF4-FFF2-40B4-BE49-F238E27FC236}">
                <a16:creationId xmlns:a16="http://schemas.microsoft.com/office/drawing/2014/main" id="{825A791B-FD2F-4707-81D2-8ABC2638D99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29569" y="991558"/>
            <a:ext cx="540000" cy="478734"/>
          </a:xfrm>
          <a:prstGeom prst="rect">
            <a:avLst/>
          </a:prstGeom>
          <a:ln w="3175">
            <a:noFill/>
          </a:ln>
        </p:spPr>
      </p:pic>
      <p:pic>
        <p:nvPicPr>
          <p:cNvPr id="101" name="Imagen 100">
            <a:extLst>
              <a:ext uri="{FF2B5EF4-FFF2-40B4-BE49-F238E27FC236}">
                <a16:creationId xmlns:a16="http://schemas.microsoft.com/office/drawing/2014/main" id="{0F7332B1-68A4-4AAB-996E-E73F463E97F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529569" y="5162910"/>
            <a:ext cx="540762" cy="360000"/>
          </a:xfrm>
          <a:prstGeom prst="rect">
            <a:avLst/>
          </a:prstGeom>
          <a:ln w="3175">
            <a:noFill/>
          </a:ln>
        </p:spPr>
      </p:pic>
      <p:pic>
        <p:nvPicPr>
          <p:cNvPr id="102" name="Imagen 101">
            <a:extLst>
              <a:ext uri="{FF2B5EF4-FFF2-40B4-BE49-F238E27FC236}">
                <a16:creationId xmlns:a16="http://schemas.microsoft.com/office/drawing/2014/main" id="{BBC151C9-A30B-49EA-A905-D391973966C5}"/>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8714" t="19269" r="10641" b="16859"/>
          <a:stretch/>
        </p:blipFill>
        <p:spPr>
          <a:xfrm>
            <a:off x="10529569" y="3662369"/>
            <a:ext cx="939131" cy="360000"/>
          </a:xfrm>
          <a:prstGeom prst="rect">
            <a:avLst/>
          </a:prstGeom>
          <a:ln w="3175">
            <a:noFill/>
          </a:ln>
        </p:spPr>
      </p:pic>
      <p:pic>
        <p:nvPicPr>
          <p:cNvPr id="104" name="Imagen 103">
            <a:extLst>
              <a:ext uri="{FF2B5EF4-FFF2-40B4-BE49-F238E27FC236}">
                <a16:creationId xmlns:a16="http://schemas.microsoft.com/office/drawing/2014/main" id="{3944AD86-4074-4390-BE9D-BDFDB41907AA}"/>
              </a:ext>
            </a:extLst>
          </p:cNvPr>
          <p:cNvPicPr>
            <a:picLocks noChangeAspect="1"/>
          </p:cNvPicPr>
          <p:nvPr/>
        </p:nvPicPr>
        <p:blipFill>
          <a:blip r:embed="rId13"/>
          <a:stretch>
            <a:fillRect/>
          </a:stretch>
        </p:blipFill>
        <p:spPr>
          <a:xfrm>
            <a:off x="10529569" y="5841968"/>
            <a:ext cx="744827" cy="360000"/>
          </a:xfrm>
          <a:prstGeom prst="rect">
            <a:avLst/>
          </a:prstGeom>
          <a:ln w="3175">
            <a:noFill/>
          </a:ln>
        </p:spPr>
      </p:pic>
      <p:pic>
        <p:nvPicPr>
          <p:cNvPr id="106" name="Imagen 105">
            <a:extLst>
              <a:ext uri="{FF2B5EF4-FFF2-40B4-BE49-F238E27FC236}">
                <a16:creationId xmlns:a16="http://schemas.microsoft.com/office/drawing/2014/main" id="{8F4A34F4-B291-4609-8DB3-65A38701A4D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91078" y="5208681"/>
            <a:ext cx="1011546" cy="360000"/>
          </a:xfrm>
          <a:prstGeom prst="rect">
            <a:avLst/>
          </a:prstGeom>
          <a:ln w="3175">
            <a:noFill/>
          </a:ln>
        </p:spPr>
      </p:pic>
      <p:pic>
        <p:nvPicPr>
          <p:cNvPr id="118" name="Imagen 117">
            <a:extLst>
              <a:ext uri="{FF2B5EF4-FFF2-40B4-BE49-F238E27FC236}">
                <a16:creationId xmlns:a16="http://schemas.microsoft.com/office/drawing/2014/main" id="{3AEDEBDA-4215-4C8F-B785-21B45BDBAAC8}"/>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529569" y="2522185"/>
            <a:ext cx="901386" cy="360000"/>
          </a:xfrm>
          <a:prstGeom prst="rect">
            <a:avLst/>
          </a:prstGeom>
          <a:ln w="3175">
            <a:noFill/>
          </a:ln>
        </p:spPr>
      </p:pic>
      <p:pic>
        <p:nvPicPr>
          <p:cNvPr id="119" name="Immagine 5">
            <a:extLst>
              <a:ext uri="{FF2B5EF4-FFF2-40B4-BE49-F238E27FC236}">
                <a16:creationId xmlns:a16="http://schemas.microsoft.com/office/drawing/2014/main" id="{EE171F16-B868-46EB-91A5-89B5C1B738A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5391078" y="3867774"/>
            <a:ext cx="827026" cy="360000"/>
          </a:xfrm>
          <a:prstGeom prst="rect">
            <a:avLst/>
          </a:prstGeom>
          <a:ln w="3175">
            <a:noFill/>
          </a:ln>
        </p:spPr>
      </p:pic>
      <p:pic>
        <p:nvPicPr>
          <p:cNvPr id="121" name="Grafik 4" descr="Ein Bild, das Text, ClipArt enthält.&#10;&#10;Automatisch generierte Beschreibung">
            <a:extLst>
              <a:ext uri="{FF2B5EF4-FFF2-40B4-BE49-F238E27FC236}">
                <a16:creationId xmlns:a16="http://schemas.microsoft.com/office/drawing/2014/main" id="{BBA7A522-CFC5-43DA-9F2E-6CA3E816C09B}"/>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l="8779" t="-1649" r="8169" b="-1"/>
          <a:stretch/>
        </p:blipFill>
        <p:spPr>
          <a:xfrm>
            <a:off x="5391078" y="2686811"/>
            <a:ext cx="722631" cy="360000"/>
          </a:xfrm>
          <a:prstGeom prst="rect">
            <a:avLst/>
          </a:prstGeom>
          <a:ln w="3175">
            <a:noFill/>
          </a:ln>
        </p:spPr>
      </p:pic>
      <p:pic>
        <p:nvPicPr>
          <p:cNvPr id="124" name="Imagen 123">
            <a:extLst>
              <a:ext uri="{FF2B5EF4-FFF2-40B4-BE49-F238E27FC236}">
                <a16:creationId xmlns:a16="http://schemas.microsoft.com/office/drawing/2014/main" id="{9B94D122-628F-498F-943C-FB9D0A54EF6F}"/>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0529569" y="4668818"/>
            <a:ext cx="1397492" cy="360000"/>
          </a:xfrm>
          <a:prstGeom prst="rect">
            <a:avLst/>
          </a:prstGeom>
          <a:ln w="3175">
            <a:noFill/>
          </a:ln>
        </p:spPr>
      </p:pic>
      <p:sp>
        <p:nvSpPr>
          <p:cNvPr id="125" name="CasellaDiTesto 3">
            <a:extLst>
              <a:ext uri="{FF2B5EF4-FFF2-40B4-BE49-F238E27FC236}">
                <a16:creationId xmlns:a16="http://schemas.microsoft.com/office/drawing/2014/main" id="{DB2C5216-923C-4138-9DB6-08F3A06FC325}"/>
              </a:ext>
            </a:extLst>
          </p:cNvPr>
          <p:cNvSpPr txBox="1"/>
          <p:nvPr/>
        </p:nvSpPr>
        <p:spPr>
          <a:xfrm>
            <a:off x="1318323" y="1389913"/>
            <a:ext cx="3532654" cy="553998"/>
          </a:xfrm>
          <a:prstGeom prst="rect">
            <a:avLst/>
          </a:prstGeom>
          <a:noFill/>
        </p:spPr>
        <p:txBody>
          <a:bodyPr wrap="square" rtlCol="0">
            <a:spAutoFit/>
          </a:bodyPr>
          <a:lstStyle/>
          <a:p>
            <a:r>
              <a:rPr lang="it-IT" sz="1500" dirty="0"/>
              <a:t>CSIC, </a:t>
            </a:r>
            <a:r>
              <a:rPr lang="es-ES" sz="1500" dirty="0"/>
              <a:t>Agencia Estatal Consejo Superior de Investigaciones Científicas (110 PM)</a:t>
            </a:r>
            <a:endParaRPr lang="it-IT" sz="1500" dirty="0"/>
          </a:p>
        </p:txBody>
      </p:sp>
      <p:pic>
        <p:nvPicPr>
          <p:cNvPr id="126" name="Picture 2" descr="File:Logotipo del CSIC.svg - Wikipedia">
            <a:extLst>
              <a:ext uri="{FF2B5EF4-FFF2-40B4-BE49-F238E27FC236}">
                <a16:creationId xmlns:a16="http://schemas.microsoft.com/office/drawing/2014/main" id="{529CDE92-E78A-47EA-949A-EF2DDBB8C42D}"/>
              </a:ext>
            </a:extLst>
          </p:cNvPr>
          <p:cNvPicPr>
            <a:picLocks noChangeAspect="1" noChangeArrowheads="1"/>
          </p:cNvPicPr>
          <p:nvPr/>
        </p:nvPicPr>
        <p:blipFill rotWithShape="1">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rcRect r="82083" b="18745"/>
          <a:stretch/>
        </p:blipFill>
        <p:spPr bwMode="auto">
          <a:xfrm>
            <a:off x="5391078" y="1415801"/>
            <a:ext cx="540000" cy="598732"/>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127" name="Immagine 12">
            <a:extLst>
              <a:ext uri="{FF2B5EF4-FFF2-40B4-BE49-F238E27FC236}">
                <a16:creationId xmlns:a16="http://schemas.microsoft.com/office/drawing/2014/main" id="{10360862-A577-485E-8602-EBC6F2EC6B9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17425" y="1502300"/>
            <a:ext cx="540983" cy="360000"/>
          </a:xfrm>
          <a:prstGeom prst="rect">
            <a:avLst/>
          </a:prstGeom>
          <a:ln>
            <a:solidFill>
              <a:schemeClr val="tx1"/>
            </a:solidFill>
          </a:ln>
          <a:effectLst>
            <a:outerShdw blurRad="50800" dist="38100" dir="2700000" algn="tl" rotWithShape="0">
              <a:prstClr val="black">
                <a:alpha val="40000"/>
              </a:prstClr>
            </a:outerShdw>
          </a:effectLst>
        </p:spPr>
      </p:pic>
      <p:pic>
        <p:nvPicPr>
          <p:cNvPr id="128" name="Immagine 12">
            <a:extLst>
              <a:ext uri="{FF2B5EF4-FFF2-40B4-BE49-F238E27FC236}">
                <a16:creationId xmlns:a16="http://schemas.microsoft.com/office/drawing/2014/main" id="{10360862-A577-485E-8602-EBC6F2EC6B9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17425" y="2098252"/>
            <a:ext cx="540983" cy="360000"/>
          </a:xfrm>
          <a:prstGeom prst="rect">
            <a:avLst/>
          </a:prstGeom>
          <a:ln>
            <a:solidFill>
              <a:schemeClr val="tx1"/>
            </a:solidFill>
          </a:ln>
          <a:effectLst>
            <a:outerShdw blurRad="50800" dist="38100" dir="2700000" algn="tl" rotWithShape="0">
              <a:prstClr val="black">
                <a:alpha val="40000"/>
              </a:prstClr>
            </a:outerShdw>
          </a:effectLst>
        </p:spPr>
      </p:pic>
      <p:pic>
        <p:nvPicPr>
          <p:cNvPr id="129"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425" y="3245689"/>
            <a:ext cx="546303" cy="360000"/>
          </a:xfrm>
          <a:prstGeom prst="rect">
            <a:avLst/>
          </a:prstGeom>
          <a:ln>
            <a:solidFill>
              <a:schemeClr val="tx1"/>
            </a:solidFill>
          </a:ln>
          <a:effectLst>
            <a:outerShdw blurRad="50800" dist="38100" dir="2700000" algn="tl" rotWithShape="0">
              <a:prstClr val="black">
                <a:alpha val="40000"/>
              </a:prstClr>
            </a:outerShdw>
          </a:effectLst>
        </p:spPr>
      </p:pic>
      <p:sp>
        <p:nvSpPr>
          <p:cNvPr id="130" name="CasellaDiTesto 3">
            <a:extLst>
              <a:ext uri="{FF2B5EF4-FFF2-40B4-BE49-F238E27FC236}">
                <a16:creationId xmlns:a16="http://schemas.microsoft.com/office/drawing/2014/main" id="{DB2C5216-923C-4138-9DB6-08F3A06FC325}"/>
              </a:ext>
            </a:extLst>
          </p:cNvPr>
          <p:cNvSpPr txBox="1"/>
          <p:nvPr/>
        </p:nvSpPr>
        <p:spPr>
          <a:xfrm>
            <a:off x="1318323" y="1985865"/>
            <a:ext cx="2895673" cy="553998"/>
          </a:xfrm>
          <a:prstGeom prst="rect">
            <a:avLst/>
          </a:prstGeom>
          <a:noFill/>
        </p:spPr>
        <p:txBody>
          <a:bodyPr wrap="square" rtlCol="0">
            <a:spAutoFit/>
          </a:bodyPr>
          <a:lstStyle/>
          <a:p>
            <a:r>
              <a:rPr lang="it-IT" sz="1500" dirty="0"/>
              <a:t>BSC, Barcelona Supercomputing Center (60 PM)</a:t>
            </a:r>
          </a:p>
        </p:txBody>
      </p:sp>
      <p:pic>
        <p:nvPicPr>
          <p:cNvPr id="131" name="Imagen 130">
            <a:extLst>
              <a:ext uri="{FF2B5EF4-FFF2-40B4-BE49-F238E27FC236}">
                <a16:creationId xmlns:a16="http://schemas.microsoft.com/office/drawing/2014/main" id="{C8BF07AA-B39F-4955-931B-3612092360FB}"/>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10529569" y="1468666"/>
            <a:ext cx="540000" cy="564840"/>
          </a:xfrm>
          <a:prstGeom prst="rect">
            <a:avLst/>
          </a:prstGeom>
          <a:ln w="3175">
            <a:noFill/>
          </a:ln>
        </p:spPr>
      </p:pic>
      <p:pic>
        <p:nvPicPr>
          <p:cNvPr id="132" name="Immagine 7">
            <a:extLst>
              <a:ext uri="{FF2B5EF4-FFF2-40B4-BE49-F238E27FC236}">
                <a16:creationId xmlns:a16="http://schemas.microsoft.com/office/drawing/2014/main" id="{F07B5C94-8831-4A0A-9A77-91B1C4C92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2358" y="1592236"/>
            <a:ext cx="540000" cy="360000"/>
          </a:xfrm>
          <a:prstGeom prst="rect">
            <a:avLst/>
          </a:prstGeom>
          <a:ln>
            <a:solidFill>
              <a:schemeClr val="tx1"/>
            </a:solidFill>
          </a:ln>
          <a:effectLst>
            <a:outerShdw blurRad="50800" dist="38100" dir="2700000" algn="tl" rotWithShape="0">
              <a:prstClr val="black">
                <a:alpha val="40000"/>
              </a:prstClr>
            </a:outerShdw>
          </a:effectLst>
        </p:spPr>
      </p:pic>
      <p:pic>
        <p:nvPicPr>
          <p:cNvPr id="133" name="Immagine 7">
            <a:extLst>
              <a:ext uri="{FF2B5EF4-FFF2-40B4-BE49-F238E27FC236}">
                <a16:creationId xmlns:a16="http://schemas.microsoft.com/office/drawing/2014/main" id="{F07B5C94-8831-4A0A-9A77-91B1C4C92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2358" y="2546899"/>
            <a:ext cx="540000" cy="360000"/>
          </a:xfrm>
          <a:prstGeom prst="rect">
            <a:avLst/>
          </a:prstGeom>
          <a:ln>
            <a:solidFill>
              <a:schemeClr val="tx1"/>
            </a:solidFill>
          </a:ln>
          <a:effectLst>
            <a:outerShdw blurRad="50800" dist="38100" dir="2700000" algn="tl" rotWithShape="0">
              <a:prstClr val="black">
                <a:alpha val="40000"/>
              </a:prstClr>
            </a:outerShdw>
          </a:effectLst>
        </p:spPr>
      </p:pic>
      <p:pic>
        <p:nvPicPr>
          <p:cNvPr id="134"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4946" y="4681175"/>
            <a:ext cx="546303" cy="360000"/>
          </a:xfrm>
          <a:prstGeom prst="rect">
            <a:avLst/>
          </a:prstGeom>
          <a:ln>
            <a:solidFill>
              <a:schemeClr val="tx1"/>
            </a:solidFill>
          </a:ln>
          <a:effectLst>
            <a:outerShdw blurRad="50800" dist="38100" dir="2700000" algn="tl" rotWithShape="0">
              <a:prstClr val="black">
                <a:alpha val="40000"/>
              </a:prstClr>
            </a:outerShdw>
          </a:effectLst>
        </p:spPr>
      </p:pic>
      <p:pic>
        <p:nvPicPr>
          <p:cNvPr id="135"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4946" y="5212338"/>
            <a:ext cx="546303" cy="360000"/>
          </a:xfrm>
          <a:prstGeom prst="rect">
            <a:avLst/>
          </a:prstGeom>
          <a:ln>
            <a:solidFill>
              <a:schemeClr val="tx1"/>
            </a:solidFill>
          </a:ln>
          <a:effectLst>
            <a:outerShdw blurRad="50800" dist="38100" dir="2700000" algn="tl" rotWithShape="0">
              <a:prstClr val="black">
                <a:alpha val="40000"/>
              </a:prstClr>
            </a:outerShdw>
          </a:effectLst>
        </p:spPr>
      </p:pic>
      <p:pic>
        <p:nvPicPr>
          <p:cNvPr id="136"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2358" y="1092491"/>
            <a:ext cx="540000" cy="355846"/>
          </a:xfrm>
          <a:prstGeom prst="rect">
            <a:avLst/>
          </a:prstGeom>
          <a:ln>
            <a:solidFill>
              <a:schemeClr val="tx1"/>
            </a:solidFill>
          </a:ln>
          <a:effectLst>
            <a:outerShdw blurRad="50800" dist="38100" dir="2700000" algn="tl" rotWithShape="0">
              <a:prstClr val="black">
                <a:alpha val="40000"/>
              </a:prstClr>
            </a:outerShdw>
          </a:effectLst>
        </p:spPr>
      </p:pic>
      <p:pic>
        <p:nvPicPr>
          <p:cNvPr id="137" name="Imagen 136"/>
          <p:cNvPicPr>
            <a:picLocks noChangeAspect="1"/>
          </p:cNvPicPr>
          <p:nvPr/>
        </p:nvPicPr>
        <p:blipFill rotWithShape="1">
          <a:blip r:embed="rId22"/>
          <a:srcRect l="36563" t="42168" r="35618" b="41835"/>
          <a:stretch/>
        </p:blipFill>
        <p:spPr>
          <a:xfrm>
            <a:off x="717425" y="5212483"/>
            <a:ext cx="557656" cy="352397"/>
          </a:xfrm>
          <a:prstGeom prst="rect">
            <a:avLst/>
          </a:prstGeom>
          <a:ln>
            <a:solidFill>
              <a:schemeClr val="tx1"/>
            </a:solidFill>
          </a:ln>
          <a:effectLst>
            <a:outerShdw blurRad="50800" dist="38100" dir="2700000" algn="tl" rotWithShape="0">
              <a:prstClr val="black">
                <a:alpha val="40000"/>
              </a:prstClr>
            </a:outerShdw>
          </a:effectLst>
        </p:spPr>
      </p:pic>
      <p:pic>
        <p:nvPicPr>
          <p:cNvPr id="138" name="Imagen 137"/>
          <p:cNvPicPr>
            <a:picLocks noChangeAspect="1"/>
          </p:cNvPicPr>
          <p:nvPr/>
        </p:nvPicPr>
        <p:blipFill rotWithShape="1">
          <a:blip r:embed="rId23"/>
          <a:srcRect l="27114" t="35076" r="27469" b="35152"/>
          <a:stretch/>
        </p:blipFill>
        <p:spPr>
          <a:xfrm>
            <a:off x="7514635" y="3118672"/>
            <a:ext cx="549184" cy="360000"/>
          </a:xfrm>
          <a:prstGeom prst="rect">
            <a:avLst/>
          </a:prstGeom>
          <a:ln>
            <a:solidFill>
              <a:schemeClr val="tx1"/>
            </a:solidFill>
          </a:ln>
          <a:effectLst>
            <a:outerShdw blurRad="50800" dist="38100" dir="2700000" algn="tl" rotWithShape="0">
              <a:prstClr val="black">
                <a:alpha val="40000"/>
              </a:prstClr>
            </a:outerShdw>
          </a:effectLst>
        </p:spPr>
      </p:pic>
      <p:pic>
        <p:nvPicPr>
          <p:cNvPr id="139" name="Imagen 138"/>
          <p:cNvPicPr>
            <a:picLocks noChangeAspect="1"/>
          </p:cNvPicPr>
          <p:nvPr/>
        </p:nvPicPr>
        <p:blipFill rotWithShape="1">
          <a:blip r:embed="rId24"/>
          <a:srcRect l="7996" t="23843" r="8157" b="23904"/>
          <a:stretch/>
        </p:blipFill>
        <p:spPr>
          <a:xfrm>
            <a:off x="717425" y="5872881"/>
            <a:ext cx="577674" cy="360000"/>
          </a:xfrm>
          <a:prstGeom prst="rect">
            <a:avLst/>
          </a:prstGeom>
          <a:ln>
            <a:solidFill>
              <a:schemeClr val="tx1"/>
            </a:solidFill>
          </a:ln>
          <a:effectLst>
            <a:outerShdw blurRad="50800" dist="38100" dir="2700000" algn="tl" rotWithShape="0">
              <a:prstClr val="black">
                <a:alpha val="40000"/>
              </a:prstClr>
            </a:outerShdw>
          </a:effectLst>
        </p:spPr>
      </p:pic>
      <p:pic>
        <p:nvPicPr>
          <p:cNvPr id="140" name="Imagen 13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529569" y="3070669"/>
            <a:ext cx="775248" cy="360000"/>
          </a:xfrm>
          <a:prstGeom prst="rect">
            <a:avLst/>
          </a:prstGeom>
          <a:ln w="3175">
            <a:noFill/>
          </a:ln>
        </p:spPr>
      </p:pic>
      <p:sp>
        <p:nvSpPr>
          <p:cNvPr id="141" name="CasellaDiTesto 3">
            <a:extLst>
              <a:ext uri="{FF2B5EF4-FFF2-40B4-BE49-F238E27FC236}">
                <a16:creationId xmlns:a16="http://schemas.microsoft.com/office/drawing/2014/main" id="{DB2C5216-923C-4138-9DB6-08F3A06FC325}"/>
              </a:ext>
            </a:extLst>
          </p:cNvPr>
          <p:cNvSpPr txBox="1"/>
          <p:nvPr/>
        </p:nvSpPr>
        <p:spPr>
          <a:xfrm>
            <a:off x="1318323" y="2546016"/>
            <a:ext cx="3092143" cy="553998"/>
          </a:xfrm>
          <a:prstGeom prst="rect">
            <a:avLst/>
          </a:prstGeom>
          <a:noFill/>
        </p:spPr>
        <p:txBody>
          <a:bodyPr wrap="square" rtlCol="0">
            <a:spAutoFit/>
          </a:bodyPr>
          <a:lstStyle/>
          <a:p>
            <a:r>
              <a:rPr lang="it-IT" sz="1500" dirty="0"/>
              <a:t>UDUS, Heinrich-Heine Universitaet Duesseldorf (48 PM)</a:t>
            </a:r>
          </a:p>
        </p:txBody>
      </p:sp>
      <p:sp>
        <p:nvSpPr>
          <p:cNvPr id="142" name="CasellaDiTesto 8">
            <a:extLst>
              <a:ext uri="{FF2B5EF4-FFF2-40B4-BE49-F238E27FC236}">
                <a16:creationId xmlns:a16="http://schemas.microsoft.com/office/drawing/2014/main" id="{497B0D7E-E0CA-48CC-88C7-7F50A9835FE0}"/>
              </a:ext>
            </a:extLst>
          </p:cNvPr>
          <p:cNvSpPr txBox="1"/>
          <p:nvPr/>
        </p:nvSpPr>
        <p:spPr>
          <a:xfrm>
            <a:off x="1318323" y="5096294"/>
            <a:ext cx="4210530" cy="553998"/>
          </a:xfrm>
          <a:prstGeom prst="rect">
            <a:avLst/>
          </a:prstGeom>
          <a:noFill/>
        </p:spPr>
        <p:txBody>
          <a:bodyPr wrap="square" rtlCol="0">
            <a:spAutoFit/>
          </a:bodyPr>
          <a:lstStyle/>
          <a:p>
            <a:r>
              <a:rPr lang="it-IT" sz="1500" dirty="0"/>
              <a:t>IST-ID, </a:t>
            </a:r>
            <a:r>
              <a:rPr lang="en-US" sz="1500" dirty="0"/>
              <a:t>The Association of Instituto Superior Técnico For Research and Development (90 PM)</a:t>
            </a:r>
            <a:endParaRPr lang="it-IT" sz="1500" dirty="0"/>
          </a:p>
        </p:txBody>
      </p:sp>
      <p:sp>
        <p:nvSpPr>
          <p:cNvPr id="143" name="CasellaDiTesto 8">
            <a:extLst>
              <a:ext uri="{FF2B5EF4-FFF2-40B4-BE49-F238E27FC236}">
                <a16:creationId xmlns:a16="http://schemas.microsoft.com/office/drawing/2014/main" id="{497B0D7E-E0CA-48CC-88C7-7F50A9835FE0}"/>
              </a:ext>
            </a:extLst>
          </p:cNvPr>
          <p:cNvSpPr txBox="1"/>
          <p:nvPr/>
        </p:nvSpPr>
        <p:spPr>
          <a:xfrm>
            <a:off x="8106202" y="978027"/>
            <a:ext cx="3046286" cy="553998"/>
          </a:xfrm>
          <a:prstGeom prst="rect">
            <a:avLst/>
          </a:prstGeom>
          <a:noFill/>
        </p:spPr>
        <p:txBody>
          <a:bodyPr wrap="square" rtlCol="0">
            <a:spAutoFit/>
          </a:bodyPr>
          <a:lstStyle/>
          <a:p>
            <a:r>
              <a:rPr lang="it-IT" sz="1500" dirty="0"/>
              <a:t>CLIB, </a:t>
            </a:r>
            <a:r>
              <a:rPr lang="en-US" sz="1500" dirty="0"/>
              <a:t>Cluster </a:t>
            </a:r>
            <a:r>
              <a:rPr lang="en-US" sz="1500" dirty="0" err="1"/>
              <a:t>Industrielle</a:t>
            </a:r>
            <a:r>
              <a:rPr lang="en-US" sz="1500" dirty="0"/>
              <a:t> </a:t>
            </a:r>
            <a:r>
              <a:rPr lang="en-US" sz="1500" dirty="0" err="1"/>
              <a:t>Biotechnologie</a:t>
            </a:r>
            <a:r>
              <a:rPr lang="en-US" sz="1500" dirty="0"/>
              <a:t> </a:t>
            </a:r>
            <a:r>
              <a:rPr lang="en-US" sz="1500" dirty="0" err="1"/>
              <a:t>e.V</a:t>
            </a:r>
            <a:r>
              <a:rPr lang="en-US" sz="1500" dirty="0"/>
              <a:t>. (24 PM)</a:t>
            </a:r>
            <a:endParaRPr lang="it-IT" sz="1500" dirty="0"/>
          </a:p>
        </p:txBody>
      </p:sp>
      <p:sp>
        <p:nvSpPr>
          <p:cNvPr id="144" name="CasellaDiTesto 8">
            <a:extLst>
              <a:ext uri="{FF2B5EF4-FFF2-40B4-BE49-F238E27FC236}">
                <a16:creationId xmlns:a16="http://schemas.microsoft.com/office/drawing/2014/main" id="{497B0D7E-E0CA-48CC-88C7-7F50A9835FE0}"/>
              </a:ext>
            </a:extLst>
          </p:cNvPr>
          <p:cNvSpPr txBox="1"/>
          <p:nvPr/>
        </p:nvSpPr>
        <p:spPr>
          <a:xfrm>
            <a:off x="1318323" y="3730673"/>
            <a:ext cx="2912985" cy="553998"/>
          </a:xfrm>
          <a:prstGeom prst="rect">
            <a:avLst/>
          </a:prstGeom>
          <a:noFill/>
        </p:spPr>
        <p:txBody>
          <a:bodyPr wrap="square" rtlCol="0">
            <a:spAutoFit/>
          </a:bodyPr>
          <a:lstStyle/>
          <a:p>
            <a:r>
              <a:rPr lang="it-IT" sz="1500" dirty="0"/>
              <a:t>CNR, </a:t>
            </a:r>
            <a:r>
              <a:rPr lang="en-US" sz="1500" dirty="0" err="1"/>
              <a:t>Consiglio</a:t>
            </a:r>
            <a:r>
              <a:rPr lang="en-US" sz="1500" dirty="0"/>
              <a:t> Nazionale </a:t>
            </a:r>
            <a:r>
              <a:rPr lang="en-US" sz="1500" dirty="0" err="1"/>
              <a:t>Delle</a:t>
            </a:r>
            <a:r>
              <a:rPr lang="en-US" sz="1500" dirty="0"/>
              <a:t> </a:t>
            </a:r>
            <a:r>
              <a:rPr lang="en-US" sz="1500" dirty="0" err="1"/>
              <a:t>Ricerche</a:t>
            </a:r>
            <a:r>
              <a:rPr lang="en-US" sz="1500" dirty="0"/>
              <a:t> (48 PM)</a:t>
            </a:r>
            <a:endParaRPr lang="it-IT" sz="1500" dirty="0"/>
          </a:p>
        </p:txBody>
      </p:sp>
      <p:sp>
        <p:nvSpPr>
          <p:cNvPr id="145" name="CasellaDiTesto 8">
            <a:extLst>
              <a:ext uri="{FF2B5EF4-FFF2-40B4-BE49-F238E27FC236}">
                <a16:creationId xmlns:a16="http://schemas.microsoft.com/office/drawing/2014/main" id="{497B0D7E-E0CA-48CC-88C7-7F50A9835FE0}"/>
              </a:ext>
            </a:extLst>
          </p:cNvPr>
          <p:cNvSpPr txBox="1"/>
          <p:nvPr/>
        </p:nvSpPr>
        <p:spPr>
          <a:xfrm>
            <a:off x="8187213" y="2434512"/>
            <a:ext cx="2160769" cy="553998"/>
          </a:xfrm>
          <a:prstGeom prst="rect">
            <a:avLst/>
          </a:prstGeom>
          <a:noFill/>
        </p:spPr>
        <p:txBody>
          <a:bodyPr wrap="square" rtlCol="0">
            <a:spAutoFit/>
          </a:bodyPr>
          <a:lstStyle/>
          <a:p>
            <a:r>
              <a:rPr lang="it-IT" sz="1500" dirty="0"/>
              <a:t>Bio_Ch, </a:t>
            </a:r>
            <a:r>
              <a:rPr lang="en-US" sz="1500" dirty="0"/>
              <a:t>Bio-Chem Solutions SRL (28.9 PM)</a:t>
            </a:r>
            <a:endParaRPr lang="it-IT" sz="1500" dirty="0"/>
          </a:p>
        </p:txBody>
      </p:sp>
      <p:sp>
        <p:nvSpPr>
          <p:cNvPr id="146" name="CasellaDiTesto 8">
            <a:extLst>
              <a:ext uri="{FF2B5EF4-FFF2-40B4-BE49-F238E27FC236}">
                <a16:creationId xmlns:a16="http://schemas.microsoft.com/office/drawing/2014/main" id="{497B0D7E-E0CA-48CC-88C7-7F50A9835FE0}"/>
              </a:ext>
            </a:extLst>
          </p:cNvPr>
          <p:cNvSpPr txBox="1"/>
          <p:nvPr/>
        </p:nvSpPr>
        <p:spPr>
          <a:xfrm>
            <a:off x="8212889" y="5741938"/>
            <a:ext cx="1971824" cy="553998"/>
          </a:xfrm>
          <a:prstGeom prst="rect">
            <a:avLst/>
          </a:prstGeom>
          <a:noFill/>
        </p:spPr>
        <p:txBody>
          <a:bodyPr wrap="square" rtlCol="0">
            <a:spAutoFit/>
          </a:bodyPr>
          <a:lstStyle/>
          <a:p>
            <a:r>
              <a:rPr lang="en-US" sz="1500" dirty="0"/>
              <a:t>SCHOELLER</a:t>
            </a:r>
            <a:r>
              <a:rPr lang="it-IT" sz="1500" dirty="0"/>
              <a:t>, </a:t>
            </a:r>
            <a:r>
              <a:rPr lang="en-US" sz="1500" dirty="0"/>
              <a:t>Schoeller </a:t>
            </a:r>
            <a:r>
              <a:rPr lang="en-US" sz="1500" dirty="0" err="1"/>
              <a:t>Textil</a:t>
            </a:r>
            <a:r>
              <a:rPr lang="en-US" sz="1500" dirty="0"/>
              <a:t> AG (21 PM)</a:t>
            </a:r>
            <a:endParaRPr lang="it-IT" sz="1500" dirty="0"/>
          </a:p>
        </p:txBody>
      </p:sp>
      <p:sp>
        <p:nvSpPr>
          <p:cNvPr id="147" name="CasellaDiTesto 8">
            <a:extLst>
              <a:ext uri="{FF2B5EF4-FFF2-40B4-BE49-F238E27FC236}">
                <a16:creationId xmlns:a16="http://schemas.microsoft.com/office/drawing/2014/main" id="{497B0D7E-E0CA-48CC-88C7-7F50A9835FE0}"/>
              </a:ext>
            </a:extLst>
          </p:cNvPr>
          <p:cNvSpPr txBox="1"/>
          <p:nvPr/>
        </p:nvSpPr>
        <p:spPr>
          <a:xfrm>
            <a:off x="8212889" y="5099951"/>
            <a:ext cx="1971824" cy="553998"/>
          </a:xfrm>
          <a:prstGeom prst="rect">
            <a:avLst/>
          </a:prstGeom>
          <a:noFill/>
        </p:spPr>
        <p:txBody>
          <a:bodyPr wrap="square" rtlCol="0">
            <a:spAutoFit/>
          </a:bodyPr>
          <a:lstStyle/>
          <a:p>
            <a:r>
              <a:rPr lang="en-US" sz="1500" dirty="0"/>
              <a:t>HENKEL, </a:t>
            </a:r>
            <a:r>
              <a:rPr lang="it-IT" sz="1500" dirty="0"/>
              <a:t>Henkel AG &amp; Co KGaA </a:t>
            </a:r>
            <a:r>
              <a:rPr lang="en-US" sz="1500" dirty="0"/>
              <a:t>(11 PM)</a:t>
            </a:r>
            <a:endParaRPr lang="it-IT" sz="1500" dirty="0"/>
          </a:p>
        </p:txBody>
      </p:sp>
      <p:sp>
        <p:nvSpPr>
          <p:cNvPr id="148" name="CasellaDiTesto 8">
            <a:extLst>
              <a:ext uri="{FF2B5EF4-FFF2-40B4-BE49-F238E27FC236}">
                <a16:creationId xmlns:a16="http://schemas.microsoft.com/office/drawing/2014/main" id="{497B0D7E-E0CA-48CC-88C7-7F50A9835FE0}"/>
              </a:ext>
            </a:extLst>
          </p:cNvPr>
          <p:cNvSpPr txBox="1"/>
          <p:nvPr/>
        </p:nvSpPr>
        <p:spPr>
          <a:xfrm>
            <a:off x="8212889" y="4568788"/>
            <a:ext cx="2135093" cy="553998"/>
          </a:xfrm>
          <a:prstGeom prst="rect">
            <a:avLst/>
          </a:prstGeom>
          <a:noFill/>
        </p:spPr>
        <p:txBody>
          <a:bodyPr wrap="square" rtlCol="0">
            <a:spAutoFit/>
          </a:bodyPr>
          <a:lstStyle/>
          <a:p>
            <a:r>
              <a:rPr lang="en-US" sz="1500" dirty="0"/>
              <a:t>EVO, Evonik Operations GMBH (14 PM)</a:t>
            </a:r>
            <a:endParaRPr lang="it-IT" sz="1500" dirty="0"/>
          </a:p>
        </p:txBody>
      </p:sp>
      <p:sp>
        <p:nvSpPr>
          <p:cNvPr id="149" name="CasellaDiTesto 8">
            <a:extLst>
              <a:ext uri="{FF2B5EF4-FFF2-40B4-BE49-F238E27FC236}">
                <a16:creationId xmlns:a16="http://schemas.microsoft.com/office/drawing/2014/main" id="{497B0D7E-E0CA-48CC-88C7-7F50A9835FE0}"/>
              </a:ext>
            </a:extLst>
          </p:cNvPr>
          <p:cNvSpPr txBox="1"/>
          <p:nvPr/>
        </p:nvSpPr>
        <p:spPr>
          <a:xfrm>
            <a:off x="8192578" y="3006285"/>
            <a:ext cx="2155404" cy="553998"/>
          </a:xfrm>
          <a:prstGeom prst="rect">
            <a:avLst/>
          </a:prstGeom>
          <a:noFill/>
        </p:spPr>
        <p:txBody>
          <a:bodyPr wrap="square" rtlCol="0">
            <a:spAutoFit/>
          </a:bodyPr>
          <a:lstStyle/>
          <a:p>
            <a:r>
              <a:rPr lang="en-US" sz="1500" dirty="0"/>
              <a:t>EUC, </a:t>
            </a:r>
            <a:r>
              <a:rPr lang="en-US" sz="1500" dirty="0" err="1"/>
              <a:t>Eucodis</a:t>
            </a:r>
            <a:r>
              <a:rPr lang="en-US" sz="1500" dirty="0"/>
              <a:t> Bioscience GMBH (45 PM)</a:t>
            </a:r>
            <a:endParaRPr lang="it-IT" sz="1500" dirty="0"/>
          </a:p>
        </p:txBody>
      </p:sp>
      <p:sp>
        <p:nvSpPr>
          <p:cNvPr id="150" name="CasellaDiTesto 8">
            <a:extLst>
              <a:ext uri="{FF2B5EF4-FFF2-40B4-BE49-F238E27FC236}">
                <a16:creationId xmlns:a16="http://schemas.microsoft.com/office/drawing/2014/main" id="{497B0D7E-E0CA-48CC-88C7-7F50A9835FE0}"/>
              </a:ext>
            </a:extLst>
          </p:cNvPr>
          <p:cNvSpPr txBox="1"/>
          <p:nvPr/>
        </p:nvSpPr>
        <p:spPr>
          <a:xfrm>
            <a:off x="8205631" y="3600837"/>
            <a:ext cx="1882675" cy="553998"/>
          </a:xfrm>
          <a:prstGeom prst="rect">
            <a:avLst/>
          </a:prstGeom>
          <a:noFill/>
        </p:spPr>
        <p:txBody>
          <a:bodyPr wrap="square" rtlCol="0">
            <a:spAutoFit/>
          </a:bodyPr>
          <a:lstStyle/>
          <a:p>
            <a:r>
              <a:rPr lang="en-US" sz="1500" dirty="0"/>
              <a:t>INOFEA, </a:t>
            </a:r>
            <a:r>
              <a:rPr lang="en-US" sz="1500" dirty="0" err="1"/>
              <a:t>Inofea</a:t>
            </a:r>
            <a:r>
              <a:rPr lang="en-US" sz="1500" dirty="0"/>
              <a:t> AG (31 PM)</a:t>
            </a:r>
            <a:endParaRPr lang="it-IT" sz="1500" dirty="0"/>
          </a:p>
        </p:txBody>
      </p:sp>
      <p:sp>
        <p:nvSpPr>
          <p:cNvPr id="151" name="CasellaDiTesto 8">
            <a:extLst>
              <a:ext uri="{FF2B5EF4-FFF2-40B4-BE49-F238E27FC236}">
                <a16:creationId xmlns:a16="http://schemas.microsoft.com/office/drawing/2014/main" id="{497B0D7E-E0CA-48CC-88C7-7F50A9835FE0}"/>
              </a:ext>
            </a:extLst>
          </p:cNvPr>
          <p:cNvSpPr txBox="1"/>
          <p:nvPr/>
        </p:nvSpPr>
        <p:spPr>
          <a:xfrm>
            <a:off x="1318323" y="5883604"/>
            <a:ext cx="3891201" cy="323165"/>
          </a:xfrm>
          <a:prstGeom prst="rect">
            <a:avLst/>
          </a:prstGeom>
          <a:noFill/>
        </p:spPr>
        <p:txBody>
          <a:bodyPr wrap="square" rtlCol="0">
            <a:spAutoFit/>
          </a:bodyPr>
          <a:lstStyle/>
          <a:p>
            <a:r>
              <a:rPr lang="en-US" sz="1500" dirty="0"/>
              <a:t>BANGOR, Bangor University (41 PM)</a:t>
            </a:r>
            <a:endParaRPr lang="it-IT" sz="1500" dirty="0"/>
          </a:p>
        </p:txBody>
      </p:sp>
      <p:sp>
        <p:nvSpPr>
          <p:cNvPr id="152" name="CasellaDiTesto 8">
            <a:extLst>
              <a:ext uri="{FF2B5EF4-FFF2-40B4-BE49-F238E27FC236}">
                <a16:creationId xmlns:a16="http://schemas.microsoft.com/office/drawing/2014/main" id="{497B0D7E-E0CA-48CC-88C7-7F50A9835FE0}"/>
              </a:ext>
            </a:extLst>
          </p:cNvPr>
          <p:cNvSpPr txBox="1"/>
          <p:nvPr/>
        </p:nvSpPr>
        <p:spPr>
          <a:xfrm>
            <a:off x="8082072" y="1479849"/>
            <a:ext cx="2102641" cy="553998"/>
          </a:xfrm>
          <a:prstGeom prst="rect">
            <a:avLst/>
          </a:prstGeom>
          <a:noFill/>
        </p:spPr>
        <p:txBody>
          <a:bodyPr wrap="square" rtlCol="0">
            <a:spAutoFit/>
          </a:bodyPr>
          <a:lstStyle/>
          <a:p>
            <a:r>
              <a:rPr lang="en-US" sz="1500" dirty="0"/>
              <a:t>ITB, </a:t>
            </a:r>
            <a:r>
              <a:rPr lang="en-US" sz="1500" dirty="0" err="1"/>
              <a:t>Consorzio</a:t>
            </a:r>
            <a:r>
              <a:rPr lang="en-US" sz="1500" dirty="0"/>
              <a:t> </a:t>
            </a:r>
            <a:r>
              <a:rPr lang="en-US" sz="1500" dirty="0" err="1"/>
              <a:t>Italbiotec</a:t>
            </a:r>
            <a:r>
              <a:rPr lang="en-US" sz="1500" dirty="0"/>
              <a:t> (33.57 PM)</a:t>
            </a:r>
            <a:endParaRPr lang="it-IT" sz="1500" dirty="0"/>
          </a:p>
        </p:txBody>
      </p:sp>
      <p:pic>
        <p:nvPicPr>
          <p:cNvPr id="153" name="Immagine 10">
            <a:extLst>
              <a:ext uri="{FF2B5EF4-FFF2-40B4-BE49-F238E27FC236}">
                <a16:creationId xmlns:a16="http://schemas.microsoft.com/office/drawing/2014/main" id="{A1BA40FC-9657-4B43-9DB2-258C60E05A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27688" y="3623224"/>
            <a:ext cx="540000" cy="540000"/>
          </a:xfrm>
          <a:prstGeom prst="rect">
            <a:avLst/>
          </a:prstGeom>
          <a:ln w="3175">
            <a:solidFill>
              <a:schemeClr val="bg1">
                <a:lumMod val="50000"/>
              </a:schemeClr>
            </a:solidFill>
          </a:ln>
          <a:effectLst>
            <a:outerShdw blurRad="50800" dist="38100" dir="2700000" algn="tl" rotWithShape="0">
              <a:prstClr val="black">
                <a:alpha val="40000"/>
              </a:prstClr>
            </a:outerShdw>
          </a:effectLst>
        </p:spPr>
      </p:pic>
      <p:pic>
        <p:nvPicPr>
          <p:cNvPr id="154" name="Immagine 10">
            <a:extLst>
              <a:ext uri="{FF2B5EF4-FFF2-40B4-BE49-F238E27FC236}">
                <a16:creationId xmlns:a16="http://schemas.microsoft.com/office/drawing/2014/main" id="{A1BA40FC-9657-4B43-9DB2-258C60E05A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4946" y="5764325"/>
            <a:ext cx="540000" cy="540000"/>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155" name="CasellaDiTesto 1147">
            <a:extLst>
              <a:ext uri="{FF2B5EF4-FFF2-40B4-BE49-F238E27FC236}">
                <a16:creationId xmlns:a16="http://schemas.microsoft.com/office/drawing/2014/main" id="{63A440AF-FCC5-0AE7-A3D1-2CF84DC0018D}"/>
              </a:ext>
            </a:extLst>
          </p:cNvPr>
          <p:cNvSpPr txBox="1"/>
          <p:nvPr/>
        </p:nvSpPr>
        <p:spPr>
          <a:xfrm rot="16200000">
            <a:off x="6116282" y="5138280"/>
            <a:ext cx="2052478"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2"/>
                </a:solidFill>
              </a:rPr>
              <a:t>3 industries</a:t>
            </a:r>
          </a:p>
        </p:txBody>
      </p:sp>
      <p:sp>
        <p:nvSpPr>
          <p:cNvPr id="156" name="CasellaDiTesto 1147">
            <a:extLst>
              <a:ext uri="{FF2B5EF4-FFF2-40B4-BE49-F238E27FC236}">
                <a16:creationId xmlns:a16="http://schemas.microsoft.com/office/drawing/2014/main" id="{63A440AF-FCC5-0AE7-A3D1-2CF84DC0018D}"/>
              </a:ext>
            </a:extLst>
          </p:cNvPr>
          <p:cNvSpPr txBox="1"/>
          <p:nvPr/>
        </p:nvSpPr>
        <p:spPr>
          <a:xfrm rot="16200000">
            <a:off x="-2139165" y="3613817"/>
            <a:ext cx="488840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2"/>
                </a:solidFill>
              </a:rPr>
              <a:t>8 universities/research institutions</a:t>
            </a:r>
          </a:p>
        </p:txBody>
      </p:sp>
      <p:sp>
        <p:nvSpPr>
          <p:cNvPr id="157" name="CasellaDiTesto 1147">
            <a:extLst>
              <a:ext uri="{FF2B5EF4-FFF2-40B4-BE49-F238E27FC236}">
                <a16:creationId xmlns:a16="http://schemas.microsoft.com/office/drawing/2014/main" id="{63A440AF-FCC5-0AE7-A3D1-2CF84DC0018D}"/>
              </a:ext>
            </a:extLst>
          </p:cNvPr>
          <p:cNvSpPr txBox="1"/>
          <p:nvPr/>
        </p:nvSpPr>
        <p:spPr>
          <a:xfrm rot="16200000">
            <a:off x="6240124" y="1413670"/>
            <a:ext cx="1804793"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2"/>
                </a:solidFill>
              </a:rPr>
              <a:t>2 clusters </a:t>
            </a:r>
          </a:p>
        </p:txBody>
      </p:sp>
      <p:sp>
        <p:nvSpPr>
          <p:cNvPr id="158" name="CasellaDiTesto 1147">
            <a:extLst>
              <a:ext uri="{FF2B5EF4-FFF2-40B4-BE49-F238E27FC236}">
                <a16:creationId xmlns:a16="http://schemas.microsoft.com/office/drawing/2014/main" id="{63A440AF-FCC5-0AE7-A3D1-2CF84DC0018D}"/>
              </a:ext>
            </a:extLst>
          </p:cNvPr>
          <p:cNvSpPr txBox="1"/>
          <p:nvPr/>
        </p:nvSpPr>
        <p:spPr>
          <a:xfrm rot="16200000">
            <a:off x="6314412" y="3032906"/>
            <a:ext cx="1656217"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2"/>
                </a:solidFill>
              </a:rPr>
              <a:t>3 SME</a:t>
            </a:r>
          </a:p>
        </p:txBody>
      </p:sp>
    </p:spTree>
    <p:extLst>
      <p:ext uri="{BB962C8B-B14F-4D97-AF65-F5344CB8AC3E}">
        <p14:creationId xmlns:p14="http://schemas.microsoft.com/office/powerpoint/2010/main" val="2734071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10" name="Google Shape;210;p3"/>
          <p:cNvSpPr txBox="1">
            <a:spLocks noGrp="1"/>
          </p:cNvSpPr>
          <p:nvPr>
            <p:ph type="ftr" idx="11"/>
          </p:nvPr>
        </p:nvSpPr>
        <p:spPr>
          <a:xfrm>
            <a:off x="4038600" y="6454008"/>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Calibri"/>
                <a:cs typeface="Calibri"/>
                <a:sym typeface="Calibri"/>
              </a:rPr>
              <a:t>FuturEnzyme</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11" name="Google Shape;211;p3"/>
          <p:cNvSpPr txBox="1"/>
          <p:nvPr/>
        </p:nvSpPr>
        <p:spPr>
          <a:xfrm>
            <a:off x="376512" y="1440310"/>
            <a:ext cx="11583840" cy="4813345"/>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100000"/>
              </a:lnSpc>
              <a:spcBef>
                <a:spcPts val="0"/>
              </a:spcBef>
              <a:spcAft>
                <a:spcPts val="0"/>
              </a:spcAft>
              <a:buClr>
                <a:srgbClr val="44546A"/>
              </a:buClr>
              <a:buSzPts val="2100"/>
              <a:buFont typeface="Noto Sans Symbols"/>
              <a:buChar char="◼"/>
              <a:tabLst/>
              <a:defRPr/>
            </a:pPr>
            <a:r>
              <a:rPr kumimoji="0" lang="en-US" sz="2100" b="0" i="0" u="none" strike="noStrike" kern="0" cap="none" spc="0" normalizeH="0" baseline="0" noProof="0" dirty="0">
                <a:ln>
                  <a:noFill/>
                </a:ln>
                <a:solidFill>
                  <a:srgbClr val="000000"/>
                </a:solidFill>
                <a:effectLst/>
                <a:uLnTx/>
                <a:uFillTx/>
                <a:latin typeface="Calibri"/>
                <a:ea typeface="Calibri"/>
                <a:cs typeface="Calibri"/>
                <a:sym typeface="Calibri"/>
              </a:rPr>
              <a:t>WORK DONE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4" algn="l" defTabSz="914400" rtl="0" eaLnBrk="1" fontAlgn="auto" latinLnBrk="0" hangingPunct="1">
              <a:lnSpc>
                <a:spcPct val="100000"/>
              </a:lnSpc>
              <a:spcBef>
                <a:spcPts val="600"/>
              </a:spcBef>
              <a:spcAft>
                <a:spcPts val="0"/>
              </a:spcAft>
              <a:buClr>
                <a:srgbClr val="70AD47"/>
              </a:buClr>
              <a:buSzPts val="1870"/>
              <a:buFont typeface="Noto Sans Symbols"/>
              <a:buChar char="◼"/>
              <a:tabLst/>
              <a:defRPr/>
            </a:pPr>
            <a:r>
              <a:rPr kumimoji="0" lang="en-US" sz="1870" b="0" i="0" u="none" strike="noStrike" kern="0" cap="none" spc="0" normalizeH="0" baseline="0" noProof="0" dirty="0">
                <a:ln>
                  <a:noFill/>
                </a:ln>
                <a:solidFill>
                  <a:srgbClr val="000000"/>
                </a:solidFill>
                <a:effectLst/>
                <a:uLnTx/>
                <a:uFillTx/>
                <a:latin typeface="Calibri"/>
                <a:ea typeface="Calibri"/>
                <a:cs typeface="Calibri"/>
                <a:sym typeface="Calibri"/>
              </a:rPr>
              <a:t>Task 2.1: Detailing the manufacturers' needs, specifications and priorities and a state-of-art analysis: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076064" marR="0" lvl="2" indent="-355163" algn="l" defTabSz="914400" rtl="0" eaLnBrk="1" fontAlgn="auto" latinLnBrk="0" hangingPunct="1">
              <a:lnSpc>
                <a:spcPct val="100000"/>
              </a:lnSpc>
              <a:spcBef>
                <a:spcPts val="0"/>
              </a:spcBef>
              <a:spcAft>
                <a:spcPts val="0"/>
              </a:spcAft>
              <a:buClr>
                <a:srgbClr val="70AD47"/>
              </a:buClr>
              <a:buSzPts val="1598"/>
              <a:buFont typeface="Calibri"/>
              <a:buAutoNum type="arabicParenR"/>
              <a:tabLst/>
              <a:defRPr/>
            </a:pPr>
            <a:r>
              <a:rPr kumimoji="0" lang="en-US" sz="1598" b="0" i="0" u="none" strike="noStrike" kern="0" cap="none" spc="0" normalizeH="0" baseline="0" noProof="0" dirty="0">
                <a:ln>
                  <a:noFill/>
                </a:ln>
                <a:solidFill>
                  <a:srgbClr val="000000"/>
                </a:solidFill>
                <a:effectLst/>
                <a:uLnTx/>
                <a:uFillTx/>
                <a:latin typeface="Calibri"/>
                <a:ea typeface="Calibri"/>
                <a:cs typeface="Calibri"/>
                <a:sym typeface="Calibri"/>
              </a:rPr>
              <a:t>Products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076064" marR="0" lvl="2" indent="-355163" algn="l" defTabSz="914400" rtl="0" eaLnBrk="1" fontAlgn="auto" latinLnBrk="0" hangingPunct="1">
              <a:lnSpc>
                <a:spcPct val="100000"/>
              </a:lnSpc>
              <a:spcBef>
                <a:spcPts val="0"/>
              </a:spcBef>
              <a:spcAft>
                <a:spcPts val="0"/>
              </a:spcAft>
              <a:buClr>
                <a:srgbClr val="70AD47"/>
              </a:buClr>
              <a:buSzPts val="1598"/>
              <a:buFont typeface="Calibri"/>
              <a:buAutoNum type="arabicParenR"/>
              <a:tabLst/>
              <a:defRPr/>
            </a:pPr>
            <a:r>
              <a:rPr kumimoji="0" lang="en-US" sz="1598" b="0" i="0" u="none" strike="noStrike" kern="0" cap="none" spc="0" normalizeH="0" baseline="0" noProof="0" dirty="0">
                <a:ln>
                  <a:noFill/>
                </a:ln>
                <a:solidFill>
                  <a:srgbClr val="000000"/>
                </a:solidFill>
                <a:effectLst/>
                <a:uLnTx/>
                <a:uFillTx/>
                <a:latin typeface="Calibri"/>
                <a:ea typeface="Calibri"/>
                <a:cs typeface="Calibri"/>
                <a:sym typeface="Calibri"/>
              </a:rPr>
              <a:t>Requests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076064" marR="0" lvl="2" indent="-355163" algn="l" defTabSz="914400" rtl="0" eaLnBrk="1" fontAlgn="auto" latinLnBrk="0" hangingPunct="1">
              <a:lnSpc>
                <a:spcPct val="100000"/>
              </a:lnSpc>
              <a:spcBef>
                <a:spcPts val="0"/>
              </a:spcBef>
              <a:spcAft>
                <a:spcPts val="0"/>
              </a:spcAft>
              <a:buClr>
                <a:srgbClr val="70AD47"/>
              </a:buClr>
              <a:buSzPts val="1598"/>
              <a:buFont typeface="Calibri"/>
              <a:buAutoNum type="arabicParenR"/>
              <a:tabLst/>
              <a:defRPr/>
            </a:pPr>
            <a:r>
              <a:rPr kumimoji="0" lang="en-US" sz="1598" b="0" i="0" u="none" strike="noStrike" kern="0" cap="none" spc="0" normalizeH="0" baseline="0" noProof="0" dirty="0">
                <a:ln>
                  <a:noFill/>
                </a:ln>
                <a:solidFill>
                  <a:srgbClr val="000000"/>
                </a:solidFill>
                <a:effectLst/>
                <a:uLnTx/>
                <a:uFillTx/>
                <a:latin typeface="Calibri"/>
                <a:ea typeface="Calibri"/>
                <a:cs typeface="Calibri"/>
                <a:sym typeface="Calibri"/>
              </a:rPr>
              <a:t>Innovation</a:t>
            </a:r>
            <a:endParaRPr kumimoji="0" sz="1734"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076064" marR="0" lvl="2" indent="-355163" algn="l" defTabSz="914400" rtl="0" eaLnBrk="1" fontAlgn="auto" latinLnBrk="0" hangingPunct="1">
              <a:lnSpc>
                <a:spcPct val="100000"/>
              </a:lnSpc>
              <a:spcBef>
                <a:spcPts val="0"/>
              </a:spcBef>
              <a:spcAft>
                <a:spcPts val="0"/>
              </a:spcAft>
              <a:buClr>
                <a:srgbClr val="70AD47"/>
              </a:buClr>
              <a:buSzPts val="1598"/>
              <a:buFont typeface="Calibri"/>
              <a:buAutoNum type="arabicParenR"/>
              <a:tabLst/>
              <a:defRPr/>
            </a:pPr>
            <a:r>
              <a:rPr kumimoji="0" lang="en-US" sz="1598" b="0" i="0" u="none" strike="noStrike" kern="0" cap="none" spc="0" normalizeH="0" baseline="0" noProof="0" dirty="0">
                <a:ln>
                  <a:noFill/>
                </a:ln>
                <a:solidFill>
                  <a:srgbClr val="000000"/>
                </a:solidFill>
                <a:effectLst/>
                <a:uLnTx/>
                <a:uFillTx/>
                <a:latin typeface="Calibri"/>
                <a:ea typeface="Calibri"/>
                <a:cs typeface="Calibri"/>
                <a:sym typeface="Calibri"/>
              </a:rPr>
              <a:t>Priority enzymes to be targeted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076064" marR="0" lvl="2" indent="-355163" algn="l" defTabSz="914400" rtl="0" eaLnBrk="1" fontAlgn="auto" latinLnBrk="0" hangingPunct="1">
              <a:lnSpc>
                <a:spcPct val="100000"/>
              </a:lnSpc>
              <a:spcBef>
                <a:spcPts val="0"/>
              </a:spcBef>
              <a:spcAft>
                <a:spcPts val="0"/>
              </a:spcAft>
              <a:buClr>
                <a:srgbClr val="70AD47"/>
              </a:buClr>
              <a:buSzPts val="1600"/>
              <a:buFont typeface="Calibri"/>
              <a:buAutoNum type="arabicParenR"/>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Specifications that enzymes should meet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076064" marR="0" lvl="2" indent="-355163" algn="l" defTabSz="914400" rtl="0" eaLnBrk="1" fontAlgn="auto" latinLnBrk="0" hangingPunct="1">
              <a:lnSpc>
                <a:spcPct val="100000"/>
              </a:lnSpc>
              <a:spcBef>
                <a:spcPts val="0"/>
              </a:spcBef>
              <a:spcAft>
                <a:spcPts val="0"/>
              </a:spcAft>
              <a:buClr>
                <a:srgbClr val="70AD47"/>
              </a:buClr>
              <a:buSzPts val="1600"/>
              <a:buFont typeface="Calibri"/>
              <a:buAutoNum type="arabicParenR"/>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Decision taken strategies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0900" marR="0" lvl="1" indent="-246989" algn="l" defTabSz="914400" rtl="0" eaLnBrk="1" fontAlgn="auto" latinLnBrk="0" hangingPunct="1">
              <a:lnSpc>
                <a:spcPct val="100000"/>
              </a:lnSpc>
              <a:spcBef>
                <a:spcPts val="0"/>
              </a:spcBef>
              <a:spcAft>
                <a:spcPts val="0"/>
              </a:spcAft>
              <a:buClr>
                <a:srgbClr val="70AD47"/>
              </a:buClr>
              <a:buSzPts val="1870"/>
              <a:buFont typeface="Noto Sans Symbols"/>
              <a:buNone/>
              <a:tabLst/>
              <a:defRPr/>
            </a:pPr>
            <a:endParaRPr kumimoji="0" sz="187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720900" marR="0" lvl="1" indent="-365734" algn="l" defTabSz="914400" rtl="0" eaLnBrk="1" fontAlgn="auto" latinLnBrk="0" hangingPunct="1">
              <a:lnSpc>
                <a:spcPct val="100000"/>
              </a:lnSpc>
              <a:spcBef>
                <a:spcPts val="0"/>
              </a:spcBef>
              <a:spcAft>
                <a:spcPts val="0"/>
              </a:spcAft>
              <a:buClr>
                <a:srgbClr val="70AD47"/>
              </a:buClr>
              <a:buSzPts val="1870"/>
              <a:buFont typeface="Noto Sans Symbols"/>
              <a:buChar char="◼"/>
              <a:tabLst/>
              <a:defRPr/>
            </a:pPr>
            <a:r>
              <a:rPr kumimoji="0" lang="en-US" sz="1870" b="0" i="0" u="none" strike="noStrike" kern="0" cap="none" spc="0" normalizeH="0" baseline="0" noProof="0" dirty="0">
                <a:ln>
                  <a:noFill/>
                </a:ln>
                <a:solidFill>
                  <a:srgbClr val="000000"/>
                </a:solidFill>
                <a:effectLst/>
                <a:uLnTx/>
                <a:uFillTx/>
                <a:latin typeface="Calibri"/>
                <a:ea typeface="Calibri"/>
                <a:cs typeface="Calibri"/>
                <a:sym typeface="Calibri"/>
              </a:rPr>
              <a:t>Task 2.2: Implementing and using at least five bioinformatics and computational methods to bio-prospect for, and pre-select the target enzymes from: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076064" marR="0" lvl="2" indent="-355163" algn="l" defTabSz="914400" rtl="0" eaLnBrk="1" fontAlgn="auto" latinLnBrk="0" hangingPunct="1">
              <a:lnSpc>
                <a:spcPct val="100000"/>
              </a:lnSpc>
              <a:spcBef>
                <a:spcPts val="0"/>
              </a:spcBef>
              <a:spcAft>
                <a:spcPts val="0"/>
              </a:spcAft>
              <a:buClr>
                <a:srgbClr val="70AD47"/>
              </a:buClr>
              <a:buSzPts val="1598"/>
              <a:buFont typeface="Calibri"/>
              <a:buAutoNum type="arabicParenR"/>
              <a:tabLst/>
              <a:defRPr/>
            </a:pPr>
            <a:r>
              <a:rPr kumimoji="0" lang="en-US" sz="1598" b="0" i="0" u="none" strike="noStrike" kern="0" cap="none" spc="0" normalizeH="0" baseline="0" noProof="0" dirty="0">
                <a:ln>
                  <a:noFill/>
                </a:ln>
                <a:solidFill>
                  <a:srgbClr val="000000"/>
                </a:solidFill>
                <a:effectLst/>
                <a:uLnTx/>
                <a:uFillTx/>
                <a:latin typeface="Calibri"/>
                <a:ea typeface="Calibri"/>
                <a:cs typeface="Calibri"/>
                <a:sym typeface="Calibri"/>
              </a:rPr>
              <a:t>+900 Giga-bytes and +400 million sequences generated in the project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076064" marR="0" lvl="2" indent="-355163" algn="l" defTabSz="914400" rtl="0" eaLnBrk="1" fontAlgn="auto" latinLnBrk="0" hangingPunct="1">
              <a:lnSpc>
                <a:spcPct val="100000"/>
              </a:lnSpc>
              <a:spcBef>
                <a:spcPts val="0"/>
              </a:spcBef>
              <a:spcAft>
                <a:spcPts val="0"/>
              </a:spcAft>
              <a:buClr>
                <a:srgbClr val="70AD47"/>
              </a:buClr>
              <a:buSzPts val="1598"/>
              <a:buFont typeface="Calibri"/>
              <a:buAutoNum type="arabicParenR"/>
              <a:tabLst/>
              <a:defRPr/>
            </a:pPr>
            <a:r>
              <a:rPr kumimoji="0" lang="en-US" sz="1598" b="0" i="0" u="none" strike="noStrike" kern="0" cap="none" spc="0" normalizeH="0" baseline="0" noProof="0" dirty="0">
                <a:ln>
                  <a:noFill/>
                </a:ln>
                <a:solidFill>
                  <a:srgbClr val="000000"/>
                </a:solidFill>
                <a:effectLst/>
                <a:uLnTx/>
                <a:uFillTx/>
                <a:latin typeface="Calibri"/>
                <a:ea typeface="Calibri"/>
                <a:cs typeface="Calibri"/>
                <a:sym typeface="Calibri"/>
              </a:rPr>
              <a:t>+1 Billion sequences in public repositories</a:t>
            </a:r>
            <a:endParaRPr kumimoji="0" sz="1604"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720900" marR="0" lvl="1" indent="-246989" algn="l" defTabSz="914400" rtl="0" eaLnBrk="1" fontAlgn="auto" latinLnBrk="0" hangingPunct="1">
              <a:lnSpc>
                <a:spcPct val="100000"/>
              </a:lnSpc>
              <a:spcBef>
                <a:spcPts val="0"/>
              </a:spcBef>
              <a:spcAft>
                <a:spcPts val="0"/>
              </a:spcAft>
              <a:buClr>
                <a:srgbClr val="70AD47"/>
              </a:buClr>
              <a:buSzPts val="1870"/>
              <a:buFont typeface="Noto Sans Symbols"/>
              <a:buNone/>
              <a:tabLst/>
              <a:defRPr/>
            </a:pPr>
            <a:endParaRPr kumimoji="0" sz="187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720900" marR="0" lvl="1" indent="-365734" algn="l" defTabSz="914400" rtl="0" eaLnBrk="1" fontAlgn="auto" latinLnBrk="0" hangingPunct="1">
              <a:lnSpc>
                <a:spcPct val="100000"/>
              </a:lnSpc>
              <a:spcBef>
                <a:spcPts val="0"/>
              </a:spcBef>
              <a:spcAft>
                <a:spcPts val="0"/>
              </a:spcAft>
              <a:buClr>
                <a:srgbClr val="70AD47"/>
              </a:buClr>
              <a:buSzPts val="1870"/>
              <a:buFont typeface="Noto Sans Symbols"/>
              <a:buChar char="◼"/>
              <a:tabLst/>
              <a:defRPr/>
            </a:pPr>
            <a:r>
              <a:rPr kumimoji="0" lang="en-US" sz="1870" b="0" i="0" u="none" strike="noStrike" kern="0" cap="none" spc="0" normalizeH="0" baseline="0" noProof="0" dirty="0">
                <a:ln>
                  <a:noFill/>
                </a:ln>
                <a:solidFill>
                  <a:srgbClr val="000000"/>
                </a:solidFill>
                <a:effectLst/>
                <a:uLnTx/>
                <a:uFillTx/>
                <a:latin typeface="Calibri"/>
                <a:ea typeface="Calibri"/>
                <a:cs typeface="Calibri"/>
                <a:sym typeface="Calibri"/>
              </a:rPr>
              <a:t>Tasks 2.3-2.4: Development of novel algorithms and </a:t>
            </a:r>
            <a:r>
              <a:rPr kumimoji="0" lang="en-US" sz="1870" b="0" i="0" u="none" strike="noStrike" kern="0" cap="none" spc="0" normalizeH="0" baseline="0" noProof="0" dirty="0" err="1">
                <a:ln>
                  <a:noFill/>
                </a:ln>
                <a:solidFill>
                  <a:srgbClr val="000000"/>
                </a:solidFill>
                <a:effectLst/>
                <a:uLnTx/>
                <a:uFillTx/>
                <a:latin typeface="Calibri"/>
                <a:ea typeface="Calibri"/>
                <a:cs typeface="Calibri"/>
                <a:sym typeface="Calibri"/>
              </a:rPr>
              <a:t>biocontainers</a:t>
            </a:r>
            <a:r>
              <a:rPr kumimoji="0" lang="en-US" sz="1870" b="0" i="0" u="none" strike="noStrike" kern="0" cap="none" spc="0" normalizeH="0" baseline="0" noProof="0" dirty="0">
                <a:ln>
                  <a:noFill/>
                </a:ln>
                <a:solidFill>
                  <a:srgbClr val="000000"/>
                </a:solidFill>
                <a:effectLst/>
                <a:uLnTx/>
                <a:uFillTx/>
                <a:latin typeface="Calibri"/>
                <a:ea typeface="Calibri"/>
                <a:cs typeface="Calibri"/>
                <a:sym typeface="Calibri"/>
              </a:rPr>
              <a:t> for enzyme bio-prospecting through:</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076064" marR="0" lvl="2" indent="-355163" algn="l" defTabSz="914400" rtl="0" eaLnBrk="1" fontAlgn="auto" latinLnBrk="0" hangingPunct="1">
              <a:lnSpc>
                <a:spcPct val="100000"/>
              </a:lnSpc>
              <a:spcBef>
                <a:spcPts val="0"/>
              </a:spcBef>
              <a:spcAft>
                <a:spcPts val="0"/>
              </a:spcAft>
              <a:buClr>
                <a:srgbClr val="70AD47"/>
              </a:buClr>
              <a:buSzPts val="1604"/>
              <a:buFont typeface="Calibri"/>
              <a:buAutoNum type="arabicParenR"/>
              <a:tabLst/>
              <a:defRPr/>
            </a:pPr>
            <a:r>
              <a:rPr kumimoji="0" lang="en-US" sz="1604" b="0" i="0" u="none" strike="noStrike" kern="0" cap="none" spc="0" normalizeH="0" baseline="0" noProof="0" dirty="0">
                <a:ln>
                  <a:noFill/>
                </a:ln>
                <a:solidFill>
                  <a:srgbClr val="000000"/>
                </a:solidFill>
                <a:effectLst/>
                <a:uLnTx/>
                <a:uFillTx/>
                <a:latin typeface="Calibri"/>
                <a:ea typeface="Calibri"/>
                <a:cs typeface="Calibri"/>
                <a:sym typeface="Calibri"/>
              </a:rPr>
              <a:t>Integrating experimental meta-data (WP4 &amp; WP5)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076064" marR="0" lvl="2" indent="-355163" algn="l" defTabSz="914400" rtl="0" eaLnBrk="1" fontAlgn="auto" latinLnBrk="0" hangingPunct="1">
              <a:lnSpc>
                <a:spcPct val="100000"/>
              </a:lnSpc>
              <a:spcBef>
                <a:spcPts val="0"/>
              </a:spcBef>
              <a:spcAft>
                <a:spcPts val="0"/>
              </a:spcAft>
              <a:buClr>
                <a:srgbClr val="70AD47"/>
              </a:buClr>
              <a:buSzPts val="1604"/>
              <a:buFont typeface="Calibri"/>
              <a:buAutoNum type="arabicParenR"/>
              <a:tabLst/>
              <a:defRPr/>
            </a:pPr>
            <a:r>
              <a:rPr kumimoji="0" lang="en-US" sz="1604" b="0" i="0" u="none" strike="noStrike" kern="0" cap="none" spc="0" normalizeH="0" baseline="0" noProof="0" dirty="0">
                <a:ln>
                  <a:noFill/>
                </a:ln>
                <a:solidFill>
                  <a:srgbClr val="000000"/>
                </a:solidFill>
                <a:effectLst/>
                <a:uLnTx/>
                <a:uFillTx/>
                <a:latin typeface="Calibri"/>
                <a:ea typeface="Calibri"/>
                <a:cs typeface="Calibri"/>
                <a:sym typeface="Calibri"/>
              </a:rPr>
              <a:t>Establishing n</a:t>
            </a:r>
            <a:r>
              <a:rPr kumimoji="0" lang="en-US" sz="1598" b="0" i="0" u="none" strike="noStrike" kern="0" cap="none" spc="0" normalizeH="0" baseline="0" noProof="0" dirty="0">
                <a:ln>
                  <a:noFill/>
                </a:ln>
                <a:solidFill>
                  <a:srgbClr val="000000"/>
                </a:solidFill>
                <a:effectLst/>
                <a:uLnTx/>
                <a:uFillTx/>
                <a:latin typeface="Calibri"/>
                <a:ea typeface="Calibri"/>
                <a:cs typeface="Calibri"/>
                <a:sym typeface="Calibri"/>
              </a:rPr>
              <a:t>ovel consensus machine learning predictors and core software</a:t>
            </a:r>
            <a:endParaRPr kumimoji="0" sz="1604"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2" name="Google Shape;212;p3"/>
          <p:cNvSpPr txBox="1"/>
          <p:nvPr/>
        </p:nvSpPr>
        <p:spPr>
          <a:xfrm>
            <a:off x="701901" y="291292"/>
            <a:ext cx="10651899"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WP2 - Machine learning enzyme bio-prospecting</a:t>
            </a:r>
            <a:endParaRPr kumimoji="0" sz="30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18" name="Google Shape;218;p4"/>
          <p:cNvSpPr txBox="1">
            <a:spLocks noGrp="1"/>
          </p:cNvSpPr>
          <p:nvPr>
            <p:ph type="ftr" idx="11"/>
          </p:nvPr>
        </p:nvSpPr>
        <p:spPr>
          <a:xfrm>
            <a:off x="4038600" y="6454008"/>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Calibri"/>
                <a:cs typeface="Calibri"/>
                <a:sym typeface="Calibri"/>
              </a:rPr>
              <a:t>FuturEnzyme</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19" name="Google Shape;219;p4"/>
          <p:cNvSpPr txBox="1"/>
          <p:nvPr/>
        </p:nvSpPr>
        <p:spPr>
          <a:xfrm>
            <a:off x="662608" y="290213"/>
            <a:ext cx="10204097"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Franklin Gothic Medium (Títulosn"/>
                <a:ea typeface="Libre Franklin"/>
                <a:cs typeface="Leelawadee UI Semilight" panose="020B0402040204020203" pitchFamily="34" charset="-34"/>
                <a:sym typeface="Libre Franklin"/>
              </a:rPr>
              <a:t>WP2 - Partners involved</a:t>
            </a:r>
            <a:endParaRPr kumimoji="0" sz="3600" b="0" i="0" u="none" strike="noStrike" kern="0" cap="none" spc="0" normalizeH="0" baseline="0" noProof="0" dirty="0">
              <a:ln>
                <a:noFill/>
              </a:ln>
              <a:solidFill>
                <a:srgbClr val="000000"/>
              </a:solidFill>
              <a:effectLst/>
              <a:uLnTx/>
              <a:uFillTx/>
              <a:latin typeface="Franklin Gothic Medium (Títulosn"/>
              <a:ea typeface="Libre Franklin"/>
              <a:cs typeface="Leelawadee UI Semilight" panose="020B0402040204020203" pitchFamily="34" charset="-34"/>
              <a:sym typeface="Libre Franklin"/>
            </a:endParaRPr>
          </a:p>
        </p:txBody>
      </p:sp>
      <p:sp>
        <p:nvSpPr>
          <p:cNvPr id="220" name="Google Shape;220;p4"/>
          <p:cNvSpPr txBox="1"/>
          <p:nvPr/>
        </p:nvSpPr>
        <p:spPr>
          <a:xfrm>
            <a:off x="1318323" y="3786337"/>
            <a:ext cx="3229583"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UDUS, Heinrich-Heine </a:t>
            </a:r>
            <a:r>
              <a:rPr kumimoji="0" lang="en-US" sz="1600" b="0" i="0" u="none" strike="noStrike" kern="0" cap="none" spc="0" normalizeH="0" baseline="0" noProof="0" dirty="0" err="1">
                <a:ln>
                  <a:noFill/>
                </a:ln>
                <a:solidFill>
                  <a:srgbClr val="000000"/>
                </a:solidFill>
                <a:effectLst/>
                <a:uLnTx/>
                <a:uFillTx/>
                <a:latin typeface="Calibri"/>
                <a:ea typeface="Calibri"/>
                <a:cs typeface="Calibri"/>
                <a:sym typeface="Calibri"/>
              </a:rPr>
              <a:t>Universitaet</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Duesseldorf (0.68/1 PM)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21" name="Google Shape;221;p4"/>
          <p:cNvPicPr preferRelativeResize="0"/>
          <p:nvPr/>
        </p:nvPicPr>
        <p:blipFill rotWithShape="1">
          <a:blip r:embed="rId3">
            <a:alphaModFix/>
          </a:blip>
          <a:srcRect/>
          <a:stretch/>
        </p:blipFill>
        <p:spPr>
          <a:xfrm>
            <a:off x="717425" y="3857975"/>
            <a:ext cx="546303" cy="36000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22" name="Google Shape;222;p4"/>
          <p:cNvPicPr preferRelativeResize="0"/>
          <p:nvPr/>
        </p:nvPicPr>
        <p:blipFill rotWithShape="1">
          <a:blip r:embed="rId4">
            <a:alphaModFix/>
          </a:blip>
          <a:srcRect r="69581"/>
          <a:stretch/>
        </p:blipFill>
        <p:spPr>
          <a:xfrm>
            <a:off x="5391077" y="1989388"/>
            <a:ext cx="540000" cy="476591"/>
          </a:xfrm>
          <a:prstGeom prst="rect">
            <a:avLst/>
          </a:prstGeom>
          <a:noFill/>
          <a:ln>
            <a:noFill/>
          </a:ln>
        </p:spPr>
      </p:pic>
      <p:pic>
        <p:nvPicPr>
          <p:cNvPr id="223" name="Google Shape;223;p4"/>
          <p:cNvPicPr preferRelativeResize="0"/>
          <p:nvPr/>
        </p:nvPicPr>
        <p:blipFill rotWithShape="1">
          <a:blip r:embed="rId5">
            <a:alphaModFix/>
          </a:blip>
          <a:srcRect l="8413" t="16117" r="7760" b="15174"/>
          <a:stretch/>
        </p:blipFill>
        <p:spPr>
          <a:xfrm>
            <a:off x="5391078" y="5040453"/>
            <a:ext cx="540000" cy="442623"/>
          </a:xfrm>
          <a:prstGeom prst="rect">
            <a:avLst/>
          </a:prstGeom>
          <a:noFill/>
          <a:ln>
            <a:noFill/>
          </a:ln>
        </p:spPr>
      </p:pic>
      <p:pic>
        <p:nvPicPr>
          <p:cNvPr id="224" name="Google Shape;224;p4"/>
          <p:cNvPicPr preferRelativeResize="0"/>
          <p:nvPr/>
        </p:nvPicPr>
        <p:blipFill rotWithShape="1">
          <a:blip r:embed="rId6">
            <a:alphaModFix/>
          </a:blip>
          <a:srcRect/>
          <a:stretch/>
        </p:blipFill>
        <p:spPr>
          <a:xfrm>
            <a:off x="5391077" y="4413731"/>
            <a:ext cx="540000" cy="539100"/>
          </a:xfrm>
          <a:prstGeom prst="rect">
            <a:avLst/>
          </a:prstGeom>
          <a:noFill/>
          <a:ln>
            <a:noFill/>
          </a:ln>
        </p:spPr>
      </p:pic>
      <p:pic>
        <p:nvPicPr>
          <p:cNvPr id="225" name="Google Shape;225;p4"/>
          <p:cNvPicPr preferRelativeResize="0"/>
          <p:nvPr/>
        </p:nvPicPr>
        <p:blipFill rotWithShape="1">
          <a:blip r:embed="rId7">
            <a:alphaModFix/>
          </a:blip>
          <a:srcRect/>
          <a:stretch/>
        </p:blipFill>
        <p:spPr>
          <a:xfrm>
            <a:off x="10501861" y="4012986"/>
            <a:ext cx="540762" cy="360000"/>
          </a:xfrm>
          <a:prstGeom prst="rect">
            <a:avLst/>
          </a:prstGeom>
          <a:noFill/>
          <a:ln>
            <a:noFill/>
          </a:ln>
        </p:spPr>
      </p:pic>
      <p:pic>
        <p:nvPicPr>
          <p:cNvPr id="226" name="Google Shape;226;p4"/>
          <p:cNvPicPr preferRelativeResize="0"/>
          <p:nvPr/>
        </p:nvPicPr>
        <p:blipFill rotWithShape="1">
          <a:blip r:embed="rId8">
            <a:alphaModFix/>
          </a:blip>
          <a:srcRect/>
          <a:stretch/>
        </p:blipFill>
        <p:spPr>
          <a:xfrm>
            <a:off x="10501861" y="4692044"/>
            <a:ext cx="744827" cy="360000"/>
          </a:xfrm>
          <a:prstGeom prst="rect">
            <a:avLst/>
          </a:prstGeom>
          <a:noFill/>
          <a:ln>
            <a:noFill/>
          </a:ln>
        </p:spPr>
      </p:pic>
      <p:pic>
        <p:nvPicPr>
          <p:cNvPr id="227" name="Google Shape;227;p4" descr="Ein Bild, das Text, ClipArt enthält.&#10;&#10;Automatisch generierte Beschreibung"/>
          <p:cNvPicPr preferRelativeResize="0"/>
          <p:nvPr/>
        </p:nvPicPr>
        <p:blipFill rotWithShape="1">
          <a:blip r:embed="rId9">
            <a:alphaModFix/>
          </a:blip>
          <a:srcRect l="8779" t="-1649" r="8168"/>
          <a:stretch/>
        </p:blipFill>
        <p:spPr>
          <a:xfrm>
            <a:off x="5391078" y="3907403"/>
            <a:ext cx="722631" cy="360000"/>
          </a:xfrm>
          <a:prstGeom prst="rect">
            <a:avLst/>
          </a:prstGeom>
          <a:noFill/>
          <a:ln>
            <a:noFill/>
          </a:ln>
        </p:spPr>
      </p:pic>
      <p:pic>
        <p:nvPicPr>
          <p:cNvPr id="228" name="Google Shape;228;p4"/>
          <p:cNvPicPr preferRelativeResize="0"/>
          <p:nvPr/>
        </p:nvPicPr>
        <p:blipFill rotWithShape="1">
          <a:blip r:embed="rId10">
            <a:alphaModFix/>
          </a:blip>
          <a:srcRect/>
          <a:stretch/>
        </p:blipFill>
        <p:spPr>
          <a:xfrm>
            <a:off x="10501861" y="3518894"/>
            <a:ext cx="1397492" cy="360000"/>
          </a:xfrm>
          <a:prstGeom prst="rect">
            <a:avLst/>
          </a:prstGeom>
          <a:noFill/>
          <a:ln>
            <a:noFill/>
          </a:ln>
        </p:spPr>
      </p:pic>
      <p:sp>
        <p:nvSpPr>
          <p:cNvPr id="229" name="Google Shape;229;p4"/>
          <p:cNvSpPr txBox="1"/>
          <p:nvPr/>
        </p:nvSpPr>
        <p:spPr>
          <a:xfrm>
            <a:off x="1318322" y="3125192"/>
            <a:ext cx="3613441"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CSIC, Agencia Estatal Consejo Superior de Investigaciones Científicas (1.61/3 PM)</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30" name="Google Shape;230;p4" descr="File:Logotipo del CSIC.svg - Wikipedia"/>
          <p:cNvPicPr preferRelativeResize="0"/>
          <p:nvPr/>
        </p:nvPicPr>
        <p:blipFill rotWithShape="1">
          <a:blip r:embed="rId11">
            <a:alphaModFix/>
          </a:blip>
          <a:srcRect r="82083" b="18744"/>
          <a:stretch/>
        </p:blipFill>
        <p:spPr>
          <a:xfrm>
            <a:off x="5391077" y="3175421"/>
            <a:ext cx="540000" cy="598732"/>
          </a:xfrm>
          <a:prstGeom prst="rect">
            <a:avLst/>
          </a:prstGeom>
          <a:noFill/>
          <a:ln>
            <a:noFill/>
          </a:ln>
        </p:spPr>
      </p:pic>
      <p:pic>
        <p:nvPicPr>
          <p:cNvPr id="231" name="Google Shape;231;p4"/>
          <p:cNvPicPr preferRelativeResize="0"/>
          <p:nvPr/>
        </p:nvPicPr>
        <p:blipFill rotWithShape="1">
          <a:blip r:embed="rId12">
            <a:alphaModFix/>
          </a:blip>
          <a:srcRect/>
          <a:stretch/>
        </p:blipFill>
        <p:spPr>
          <a:xfrm>
            <a:off x="717425" y="3237579"/>
            <a:ext cx="540983" cy="36000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32" name="Google Shape;232;p4"/>
          <p:cNvPicPr preferRelativeResize="0"/>
          <p:nvPr/>
        </p:nvPicPr>
        <p:blipFill rotWithShape="1">
          <a:blip r:embed="rId12">
            <a:alphaModFix/>
          </a:blip>
          <a:srcRect/>
          <a:stretch/>
        </p:blipFill>
        <p:spPr>
          <a:xfrm>
            <a:off x="717425" y="1977031"/>
            <a:ext cx="540983" cy="36000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33" name="Google Shape;233;p4"/>
          <p:cNvPicPr preferRelativeResize="0"/>
          <p:nvPr/>
        </p:nvPicPr>
        <p:blipFill rotWithShape="1">
          <a:blip r:embed="rId3">
            <a:alphaModFix/>
          </a:blip>
          <a:srcRect/>
          <a:stretch/>
        </p:blipFill>
        <p:spPr>
          <a:xfrm>
            <a:off x="717425" y="4445261"/>
            <a:ext cx="546303" cy="36000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234" name="Google Shape;234;p4"/>
          <p:cNvSpPr txBox="1"/>
          <p:nvPr/>
        </p:nvSpPr>
        <p:spPr>
          <a:xfrm>
            <a:off x="1318323" y="1864644"/>
            <a:ext cx="2895673"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BSC, Barcelona Supercomputing Center (11.45/32 PM)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35" name="Google Shape;235;p4"/>
          <p:cNvPicPr preferRelativeResize="0"/>
          <p:nvPr/>
        </p:nvPicPr>
        <p:blipFill rotWithShape="1">
          <a:blip r:embed="rId3">
            <a:alphaModFix/>
          </a:blip>
          <a:srcRect/>
          <a:stretch/>
        </p:blipFill>
        <p:spPr>
          <a:xfrm>
            <a:off x="7507238" y="3531251"/>
            <a:ext cx="546303" cy="36000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36" name="Google Shape;236;p4"/>
          <p:cNvPicPr preferRelativeResize="0"/>
          <p:nvPr/>
        </p:nvPicPr>
        <p:blipFill rotWithShape="1">
          <a:blip r:embed="rId3">
            <a:alphaModFix/>
          </a:blip>
          <a:srcRect/>
          <a:stretch/>
        </p:blipFill>
        <p:spPr>
          <a:xfrm>
            <a:off x="7507238" y="4062414"/>
            <a:ext cx="546303" cy="36000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37" name="Google Shape;237;p4"/>
          <p:cNvPicPr preferRelativeResize="0"/>
          <p:nvPr/>
        </p:nvPicPr>
        <p:blipFill rotWithShape="1">
          <a:blip r:embed="rId13">
            <a:alphaModFix/>
          </a:blip>
          <a:srcRect l="7996" t="23843" r="8156" b="23904"/>
          <a:stretch/>
        </p:blipFill>
        <p:spPr>
          <a:xfrm>
            <a:off x="717425" y="5040453"/>
            <a:ext cx="577674" cy="36000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238" name="Google Shape;238;p4"/>
          <p:cNvSpPr txBox="1"/>
          <p:nvPr/>
        </p:nvSpPr>
        <p:spPr>
          <a:xfrm>
            <a:off x="1318323" y="4355187"/>
            <a:ext cx="2343223"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UHAM, Universitaet Hamburg (0/6 PM)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4"/>
          <p:cNvSpPr txBox="1"/>
          <p:nvPr/>
        </p:nvSpPr>
        <p:spPr>
          <a:xfrm>
            <a:off x="8185181" y="4592014"/>
            <a:ext cx="1971824"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SCHOELLER, Schoeller Textil AG (0.74/4 PM)</a:t>
            </a: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4"/>
          <p:cNvSpPr txBox="1"/>
          <p:nvPr/>
        </p:nvSpPr>
        <p:spPr>
          <a:xfrm>
            <a:off x="8185181" y="3950027"/>
            <a:ext cx="215017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HENKEL, Henkel AG &amp; Co </a:t>
            </a:r>
            <a:r>
              <a:rPr kumimoji="0" lang="en-US" sz="1600" b="0" i="0" u="none" strike="noStrike" kern="0" cap="none" spc="0" normalizeH="0" baseline="0" noProof="0" dirty="0" err="1">
                <a:ln>
                  <a:noFill/>
                </a:ln>
                <a:solidFill>
                  <a:srgbClr val="000000"/>
                </a:solidFill>
                <a:effectLst/>
                <a:uLnTx/>
                <a:uFillTx/>
                <a:latin typeface="Calibri"/>
                <a:ea typeface="Calibri"/>
                <a:cs typeface="Calibri"/>
                <a:sym typeface="Calibri"/>
              </a:rPr>
              <a:t>KGaA</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(1.94/2 PM)</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41" name="Google Shape;241;p4"/>
          <p:cNvSpPr txBox="1"/>
          <p:nvPr/>
        </p:nvSpPr>
        <p:spPr>
          <a:xfrm>
            <a:off x="8185181" y="3418864"/>
            <a:ext cx="2483686"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EVO, </a:t>
            </a:r>
            <a:r>
              <a:rPr kumimoji="0" lang="en-US" sz="1600" b="0" i="0" u="none" strike="noStrike" kern="0" cap="none" spc="0" normalizeH="0" baseline="0" noProof="0" dirty="0" err="1">
                <a:ln>
                  <a:noFill/>
                </a:ln>
                <a:solidFill>
                  <a:srgbClr val="000000"/>
                </a:solidFill>
                <a:effectLst/>
                <a:uLnTx/>
                <a:uFillTx/>
                <a:latin typeface="Calibri"/>
                <a:ea typeface="Calibri"/>
                <a:cs typeface="Calibri"/>
                <a:sym typeface="Calibri"/>
              </a:rPr>
              <a:t>Evonik</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Operations GMBH (0.2/1 PM)</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42" name="Google Shape;242;p4"/>
          <p:cNvSpPr txBox="1"/>
          <p:nvPr/>
        </p:nvSpPr>
        <p:spPr>
          <a:xfrm>
            <a:off x="1318323" y="5051176"/>
            <a:ext cx="3891201"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BANGOR, Bangor University (0/2 PM)</a:t>
            </a: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43" name="Google Shape;243;p4"/>
          <p:cNvPicPr preferRelativeResize="0"/>
          <p:nvPr/>
        </p:nvPicPr>
        <p:blipFill rotWithShape="1">
          <a:blip r:embed="rId14">
            <a:alphaModFix/>
          </a:blip>
          <a:srcRect/>
          <a:stretch/>
        </p:blipFill>
        <p:spPr>
          <a:xfrm>
            <a:off x="7507238" y="4614401"/>
            <a:ext cx="540000" cy="540000"/>
          </a:xfrm>
          <a:prstGeom prst="rect">
            <a:avLst/>
          </a:prstGeom>
          <a:no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pic>
      <p:sp>
        <p:nvSpPr>
          <p:cNvPr id="31" name="TextBox 1">
            <a:extLst>
              <a:ext uri="{FF2B5EF4-FFF2-40B4-BE49-F238E27FC236}">
                <a16:creationId xmlns:a16="http://schemas.microsoft.com/office/drawing/2014/main" id="{BC495AB6-92A3-4C38-A244-C3C84D1355EA}"/>
              </a:ext>
            </a:extLst>
          </p:cNvPr>
          <p:cNvSpPr txBox="1"/>
          <p:nvPr/>
        </p:nvSpPr>
        <p:spPr>
          <a:xfrm>
            <a:off x="545140" y="1359899"/>
            <a:ext cx="68484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WP2 lead</a:t>
            </a:r>
            <a:endParaRPr kumimoji="0" lang="en-GB"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TextBox 2">
            <a:extLst>
              <a:ext uri="{FF2B5EF4-FFF2-40B4-BE49-F238E27FC236}">
                <a16:creationId xmlns:a16="http://schemas.microsoft.com/office/drawing/2014/main" id="{CDD220C2-35F7-4981-824A-ED6AB43A739F}"/>
              </a:ext>
            </a:extLst>
          </p:cNvPr>
          <p:cNvSpPr txBox="1"/>
          <p:nvPr/>
        </p:nvSpPr>
        <p:spPr>
          <a:xfrm>
            <a:off x="545140" y="2591818"/>
            <a:ext cx="4305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WP2 contributing partners</a:t>
            </a:r>
            <a:endParaRPr kumimoji="0" lang="en-GB"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1" name="Google Shape;251;p5"/>
          <p:cNvSpPr txBox="1">
            <a:spLocks noGrp="1"/>
          </p:cNvSpPr>
          <p:nvPr>
            <p:ph type="ftr" idx="11"/>
          </p:nvPr>
        </p:nvSpPr>
        <p:spPr>
          <a:xfrm>
            <a:off x="4038600" y="6454008"/>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Calibri"/>
                <a:cs typeface="Calibri"/>
                <a:sym typeface="Calibri"/>
              </a:rPr>
              <a:t>FuturEnzyme</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2" name="Google Shape;252;p5"/>
          <p:cNvSpPr txBox="1"/>
          <p:nvPr/>
        </p:nvSpPr>
        <p:spPr>
          <a:xfrm>
            <a:off x="662608" y="290213"/>
            <a:ext cx="10204097"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WP2 - Interactions</a:t>
            </a:r>
            <a:endParaRPr kumimoji="0" sz="36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endParaRPr>
          </a:p>
        </p:txBody>
      </p:sp>
      <p:sp>
        <p:nvSpPr>
          <p:cNvPr id="26" name="CasellaDiTesto 6">
            <a:extLst>
              <a:ext uri="{FF2B5EF4-FFF2-40B4-BE49-F238E27FC236}">
                <a16:creationId xmlns:a16="http://schemas.microsoft.com/office/drawing/2014/main" id="{E740DE23-E6FB-4DA1-A8B0-6BEBE21951D8}"/>
              </a:ext>
            </a:extLst>
          </p:cNvPr>
          <p:cNvSpPr txBox="1"/>
          <p:nvPr/>
        </p:nvSpPr>
        <p:spPr>
          <a:xfrm>
            <a:off x="2632015" y="1765388"/>
            <a:ext cx="1754372" cy="461665"/>
          </a:xfrm>
          <a:prstGeom prst="rect">
            <a:avLst/>
          </a:prstGeom>
          <a:solidFill>
            <a:srgbClr val="006873"/>
          </a:solidFill>
          <a:ln w="50800">
            <a:solidFill>
              <a:srgbClr val="FF0000"/>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WP2</a:t>
            </a:r>
            <a:endParaRPr kumimoji="0" lang="it-IT"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27" name="CasellaDiTesto 7">
            <a:extLst>
              <a:ext uri="{FF2B5EF4-FFF2-40B4-BE49-F238E27FC236}">
                <a16:creationId xmlns:a16="http://schemas.microsoft.com/office/drawing/2014/main" id="{E52B8BF5-2A73-494C-9241-D56FA7A84376}"/>
              </a:ext>
            </a:extLst>
          </p:cNvPr>
          <p:cNvSpPr txBox="1"/>
          <p:nvPr/>
        </p:nvSpPr>
        <p:spPr>
          <a:xfrm>
            <a:off x="500950" y="4299481"/>
            <a:ext cx="1754372" cy="461665"/>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WP3</a:t>
            </a:r>
            <a:endParaRPr kumimoji="0" lang="it-IT"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28" name="CasellaDiTesto 8">
            <a:extLst>
              <a:ext uri="{FF2B5EF4-FFF2-40B4-BE49-F238E27FC236}">
                <a16:creationId xmlns:a16="http://schemas.microsoft.com/office/drawing/2014/main" id="{901219A7-8942-4FA3-B2C0-339D3B575446}"/>
              </a:ext>
            </a:extLst>
          </p:cNvPr>
          <p:cNvSpPr txBox="1"/>
          <p:nvPr/>
        </p:nvSpPr>
        <p:spPr>
          <a:xfrm>
            <a:off x="3078333" y="5115304"/>
            <a:ext cx="1754372" cy="461665"/>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WP4</a:t>
            </a:r>
            <a:endParaRPr kumimoji="0" lang="it-IT"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29" name="CasellaDiTesto 9">
            <a:extLst>
              <a:ext uri="{FF2B5EF4-FFF2-40B4-BE49-F238E27FC236}">
                <a16:creationId xmlns:a16="http://schemas.microsoft.com/office/drawing/2014/main" id="{FD893619-C8B6-40D5-8528-A93CF5CDB992}"/>
              </a:ext>
            </a:extLst>
          </p:cNvPr>
          <p:cNvSpPr txBox="1"/>
          <p:nvPr/>
        </p:nvSpPr>
        <p:spPr>
          <a:xfrm>
            <a:off x="5498768" y="4299481"/>
            <a:ext cx="1754372" cy="461665"/>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WP5</a:t>
            </a:r>
            <a:endParaRPr kumimoji="0" lang="it-IT"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pic>
        <p:nvPicPr>
          <p:cNvPr id="30" name="Immagine 15">
            <a:extLst>
              <a:ext uri="{FF2B5EF4-FFF2-40B4-BE49-F238E27FC236}">
                <a16:creationId xmlns:a16="http://schemas.microsoft.com/office/drawing/2014/main" id="{BDB9A890-83D2-4A8D-B6D5-899975527957}"/>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761798" y="1029334"/>
            <a:ext cx="731431" cy="731431"/>
          </a:xfrm>
          <a:prstGeom prst="rect">
            <a:avLst/>
          </a:prstGeom>
        </p:spPr>
      </p:pic>
      <p:cxnSp>
        <p:nvCxnSpPr>
          <p:cNvPr id="31" name="Connettore a gomito 17">
            <a:extLst>
              <a:ext uri="{FF2B5EF4-FFF2-40B4-BE49-F238E27FC236}">
                <a16:creationId xmlns:a16="http://schemas.microsoft.com/office/drawing/2014/main" id="{DB0F2F12-06CE-4716-BF2C-845473F27E7B}"/>
              </a:ext>
            </a:extLst>
          </p:cNvPr>
          <p:cNvCxnSpPr>
            <a:cxnSpLocks/>
            <a:stCxn id="26" idx="1"/>
            <a:endCxn id="27" idx="0"/>
          </p:cNvCxnSpPr>
          <p:nvPr/>
        </p:nvCxnSpPr>
        <p:spPr>
          <a:xfrm rot="10800000" flipV="1">
            <a:off x="1378137" y="1996221"/>
            <a:ext cx="1253879" cy="2303260"/>
          </a:xfrm>
          <a:prstGeom prst="bentConnector2">
            <a:avLst/>
          </a:prstGeom>
          <a:ln w="57150" cap="flat" cmpd="sng" algn="ctr">
            <a:solidFill>
              <a:schemeClr val="accent6"/>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Connettore a gomito 20">
            <a:extLst>
              <a:ext uri="{FF2B5EF4-FFF2-40B4-BE49-F238E27FC236}">
                <a16:creationId xmlns:a16="http://schemas.microsoft.com/office/drawing/2014/main" id="{1D3D22B0-FE20-442D-B21D-30588B37C647}"/>
              </a:ext>
            </a:extLst>
          </p:cNvPr>
          <p:cNvCxnSpPr>
            <a:cxnSpLocks/>
            <a:stCxn id="27" idx="3"/>
            <a:endCxn id="26" idx="2"/>
          </p:cNvCxnSpPr>
          <p:nvPr/>
        </p:nvCxnSpPr>
        <p:spPr>
          <a:xfrm flipV="1">
            <a:off x="2255322" y="2227053"/>
            <a:ext cx="1253879" cy="2303261"/>
          </a:xfrm>
          <a:prstGeom prst="bentConnector2">
            <a:avLst/>
          </a:prstGeom>
          <a:ln w="571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Connettore a gomito 28">
            <a:extLst>
              <a:ext uri="{FF2B5EF4-FFF2-40B4-BE49-F238E27FC236}">
                <a16:creationId xmlns:a16="http://schemas.microsoft.com/office/drawing/2014/main" id="{0B3B8964-1652-4A6D-856B-15E2D481F180}"/>
              </a:ext>
            </a:extLst>
          </p:cNvPr>
          <p:cNvCxnSpPr>
            <a:cxnSpLocks/>
            <a:stCxn id="27" idx="3"/>
            <a:endCxn id="28" idx="0"/>
          </p:cNvCxnSpPr>
          <p:nvPr/>
        </p:nvCxnSpPr>
        <p:spPr>
          <a:xfrm>
            <a:off x="2255322" y="4530314"/>
            <a:ext cx="1700197" cy="584990"/>
          </a:xfrm>
          <a:prstGeom prst="bentConnector2">
            <a:avLst/>
          </a:prstGeom>
          <a:ln w="57150" cap="flat" cmpd="sng" algn="ctr">
            <a:solidFill>
              <a:schemeClr val="accent6"/>
            </a:solidFill>
            <a:prstDash val="solid"/>
            <a:round/>
            <a:headEnd type="triangl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Connettore a gomito 31">
            <a:extLst>
              <a:ext uri="{FF2B5EF4-FFF2-40B4-BE49-F238E27FC236}">
                <a16:creationId xmlns:a16="http://schemas.microsoft.com/office/drawing/2014/main" id="{A2A88E10-9E63-4C0C-BABE-81BC7F2D8DA8}"/>
              </a:ext>
            </a:extLst>
          </p:cNvPr>
          <p:cNvCxnSpPr>
            <a:cxnSpLocks/>
            <a:stCxn id="26" idx="3"/>
          </p:cNvCxnSpPr>
          <p:nvPr/>
        </p:nvCxnSpPr>
        <p:spPr>
          <a:xfrm>
            <a:off x="4386387" y="1996221"/>
            <a:ext cx="1853566" cy="2331399"/>
          </a:xfrm>
          <a:prstGeom prst="bentConnector2">
            <a:avLst/>
          </a:prstGeom>
          <a:ln w="571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5" name="Immagine 41">
            <a:extLst>
              <a:ext uri="{FF2B5EF4-FFF2-40B4-BE49-F238E27FC236}">
                <a16:creationId xmlns:a16="http://schemas.microsoft.com/office/drawing/2014/main" id="{B487D037-3D7A-480A-AE13-219D85805E0A}"/>
              </a:ext>
            </a:extLst>
          </p:cNvPr>
          <p:cNvPicPr>
            <a:picLocks noChangeAspect="1"/>
          </p:cNvPicPr>
          <p:nvPr/>
        </p:nvPicPr>
        <p:blipFill>
          <a:blip r:embed="rId4">
            <a:duotone>
              <a:schemeClr val="accent3">
                <a:shade val="45000"/>
                <a:satMod val="135000"/>
              </a:schemeClr>
              <a:prstClr val="white"/>
            </a:duotone>
          </a:blip>
          <a:stretch>
            <a:fillRect/>
          </a:stretch>
        </p:blipFill>
        <p:spPr>
          <a:xfrm>
            <a:off x="2552740" y="5125205"/>
            <a:ext cx="499494" cy="532070"/>
          </a:xfrm>
          <a:prstGeom prst="rect">
            <a:avLst/>
          </a:prstGeom>
        </p:spPr>
      </p:pic>
      <p:pic>
        <p:nvPicPr>
          <p:cNvPr id="36" name="Immagine 43">
            <a:extLst>
              <a:ext uri="{FF2B5EF4-FFF2-40B4-BE49-F238E27FC236}">
                <a16:creationId xmlns:a16="http://schemas.microsoft.com/office/drawing/2014/main" id="{C21C5F65-E72A-432F-82CC-D53544691827}"/>
              </a:ext>
            </a:extLst>
          </p:cNvPr>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470426" y="2278163"/>
            <a:ext cx="946803" cy="946803"/>
          </a:xfrm>
          <a:prstGeom prst="rect">
            <a:avLst/>
          </a:prstGeom>
        </p:spPr>
      </p:pic>
      <p:cxnSp>
        <p:nvCxnSpPr>
          <p:cNvPr id="37" name="Connettore a gomito 31">
            <a:extLst>
              <a:ext uri="{FF2B5EF4-FFF2-40B4-BE49-F238E27FC236}">
                <a16:creationId xmlns:a16="http://schemas.microsoft.com/office/drawing/2014/main" id="{67B96937-819C-4C0F-AE4F-8F30E1EB7792}"/>
              </a:ext>
            </a:extLst>
          </p:cNvPr>
          <p:cNvCxnSpPr>
            <a:cxnSpLocks/>
          </p:cNvCxnSpPr>
          <p:nvPr/>
        </p:nvCxnSpPr>
        <p:spPr>
          <a:xfrm rot="16200000" flipH="1">
            <a:off x="4250865" y="2059252"/>
            <a:ext cx="2419297" cy="2061157"/>
          </a:xfrm>
          <a:prstGeom prst="bentConnector3">
            <a:avLst>
              <a:gd name="adj1" fmla="val 55"/>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38" name="Segnaposto contenuto 5">
            <a:extLst>
              <a:ext uri="{FF2B5EF4-FFF2-40B4-BE49-F238E27FC236}">
                <a16:creationId xmlns:a16="http://schemas.microsoft.com/office/drawing/2014/main" id="{3979E23F-EBFD-4F01-81F2-F5ACA0667584}"/>
              </a:ext>
            </a:extLst>
          </p:cNvPr>
          <p:cNvSpPr txBox="1">
            <a:spLocks/>
          </p:cNvSpPr>
          <p:nvPr/>
        </p:nvSpPr>
        <p:spPr>
          <a:xfrm>
            <a:off x="3559031" y="5735071"/>
            <a:ext cx="1339957" cy="293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sym typeface="Arial"/>
              </a:rPr>
              <a:t>Enzymes</a:t>
            </a:r>
          </a:p>
        </p:txBody>
      </p:sp>
      <p:pic>
        <p:nvPicPr>
          <p:cNvPr id="39" name="Immagine 10">
            <a:extLst>
              <a:ext uri="{FF2B5EF4-FFF2-40B4-BE49-F238E27FC236}">
                <a16:creationId xmlns:a16="http://schemas.microsoft.com/office/drawing/2014/main" id="{F8AFA4AE-4261-43B0-AB67-6F0D15B624DF}"/>
              </a:ext>
            </a:extLst>
          </p:cNvPr>
          <p:cNvPicPr>
            <a:picLocks noChangeAspect="1"/>
          </p:cNvPicPr>
          <p:nvPr/>
        </p:nvPicPr>
        <p:blipFill>
          <a:blip r:embed="rId6">
            <a:duotone>
              <a:schemeClr val="accent3">
                <a:shade val="45000"/>
                <a:satMod val="135000"/>
              </a:schemeClr>
              <a:prstClr val="white"/>
            </a:duotone>
          </a:blip>
          <a:stretch>
            <a:fillRect/>
          </a:stretch>
        </p:blipFill>
        <p:spPr>
          <a:xfrm>
            <a:off x="5263573" y="3247834"/>
            <a:ext cx="728200" cy="834864"/>
          </a:xfrm>
          <a:prstGeom prst="rect">
            <a:avLst/>
          </a:prstGeom>
        </p:spPr>
      </p:pic>
      <p:sp>
        <p:nvSpPr>
          <p:cNvPr id="40" name="Segnaposto contenuto 5">
            <a:extLst>
              <a:ext uri="{FF2B5EF4-FFF2-40B4-BE49-F238E27FC236}">
                <a16:creationId xmlns:a16="http://schemas.microsoft.com/office/drawing/2014/main" id="{DD83C61E-F920-4EE8-9CD5-349F93E1AD52}"/>
              </a:ext>
            </a:extLst>
          </p:cNvPr>
          <p:cNvSpPr txBox="1">
            <a:spLocks/>
          </p:cNvSpPr>
          <p:nvPr/>
        </p:nvSpPr>
        <p:spPr>
          <a:xfrm>
            <a:off x="183579" y="3550450"/>
            <a:ext cx="1085912" cy="741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it-IT"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sym typeface="Arial"/>
              </a:rPr>
              <a:t>Activity-based bio-prospecting </a:t>
            </a:r>
          </a:p>
        </p:txBody>
      </p:sp>
      <p:cxnSp>
        <p:nvCxnSpPr>
          <p:cNvPr id="41" name="Conector angular 40"/>
          <p:cNvCxnSpPr>
            <a:stCxn id="28" idx="3"/>
            <a:endCxn id="29" idx="2"/>
          </p:cNvCxnSpPr>
          <p:nvPr/>
        </p:nvCxnSpPr>
        <p:spPr>
          <a:xfrm flipV="1">
            <a:off x="4832705" y="4761146"/>
            <a:ext cx="1543249" cy="584991"/>
          </a:xfrm>
          <a:prstGeom prst="bentConnector2">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5987" y="2667220"/>
            <a:ext cx="1541463" cy="161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Segnaposto contenuto 5">
            <a:extLst>
              <a:ext uri="{FF2B5EF4-FFF2-40B4-BE49-F238E27FC236}">
                <a16:creationId xmlns:a16="http://schemas.microsoft.com/office/drawing/2014/main" id="{DD83C61E-F920-4EE8-9CD5-349F93E1AD52}"/>
              </a:ext>
            </a:extLst>
          </p:cNvPr>
          <p:cNvSpPr txBox="1">
            <a:spLocks/>
          </p:cNvSpPr>
          <p:nvPr/>
        </p:nvSpPr>
        <p:spPr>
          <a:xfrm>
            <a:off x="2843027" y="1083919"/>
            <a:ext cx="1085912" cy="741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it-IT"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sym typeface="Arial"/>
              </a:rPr>
              <a:t>Machine learning bio-prospecting </a:t>
            </a:r>
          </a:p>
        </p:txBody>
      </p:sp>
      <p:sp>
        <p:nvSpPr>
          <p:cNvPr id="44" name="Segnaposto contenuto 5">
            <a:extLst>
              <a:ext uri="{FF2B5EF4-FFF2-40B4-BE49-F238E27FC236}">
                <a16:creationId xmlns:a16="http://schemas.microsoft.com/office/drawing/2014/main" id="{DD83C61E-F920-4EE8-9CD5-349F93E1AD52}"/>
              </a:ext>
            </a:extLst>
          </p:cNvPr>
          <p:cNvSpPr txBox="1">
            <a:spLocks/>
          </p:cNvSpPr>
          <p:nvPr/>
        </p:nvSpPr>
        <p:spPr>
          <a:xfrm>
            <a:off x="7864879" y="1350065"/>
            <a:ext cx="2389226"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it-IT" sz="12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Calibri" panose="020F0502020204030204" pitchFamily="34" charset="0"/>
                <a:sym typeface="Arial"/>
              </a:rPr>
              <a:t>Fermentation</a:t>
            </a:r>
            <a:r>
              <a:rPr kumimoji="0" lang="it-IT"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sym typeface="Arial"/>
              </a:rPr>
              <a:t>, DSP, </a:t>
            </a:r>
            <a:r>
              <a:rPr kumimoji="0" lang="it-IT" sz="12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Calibri" panose="020F0502020204030204" pitchFamily="34" charset="0"/>
                <a:sym typeface="Arial"/>
              </a:rPr>
              <a:t>Formulation</a:t>
            </a:r>
            <a:r>
              <a:rPr kumimoji="0" lang="it-IT"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sym typeface="Arial"/>
              </a:rPr>
              <a:t> Development</a:t>
            </a:r>
          </a:p>
        </p:txBody>
      </p:sp>
      <p:sp>
        <p:nvSpPr>
          <p:cNvPr id="45" name="CasellaDiTesto 9">
            <a:extLst>
              <a:ext uri="{FF2B5EF4-FFF2-40B4-BE49-F238E27FC236}">
                <a16:creationId xmlns:a16="http://schemas.microsoft.com/office/drawing/2014/main" id="{DBFAE3A0-5DA0-A207-47C1-2251B7D492D8}"/>
              </a:ext>
            </a:extLst>
          </p:cNvPr>
          <p:cNvSpPr txBox="1"/>
          <p:nvPr/>
        </p:nvSpPr>
        <p:spPr>
          <a:xfrm>
            <a:off x="8182306" y="1923725"/>
            <a:ext cx="1754372" cy="461665"/>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WP6</a:t>
            </a:r>
            <a:endParaRPr kumimoji="0" lang="it-IT"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46" name="CasellaDiTesto 9">
            <a:extLst>
              <a:ext uri="{FF2B5EF4-FFF2-40B4-BE49-F238E27FC236}">
                <a16:creationId xmlns:a16="http://schemas.microsoft.com/office/drawing/2014/main" id="{A32A834F-6290-02E1-CC5F-33AE01A4AFF7}"/>
              </a:ext>
            </a:extLst>
          </p:cNvPr>
          <p:cNvSpPr txBox="1"/>
          <p:nvPr/>
        </p:nvSpPr>
        <p:spPr>
          <a:xfrm>
            <a:off x="9711540" y="4299481"/>
            <a:ext cx="1754372" cy="461665"/>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WP7</a:t>
            </a:r>
            <a:endParaRPr kumimoji="0" lang="it-IT"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47" name="Segnaposto contenuto 5">
            <a:extLst>
              <a:ext uri="{FF2B5EF4-FFF2-40B4-BE49-F238E27FC236}">
                <a16:creationId xmlns:a16="http://schemas.microsoft.com/office/drawing/2014/main" id="{62171CB8-DAB8-9C93-C670-2FAD21649BD5}"/>
              </a:ext>
            </a:extLst>
          </p:cNvPr>
          <p:cNvSpPr txBox="1">
            <a:spLocks/>
          </p:cNvSpPr>
          <p:nvPr/>
        </p:nvSpPr>
        <p:spPr>
          <a:xfrm>
            <a:off x="6360534" y="4847615"/>
            <a:ext cx="1085912" cy="532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it-IT" sz="12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Calibri" panose="020F0502020204030204" pitchFamily="34" charset="0"/>
                <a:sym typeface="Arial"/>
              </a:rPr>
              <a:t>Enzyme</a:t>
            </a:r>
            <a:r>
              <a:rPr kumimoji="0" lang="it-IT"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sym typeface="Arial"/>
              </a:rPr>
              <a:t> engineering</a:t>
            </a:r>
          </a:p>
        </p:txBody>
      </p:sp>
      <p:cxnSp>
        <p:nvCxnSpPr>
          <p:cNvPr id="48" name="Connettore a gomito 31">
            <a:extLst>
              <a:ext uri="{FF2B5EF4-FFF2-40B4-BE49-F238E27FC236}">
                <a16:creationId xmlns:a16="http://schemas.microsoft.com/office/drawing/2014/main" id="{AAFEAA7B-ADC5-13A3-FD1C-625CFBCA074E}"/>
              </a:ext>
            </a:extLst>
          </p:cNvPr>
          <p:cNvCxnSpPr>
            <a:cxnSpLocks/>
          </p:cNvCxnSpPr>
          <p:nvPr/>
        </p:nvCxnSpPr>
        <p:spPr>
          <a:xfrm rot="5400000">
            <a:off x="6450445" y="2567618"/>
            <a:ext cx="2242154" cy="1221569"/>
          </a:xfrm>
          <a:prstGeom prst="bentConnector3">
            <a:avLst>
              <a:gd name="adj1" fmla="val -7"/>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49" name="Connettore a gomito 31">
            <a:extLst>
              <a:ext uri="{FF2B5EF4-FFF2-40B4-BE49-F238E27FC236}">
                <a16:creationId xmlns:a16="http://schemas.microsoft.com/office/drawing/2014/main" id="{356F7031-B6B3-FF6F-52B3-573F7277DBEC}"/>
              </a:ext>
            </a:extLst>
          </p:cNvPr>
          <p:cNvCxnSpPr>
            <a:cxnSpLocks/>
          </p:cNvCxnSpPr>
          <p:nvPr/>
        </p:nvCxnSpPr>
        <p:spPr>
          <a:xfrm rot="10800000" flipV="1">
            <a:off x="4898989" y="2361569"/>
            <a:ext cx="3297655" cy="3172016"/>
          </a:xfrm>
          <a:prstGeom prst="bentConnector3">
            <a:avLst>
              <a:gd name="adj1" fmla="val 14019"/>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50" name="Segnaposto contenuto 5">
            <a:extLst>
              <a:ext uri="{FF2B5EF4-FFF2-40B4-BE49-F238E27FC236}">
                <a16:creationId xmlns:a16="http://schemas.microsoft.com/office/drawing/2014/main" id="{03AE6DBB-739C-F14E-2DA0-EFB9E5DE7174}"/>
              </a:ext>
            </a:extLst>
          </p:cNvPr>
          <p:cNvSpPr txBox="1">
            <a:spLocks/>
          </p:cNvSpPr>
          <p:nvPr/>
        </p:nvSpPr>
        <p:spPr>
          <a:xfrm>
            <a:off x="9824055" y="4871900"/>
            <a:ext cx="1420142" cy="794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it-IT"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sym typeface="Arial"/>
              </a:rPr>
              <a:t>Industrial Application </a:t>
            </a:r>
            <a:r>
              <a:rPr kumimoji="0" lang="it-IT" sz="12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Calibri" panose="020F0502020204030204" pitchFamily="34" charset="0"/>
                <a:sym typeface="Arial"/>
              </a:rPr>
              <a:t>Tests</a:t>
            </a:r>
            <a:endParaRPr kumimoji="0" lang="it-IT"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sym typeface="Arial"/>
            </a:endParaRPr>
          </a:p>
        </p:txBody>
      </p:sp>
      <p:sp>
        <p:nvSpPr>
          <p:cNvPr id="51" name="Bogen 46">
            <a:extLst>
              <a:ext uri="{FF2B5EF4-FFF2-40B4-BE49-F238E27FC236}">
                <a16:creationId xmlns:a16="http://schemas.microsoft.com/office/drawing/2014/main" id="{4D4810CE-1FF4-6F0B-95EE-07D14758A414}"/>
              </a:ext>
            </a:extLst>
          </p:cNvPr>
          <p:cNvSpPr/>
          <p:nvPr/>
        </p:nvSpPr>
        <p:spPr>
          <a:xfrm>
            <a:off x="9115165" y="2278163"/>
            <a:ext cx="1914421" cy="3098751"/>
          </a:xfrm>
          <a:prstGeom prst="arc">
            <a:avLst>
              <a:gd name="adj1" fmla="val 16020445"/>
              <a:gd name="adj2" fmla="val 1512186"/>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2" name="Bogen 47">
            <a:extLst>
              <a:ext uri="{FF2B5EF4-FFF2-40B4-BE49-F238E27FC236}">
                <a16:creationId xmlns:a16="http://schemas.microsoft.com/office/drawing/2014/main" id="{AEBA328B-AEFB-6616-55C6-3F68FF66F174}"/>
              </a:ext>
            </a:extLst>
          </p:cNvPr>
          <p:cNvSpPr/>
          <p:nvPr/>
        </p:nvSpPr>
        <p:spPr>
          <a:xfrm rot="10800000">
            <a:off x="9602457" y="1428056"/>
            <a:ext cx="1914421" cy="3098751"/>
          </a:xfrm>
          <a:prstGeom prst="arc">
            <a:avLst>
              <a:gd name="adj1" fmla="val 17716297"/>
              <a:gd name="adj2" fmla="val 1512186"/>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53" name="Grafik 49">
            <a:extLst>
              <a:ext uri="{FF2B5EF4-FFF2-40B4-BE49-F238E27FC236}">
                <a16:creationId xmlns:a16="http://schemas.microsoft.com/office/drawing/2014/main" id="{91D7A328-0176-E4E8-9368-F6533AB18DDD}"/>
              </a:ext>
            </a:extLst>
          </p:cNvPr>
          <p:cNvPicPr>
            <a:picLocks noChangeAspect="1"/>
          </p:cNvPicPr>
          <p:nvPr/>
        </p:nvPicPr>
        <p:blipFill rotWithShape="1">
          <a:blip r:embed="rId8"/>
          <a:srcRect l="25406" t="26037" r="26612"/>
          <a:stretch/>
        </p:blipFill>
        <p:spPr>
          <a:xfrm>
            <a:off x="8143520" y="2527305"/>
            <a:ext cx="1335064" cy="1673961"/>
          </a:xfrm>
          <a:prstGeom prst="rect">
            <a:avLst/>
          </a:prstGeom>
        </p:spPr>
      </p:pic>
      <p:pic>
        <p:nvPicPr>
          <p:cNvPr id="54" name="Grafik 51" descr="Waschmaschine Silhouette">
            <a:extLst>
              <a:ext uri="{FF2B5EF4-FFF2-40B4-BE49-F238E27FC236}">
                <a16:creationId xmlns:a16="http://schemas.microsoft.com/office/drawing/2014/main" id="{C15AAF1B-AD75-4565-C305-0C0FF3452A0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49351" y="5355823"/>
            <a:ext cx="914400" cy="914400"/>
          </a:xfrm>
          <a:prstGeom prst="rect">
            <a:avLst/>
          </a:prstGeom>
        </p:spPr>
      </p:pic>
      <p:pic>
        <p:nvPicPr>
          <p:cNvPr id="55" name="Grafik 53" descr="Lächelnde Gesichtskontur mit einfarbiger Füllung">
            <a:extLst>
              <a:ext uri="{FF2B5EF4-FFF2-40B4-BE49-F238E27FC236}">
                <a16:creationId xmlns:a16="http://schemas.microsoft.com/office/drawing/2014/main" id="{5AB7259A-2D98-C0F1-D4C7-B0B5D3716A4A}"/>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19506" y="5459397"/>
            <a:ext cx="677404" cy="677404"/>
          </a:xfrm>
          <a:prstGeom prst="rect">
            <a:avLst/>
          </a:prstGeom>
        </p:spPr>
      </p:pic>
      <p:pic>
        <p:nvPicPr>
          <p:cNvPr id="56" name="Grafik 59" descr="Hässlicher Pullover Silhouette">
            <a:extLst>
              <a:ext uri="{FF2B5EF4-FFF2-40B4-BE49-F238E27FC236}">
                <a16:creationId xmlns:a16="http://schemas.microsoft.com/office/drawing/2014/main" id="{F6F10186-085D-D0A6-4ACB-0A78FD95950D}"/>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879749" y="5344937"/>
            <a:ext cx="914400" cy="914400"/>
          </a:xfrm>
          <a:prstGeom prst="rect">
            <a:avLst/>
          </a:prstGeom>
        </p:spPr>
      </p:pic>
      <p:cxnSp>
        <p:nvCxnSpPr>
          <p:cNvPr id="57" name="Connettore a gomito 31">
            <a:extLst>
              <a:ext uri="{FF2B5EF4-FFF2-40B4-BE49-F238E27FC236}">
                <a16:creationId xmlns:a16="http://schemas.microsoft.com/office/drawing/2014/main" id="{41DF86EF-B19E-C51A-DCB9-831E60EEDDD0}"/>
              </a:ext>
            </a:extLst>
          </p:cNvPr>
          <p:cNvCxnSpPr>
            <a:cxnSpLocks/>
            <a:endCxn id="45" idx="1"/>
          </p:cNvCxnSpPr>
          <p:nvPr/>
        </p:nvCxnSpPr>
        <p:spPr>
          <a:xfrm rot="5400000" flipH="1" flipV="1">
            <a:off x="6569112" y="2702584"/>
            <a:ext cx="2161220" cy="1065168"/>
          </a:xfrm>
          <a:prstGeom prst="bentConnector2">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58" name="Connettore a gomito 31">
            <a:extLst>
              <a:ext uri="{FF2B5EF4-FFF2-40B4-BE49-F238E27FC236}">
                <a16:creationId xmlns:a16="http://schemas.microsoft.com/office/drawing/2014/main" id="{77BF306D-D01A-829E-10BE-057866BC3448}"/>
              </a:ext>
            </a:extLst>
          </p:cNvPr>
          <p:cNvCxnSpPr>
            <a:cxnSpLocks/>
            <a:stCxn id="46" idx="1"/>
          </p:cNvCxnSpPr>
          <p:nvPr/>
        </p:nvCxnSpPr>
        <p:spPr>
          <a:xfrm rot="10800000" flipV="1">
            <a:off x="4898990" y="4530313"/>
            <a:ext cx="4812550" cy="1215275"/>
          </a:xfrm>
          <a:prstGeom prst="bentConnector3">
            <a:avLst>
              <a:gd name="adj1" fmla="val 50000"/>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59" name="Segnaposto contenuto 5">
            <a:extLst>
              <a:ext uri="{FF2B5EF4-FFF2-40B4-BE49-F238E27FC236}">
                <a16:creationId xmlns:a16="http://schemas.microsoft.com/office/drawing/2014/main" id="{FD83761F-E28D-4713-00EB-08E5A57EC69C}"/>
              </a:ext>
            </a:extLst>
          </p:cNvPr>
          <p:cNvSpPr txBox="1">
            <a:spLocks/>
          </p:cNvSpPr>
          <p:nvPr/>
        </p:nvSpPr>
        <p:spPr>
          <a:xfrm>
            <a:off x="5618784" y="5778898"/>
            <a:ext cx="3183700" cy="3579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it-IT"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sym typeface="Arial"/>
              </a:rPr>
              <a:t>Enzymes for small scale application tests</a:t>
            </a:r>
          </a:p>
        </p:txBody>
      </p:sp>
      <p:sp>
        <p:nvSpPr>
          <p:cNvPr id="60" name="Segnaposto contenuto 5">
            <a:extLst>
              <a:ext uri="{FF2B5EF4-FFF2-40B4-BE49-F238E27FC236}">
                <a16:creationId xmlns:a16="http://schemas.microsoft.com/office/drawing/2014/main" id="{BC0EE601-18E6-E6F1-0254-32FA799E1CB6}"/>
              </a:ext>
            </a:extLst>
          </p:cNvPr>
          <p:cNvSpPr txBox="1">
            <a:spLocks/>
          </p:cNvSpPr>
          <p:nvPr/>
        </p:nvSpPr>
        <p:spPr>
          <a:xfrm>
            <a:off x="10644789" y="2316913"/>
            <a:ext cx="1359381" cy="883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it-IT" sz="12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Calibri" panose="020F0502020204030204" pitchFamily="34" charset="0"/>
                <a:sym typeface="Arial"/>
              </a:rPr>
              <a:t>Larger</a:t>
            </a:r>
            <a:r>
              <a:rPr kumimoji="0" lang="it-IT"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sym typeface="Arial"/>
              </a:rPr>
              <a:t> scale and </a:t>
            </a:r>
            <a:r>
              <a:rPr kumimoji="0" lang="it-IT" sz="12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Calibri" panose="020F0502020204030204" pitchFamily="34" charset="0"/>
                <a:sym typeface="Arial"/>
              </a:rPr>
              <a:t>formulated</a:t>
            </a:r>
            <a:r>
              <a:rPr kumimoji="0" lang="it-IT"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sym typeface="Arial"/>
              </a:rPr>
              <a:t> </a:t>
            </a:r>
            <a:r>
              <a:rPr kumimoji="0" lang="it-IT" sz="1200" b="0" i="0" u="none" strike="noStrike" kern="1200" cap="none" spc="0" normalizeH="0" baseline="0" noProof="0" dirty="0" err="1">
                <a:ln>
                  <a:noFill/>
                </a:ln>
                <a:solidFill>
                  <a:srgbClr val="44546A"/>
                </a:solidFill>
                <a:effectLst/>
                <a:uLnTx/>
                <a:uFillTx/>
                <a:latin typeface="Calibri" panose="020F0502020204030204" pitchFamily="34" charset="0"/>
                <a:ea typeface="+mn-ea"/>
                <a:cs typeface="Calibri" panose="020F0502020204030204" pitchFamily="34" charset="0"/>
                <a:sym typeface="Arial"/>
              </a:rPr>
              <a:t>enzymes</a:t>
            </a:r>
            <a:endParaRPr kumimoji="0" lang="it-IT"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sym typeface="Arial"/>
            </a:endParaRPr>
          </a:p>
        </p:txBody>
      </p:sp>
      <p:sp>
        <p:nvSpPr>
          <p:cNvPr id="61" name="Segnaposto contenuto 5">
            <a:extLst>
              <a:ext uri="{FF2B5EF4-FFF2-40B4-BE49-F238E27FC236}">
                <a16:creationId xmlns:a16="http://schemas.microsoft.com/office/drawing/2014/main" id="{D410924C-DD3F-9B45-DDE1-BFCCF90C7AC8}"/>
              </a:ext>
            </a:extLst>
          </p:cNvPr>
          <p:cNvSpPr txBox="1">
            <a:spLocks/>
          </p:cNvSpPr>
          <p:nvPr/>
        </p:nvSpPr>
        <p:spPr>
          <a:xfrm>
            <a:off x="9549351" y="3403326"/>
            <a:ext cx="1160255" cy="4958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it-IT" sz="12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sym typeface="Arial"/>
              </a:rPr>
              <a:t>Feedback</a:t>
            </a:r>
          </a:p>
        </p:txBody>
      </p:sp>
      <p:pic>
        <p:nvPicPr>
          <p:cNvPr id="62" name="Grafik 34">
            <a:extLst>
              <a:ext uri="{FF2B5EF4-FFF2-40B4-BE49-F238E27FC236}">
                <a16:creationId xmlns:a16="http://schemas.microsoft.com/office/drawing/2014/main" id="{1AB1B758-34DD-7051-0CB9-1ED1F145BFE6}"/>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46752" y="4171776"/>
            <a:ext cx="1176632" cy="78685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80" name="Google Shape;280;p6"/>
          <p:cNvSpPr txBox="1">
            <a:spLocks noGrp="1"/>
          </p:cNvSpPr>
          <p:nvPr>
            <p:ph type="ftr" idx="11"/>
          </p:nvPr>
        </p:nvSpPr>
        <p:spPr>
          <a:xfrm>
            <a:off x="4038600" y="6454008"/>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Calibri"/>
                <a:cs typeface="Calibri"/>
                <a:sym typeface="Calibri"/>
              </a:rPr>
              <a:t>FuturEnzyme</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81" name="Google Shape;281;p6"/>
          <p:cNvSpPr txBox="1"/>
          <p:nvPr/>
        </p:nvSpPr>
        <p:spPr>
          <a:xfrm>
            <a:off x="376512" y="1440310"/>
            <a:ext cx="11583840" cy="400875"/>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n-US" sz="2131" b="0" i="0" u="none" strike="noStrike" kern="0" cap="none" spc="0" normalizeH="0" baseline="0" noProof="0" dirty="0">
                <a:ln>
                  <a:noFill/>
                </a:ln>
                <a:solidFill>
                  <a:srgbClr val="000000"/>
                </a:solidFill>
                <a:effectLst/>
                <a:uLnTx/>
                <a:uFillTx/>
                <a:latin typeface="Calibri"/>
                <a:ea typeface="Calibri"/>
                <a:cs typeface="Calibri"/>
                <a:sym typeface="Calibri"/>
              </a:rPr>
              <a:t>Objective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To set up a protocol specifying the manufacturers' needs and specifications and the decision-taken strategies to select best enzymes for the target application</a:t>
            </a:r>
            <a:endParaRPr kumimoji="0" sz="213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282;p6"/>
          <p:cNvSpPr txBox="1"/>
          <p:nvPr/>
        </p:nvSpPr>
        <p:spPr>
          <a:xfrm>
            <a:off x="662600" y="88450"/>
            <a:ext cx="10839300"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Task 2.1: Compile the on-demand manufacturers’ needs and specifications (M1 – M6)</a:t>
            </a:r>
            <a:endParaRPr kumimoji="0" lang="en-US" sz="3600" b="0" i="0" u="none" strike="noStrike" kern="0" cap="none" spc="0" normalizeH="0" baseline="0" noProof="0" dirty="0">
              <a:ln>
                <a:noFill/>
              </a:ln>
              <a:solidFill>
                <a:srgbClr val="000000"/>
              </a:solidFill>
              <a:effectLst/>
              <a:uLnTx/>
              <a:uFillTx/>
              <a:latin typeface="Franklin Gothic Medium (Títulosn"/>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00ea735015_0_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89" name="Google Shape;289;g200ea735015_0_1"/>
          <p:cNvSpPr txBox="1">
            <a:spLocks noGrp="1"/>
          </p:cNvSpPr>
          <p:nvPr>
            <p:ph type="ftr" idx="11"/>
          </p:nvPr>
        </p:nvSpPr>
        <p:spPr>
          <a:xfrm>
            <a:off x="4038600" y="6454008"/>
            <a:ext cx="4114800" cy="3651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err="1">
                <a:ln>
                  <a:noFill/>
                </a:ln>
                <a:solidFill>
                  <a:srgbClr val="888888"/>
                </a:solidFill>
                <a:effectLst/>
                <a:uLnTx/>
                <a:uFillTx/>
                <a:latin typeface="Calibri"/>
                <a:cs typeface="Calibri"/>
                <a:sym typeface="Calibri"/>
              </a:rPr>
              <a:t>FuturEnzyme</a:t>
            </a:r>
            <a:r>
              <a:rPr kumimoji="0" lang="en-US" sz="1200" b="0" i="0" u="none" strike="noStrike" kern="0" cap="none" spc="0" normalizeH="0" baseline="0" noProof="0" dirty="0">
                <a:ln>
                  <a:noFill/>
                </a:ln>
                <a:solidFill>
                  <a:srgbClr val="888888"/>
                </a:solidFill>
                <a:effectLst/>
                <a:uLnTx/>
                <a:uFillTx/>
                <a:latin typeface="Calibri"/>
                <a:cs typeface="Calibri"/>
                <a:sym typeface="Calibri"/>
              </a:rPr>
              <a:t>: see Deliverable D2.1</a:t>
            </a:r>
            <a:endParaRPr kumimoji="0" sz="1200" b="0" i="0" u="none" strike="noStrike" kern="0" cap="none" spc="0" normalizeH="0" baseline="0" noProof="0" dirty="0">
              <a:ln>
                <a:noFill/>
              </a:ln>
              <a:solidFill>
                <a:srgbClr val="888888"/>
              </a:solidFill>
              <a:effectLst/>
              <a:uLnTx/>
              <a:uFillTx/>
              <a:latin typeface="Calibri"/>
              <a:cs typeface="Calibri"/>
              <a:sym typeface="Calibri"/>
            </a:endParaRPr>
          </a:p>
        </p:txBody>
      </p:sp>
      <p:sp>
        <p:nvSpPr>
          <p:cNvPr id="290" name="Google Shape;290;g200ea735015_0_1"/>
          <p:cNvSpPr txBox="1"/>
          <p:nvPr/>
        </p:nvSpPr>
        <p:spPr>
          <a:xfrm>
            <a:off x="409687" y="1482887"/>
            <a:ext cx="11583900" cy="400800"/>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panose="020F0502020204030204" pitchFamily="34" charset="0"/>
                <a:ea typeface="Libre Franklin"/>
                <a:cs typeface="Calibri" panose="020F0502020204030204" pitchFamily="34" charset="0"/>
                <a:sym typeface="Libre Franklin"/>
              </a:rPr>
              <a:t>Protocol specifying HENKEL, EVONIK and SCHOELLER' needs completed</a:t>
            </a:r>
          </a:p>
          <a:p>
            <a:pPr marL="355164" marR="0" lvl="0" indent="-355164" algn="l" defTabSz="914400" rtl="0" eaLnBrk="1" fontAlgn="auto" latinLnBrk="0" hangingPunct="1">
              <a:lnSpc>
                <a:spcPct val="90000"/>
              </a:lnSpc>
              <a:spcBef>
                <a:spcPts val="0"/>
              </a:spcBef>
              <a:spcAft>
                <a:spcPts val="0"/>
              </a:spcAft>
              <a:buClr>
                <a:srgbClr val="44546A"/>
              </a:buClr>
              <a:buSzPts val="21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panose="020F0502020204030204" pitchFamily="34" charset="0"/>
                <a:ea typeface="Libre Franklin"/>
                <a:cs typeface="Calibri" panose="020F0502020204030204" pitchFamily="34" charset="0"/>
                <a:sym typeface="Libre Franklin"/>
              </a:rPr>
              <a:t>State of the art analysis</a:t>
            </a:r>
          </a:p>
          <a:p>
            <a:pPr marL="355164" marR="0" lvl="0" indent="-355164" algn="l" defTabSz="914400" rtl="0" eaLnBrk="1" fontAlgn="auto" latinLnBrk="0" hangingPunct="1">
              <a:lnSpc>
                <a:spcPct val="90000"/>
              </a:lnSpc>
              <a:spcBef>
                <a:spcPts val="0"/>
              </a:spcBef>
              <a:spcAft>
                <a:spcPts val="0"/>
              </a:spcAft>
              <a:buClr>
                <a:srgbClr val="44546A"/>
              </a:buClr>
              <a:buSzPts val="21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panose="020F0502020204030204" pitchFamily="34" charset="0"/>
                <a:ea typeface="Libre Franklin"/>
                <a:cs typeface="Calibri" panose="020F0502020204030204" pitchFamily="34" charset="0"/>
                <a:sym typeface="Libre Franklin"/>
              </a:rPr>
              <a:t>The decision-taken strategies to select best enzymes for the target applications established</a:t>
            </a:r>
            <a:endParaRPr kumimoji="0" sz="213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355164" marR="0" lvl="0" indent="-221814" algn="l" defTabSz="914400" rtl="0" eaLnBrk="1" fontAlgn="auto" latinLnBrk="0" hangingPunct="1">
              <a:lnSpc>
                <a:spcPct val="90000"/>
              </a:lnSpc>
              <a:spcBef>
                <a:spcPts val="0"/>
              </a:spcBef>
              <a:spcAft>
                <a:spcPts val="0"/>
              </a:spcAft>
              <a:buClr>
                <a:srgbClr val="44546A"/>
              </a:buClr>
              <a:buSzPts val="2100"/>
              <a:buFont typeface="Noto Sans Symbols"/>
              <a:buNone/>
              <a:tabLst/>
              <a:defRPr/>
            </a:pPr>
            <a:endParaRPr kumimoji="0" sz="21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a:p>
            <a:pPr marL="0" marR="0" lvl="0" indent="0" algn="l" defTabSz="914400" rtl="0" eaLnBrk="1" fontAlgn="auto" latinLnBrk="0" hangingPunct="1">
              <a:lnSpc>
                <a:spcPct val="50000"/>
              </a:lnSpc>
              <a:spcBef>
                <a:spcPts val="799"/>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92" name="Google Shape;292;g200ea735015_0_1"/>
          <p:cNvPicPr preferRelativeResize="0"/>
          <p:nvPr/>
        </p:nvPicPr>
        <p:blipFill>
          <a:blip r:embed="rId3">
            <a:alphaModFix/>
          </a:blip>
          <a:stretch>
            <a:fillRect/>
          </a:stretch>
        </p:blipFill>
        <p:spPr>
          <a:xfrm>
            <a:off x="2201125" y="2505075"/>
            <a:ext cx="6761900" cy="3879908"/>
          </a:xfrm>
          <a:prstGeom prst="rect">
            <a:avLst/>
          </a:prstGeom>
          <a:noFill/>
          <a:ln>
            <a:noFill/>
          </a:ln>
        </p:spPr>
      </p:pic>
      <p:sp>
        <p:nvSpPr>
          <p:cNvPr id="8" name="Google Shape;331;g200ea735015_0_26"/>
          <p:cNvSpPr txBox="1"/>
          <p:nvPr/>
        </p:nvSpPr>
        <p:spPr>
          <a:xfrm>
            <a:off x="662609" y="126556"/>
            <a:ext cx="10299900"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Task 2.1: Explanation of the work carried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Progress undertaken and outputs achieved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9"/>
          <p:cNvSpPr txBox="1">
            <a:spLocks noGrp="1"/>
          </p:cNvSpPr>
          <p:nvPr>
            <p:ph type="ftr" idx="11"/>
          </p:nvPr>
        </p:nvSpPr>
        <p:spPr>
          <a:xfrm>
            <a:off x="4053630" y="6486379"/>
            <a:ext cx="4101517"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Calibri"/>
                <a:cs typeface="Calibri"/>
                <a:sym typeface="Calibri"/>
              </a:rPr>
              <a:t>FuturEnzyme</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22" name="Google Shape;322;p9"/>
          <p:cNvSpPr txBox="1">
            <a:spLocks noGrp="1"/>
          </p:cNvSpPr>
          <p:nvPr>
            <p:ph type="sldNum" idx="12"/>
          </p:nvPr>
        </p:nvSpPr>
        <p:spPr>
          <a:xfrm>
            <a:off x="10888909" y="6280849"/>
            <a:ext cx="422945"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23" name="Google Shape;323;p9"/>
          <p:cNvSpPr txBox="1"/>
          <p:nvPr/>
        </p:nvSpPr>
        <p:spPr>
          <a:xfrm>
            <a:off x="376512" y="1440310"/>
            <a:ext cx="11583840" cy="400875"/>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Objective</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To develop and use complementary homology search to recover at least 250,000 full-length candidate sequences encoding enzymes relevant to the project target applications</a:t>
            </a:r>
            <a:endParaRPr kumimoji="0" sz="2130" b="0" i="0" u="none" strike="noStrike" kern="0" cap="none" spc="0" normalizeH="0" baseline="0" noProof="0" dirty="0">
              <a:ln>
                <a:noFill/>
              </a:ln>
              <a:solidFill>
                <a:srgbClr val="000000"/>
              </a:solidFill>
              <a:effectLst/>
              <a:uLnTx/>
              <a:uFillTx/>
              <a:latin typeface="Arial"/>
              <a:cs typeface="Arial"/>
              <a:sym typeface="Arial"/>
            </a:endParaRPr>
          </a:p>
        </p:txBody>
      </p:sp>
      <p:sp>
        <p:nvSpPr>
          <p:cNvPr id="324" name="Google Shape;324;p9"/>
          <p:cNvSpPr txBox="1"/>
          <p:nvPr/>
        </p:nvSpPr>
        <p:spPr>
          <a:xfrm>
            <a:off x="662609" y="50356"/>
            <a:ext cx="10299900" cy="1200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Task 2.2: Pre-selecting candidate sequences through extensive homology search</a:t>
            </a:r>
            <a:endParaRPr kumimoji="0" sz="36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g200ea735015_0_26"/>
          <p:cNvPicPr preferRelativeResize="0"/>
          <p:nvPr/>
        </p:nvPicPr>
        <p:blipFill>
          <a:blip r:embed="rId3">
            <a:alphaModFix/>
          </a:blip>
          <a:stretch>
            <a:fillRect/>
          </a:stretch>
        </p:blipFill>
        <p:spPr>
          <a:xfrm>
            <a:off x="943850" y="1841110"/>
            <a:ext cx="10018647" cy="4515240"/>
          </a:xfrm>
          <a:prstGeom prst="rect">
            <a:avLst/>
          </a:prstGeom>
          <a:noFill/>
          <a:ln>
            <a:noFill/>
          </a:ln>
        </p:spPr>
      </p:pic>
      <p:sp>
        <p:nvSpPr>
          <p:cNvPr id="331" name="Google Shape;331;g200ea735015_0_26"/>
          <p:cNvSpPr txBox="1"/>
          <p:nvPr/>
        </p:nvSpPr>
        <p:spPr>
          <a:xfrm>
            <a:off x="662609" y="126556"/>
            <a:ext cx="10299900"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Task 2.2: Explanation of the work carried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Progress undertaken and outputs achieved </a:t>
            </a:r>
          </a:p>
        </p:txBody>
      </p:sp>
      <p:sp>
        <p:nvSpPr>
          <p:cNvPr id="332" name="Google Shape;332;g200ea735015_0_26"/>
          <p:cNvSpPr txBox="1"/>
          <p:nvPr/>
        </p:nvSpPr>
        <p:spPr>
          <a:xfrm>
            <a:off x="376512" y="1135510"/>
            <a:ext cx="11583900" cy="400800"/>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n-US" sz="2131" b="0" i="0" u="none" strike="noStrike" kern="0" cap="none" spc="0" normalizeH="0" baseline="0" noProof="0" dirty="0">
                <a:ln>
                  <a:noFill/>
                </a:ln>
                <a:solidFill>
                  <a:srgbClr val="000000"/>
                </a:solidFill>
                <a:effectLst/>
                <a:uLnTx/>
                <a:uFillTx/>
                <a:latin typeface="Calibri"/>
                <a:ea typeface="Calibri"/>
                <a:cs typeface="Calibri"/>
                <a:sym typeface="Calibri"/>
              </a:rPr>
              <a:t>Pre-selecting candidate sequences through extensive homology search</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80721" algn="l" defTabSz="914400" rtl="0" eaLnBrk="1" fontAlgn="auto" latinLnBrk="0" hangingPunct="1">
              <a:lnSpc>
                <a:spcPct val="90000"/>
              </a:lnSpc>
              <a:spcBef>
                <a:spcPts val="799"/>
              </a:spcBef>
              <a:spcAft>
                <a:spcPts val="0"/>
              </a:spcAft>
              <a:buClr>
                <a:srgbClr val="70AD47"/>
              </a:buClr>
              <a:buSzPts val="2100"/>
              <a:buFont typeface="Noto Sans Symbols"/>
              <a:buChar char="◼"/>
              <a:tabLst/>
              <a:defRPr/>
            </a:pPr>
            <a:r>
              <a:rPr kumimoji="0" lang="en-US" sz="2100" b="0" i="0" u="none" strike="noStrike" kern="0" cap="none" spc="0" normalizeH="0" baseline="0" noProof="0" dirty="0">
                <a:ln>
                  <a:noFill/>
                </a:ln>
                <a:solidFill>
                  <a:srgbClr val="000000"/>
                </a:solidFill>
                <a:effectLst/>
                <a:uLnTx/>
                <a:uFillTx/>
                <a:latin typeface="Calibri"/>
                <a:ea typeface="Calibri"/>
                <a:cs typeface="Calibri"/>
                <a:sym typeface="Calibri"/>
              </a:rPr>
              <a:t>After screening more than 1 billion sequences, about 3.16 million sequences encoding target enzymes were retrieved and pre-selected. </a:t>
            </a:r>
            <a:endParaRPr kumimoji="0" sz="21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90000"/>
              </a:lnSpc>
              <a:spcBef>
                <a:spcPts val="799"/>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3" name="Google Shape;333;g200ea735015_0_2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 name="Google Shape;180;p2">
            <a:extLst>
              <a:ext uri="{FF2B5EF4-FFF2-40B4-BE49-F238E27FC236}">
                <a16:creationId xmlns:a16="http://schemas.microsoft.com/office/drawing/2014/main" id="{6737978E-77D3-4B76-B140-9C66B54621B1}"/>
              </a:ext>
            </a:extLst>
          </p:cNvPr>
          <p:cNvSpPr txBox="1">
            <a:spLocks noGrp="1"/>
          </p:cNvSpPr>
          <p:nvPr>
            <p:ph type="ftr" idx="11"/>
          </p:nvPr>
        </p:nvSpPr>
        <p:spPr>
          <a:xfrm>
            <a:off x="4038600" y="6454008"/>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Calibri"/>
                <a:cs typeface="Calibri"/>
                <a:sym typeface="Calibri"/>
              </a:rPr>
              <a:t>FuturEnzyme</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0"/>
          <p:cNvSpPr txBox="1">
            <a:spLocks noGrp="1"/>
          </p:cNvSpPr>
          <p:nvPr>
            <p:ph type="ftr" idx="11"/>
          </p:nvPr>
        </p:nvSpPr>
        <p:spPr>
          <a:xfrm>
            <a:off x="4053630" y="6486379"/>
            <a:ext cx="4101600" cy="3651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Calibri"/>
                <a:cs typeface="Calibri"/>
                <a:sym typeface="Calibri"/>
              </a:rPr>
              <a:t>FuturEnzyme</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0" name="Google Shape;340;p10"/>
          <p:cNvSpPr txBox="1">
            <a:spLocks noGrp="1"/>
          </p:cNvSpPr>
          <p:nvPr>
            <p:ph type="sldNum" idx="12"/>
          </p:nvPr>
        </p:nvSpPr>
        <p:spPr>
          <a:xfrm>
            <a:off x="10888909" y="6280849"/>
            <a:ext cx="423000" cy="3651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1" name="Google Shape;341;p10"/>
          <p:cNvSpPr txBox="1"/>
          <p:nvPr/>
        </p:nvSpPr>
        <p:spPr>
          <a:xfrm>
            <a:off x="376512" y="1440309"/>
            <a:ext cx="11583900" cy="1542587"/>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Objective</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To integrate meta-data and bioinformatics or computational motifs and descriptors to pre-select 1,000 candidate sequences encoding enzymes possibly fulfilling manufacturer specifications</a:t>
            </a:r>
            <a:endParaRPr kumimoji="0" sz="2130" b="0" i="0" u="none" strike="noStrike" kern="0" cap="none" spc="0" normalizeH="0" baseline="0" noProof="0" dirty="0">
              <a:ln>
                <a:noFill/>
              </a:ln>
              <a:solidFill>
                <a:srgbClr val="000000"/>
              </a:solidFill>
              <a:effectLst/>
              <a:uLnTx/>
              <a:uFillTx/>
              <a:latin typeface="Arial"/>
              <a:cs typeface="Arial"/>
              <a:sym typeface="Arial"/>
            </a:endParaRPr>
          </a:p>
        </p:txBody>
      </p:sp>
      <p:sp>
        <p:nvSpPr>
          <p:cNvPr id="342" name="Google Shape;342;p10"/>
          <p:cNvSpPr txBox="1"/>
          <p:nvPr/>
        </p:nvSpPr>
        <p:spPr>
          <a:xfrm>
            <a:off x="604200" y="42000"/>
            <a:ext cx="10623000" cy="1169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Task 2.3: Motif buildup for massive and smart search of enzymes fitting manufacturers’ needs</a:t>
            </a:r>
            <a:endParaRPr kumimoji="0" sz="35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1fe35b4366d_2_0"/>
          <p:cNvSpPr txBox="1"/>
          <p:nvPr/>
        </p:nvSpPr>
        <p:spPr>
          <a:xfrm>
            <a:off x="662609" y="134348"/>
            <a:ext cx="10299900"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Task 2.3: Explanation of the work carried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Progress undertaken and outputs achieved  </a:t>
            </a:r>
            <a:endParaRPr kumimoji="0" sz="1800" b="0" i="0" u="none" strike="noStrike" kern="0" cap="none" spc="0" normalizeH="0" baseline="0" noProof="0" dirty="0">
              <a:ln>
                <a:noFill/>
              </a:ln>
              <a:solidFill>
                <a:srgbClr val="000000"/>
              </a:solidFill>
              <a:effectLst/>
              <a:uLnTx/>
              <a:uFillTx/>
              <a:latin typeface="Franklin Gothic Medium (Títulosn"/>
              <a:cs typeface="Arial"/>
              <a:sym typeface="Arial"/>
            </a:endParaRPr>
          </a:p>
        </p:txBody>
      </p:sp>
      <p:sp>
        <p:nvSpPr>
          <p:cNvPr id="349" name="Google Shape;349;g1fe35b4366d_2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 name="Google Shape;180;p2">
            <a:extLst>
              <a:ext uri="{FF2B5EF4-FFF2-40B4-BE49-F238E27FC236}">
                <a16:creationId xmlns:a16="http://schemas.microsoft.com/office/drawing/2014/main" id="{2217F7CF-D024-42EF-871F-DB78062A1199}"/>
              </a:ext>
            </a:extLst>
          </p:cNvPr>
          <p:cNvSpPr txBox="1">
            <a:spLocks noGrp="1"/>
          </p:cNvSpPr>
          <p:nvPr>
            <p:ph type="ftr" idx="11"/>
          </p:nvPr>
        </p:nvSpPr>
        <p:spPr>
          <a:xfrm>
            <a:off x="4038600" y="6454008"/>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Calibri"/>
                <a:cs typeface="Calibri"/>
                <a:sym typeface="Calibri"/>
              </a:rPr>
              <a:t>FuturEnzyme</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5" name="Imagen 4">
            <a:extLst>
              <a:ext uri="{FF2B5EF4-FFF2-40B4-BE49-F238E27FC236}">
                <a16:creationId xmlns:a16="http://schemas.microsoft.com/office/drawing/2014/main" id="{4CE99BE5-0971-4393-A57E-CEA9018D6256}"/>
              </a:ext>
            </a:extLst>
          </p:cNvPr>
          <p:cNvPicPr>
            <a:picLocks noChangeAspect="1"/>
          </p:cNvPicPr>
          <p:nvPr/>
        </p:nvPicPr>
        <p:blipFill>
          <a:blip r:embed="rId3"/>
          <a:stretch>
            <a:fillRect/>
          </a:stretch>
        </p:blipFill>
        <p:spPr>
          <a:xfrm>
            <a:off x="485192" y="1163453"/>
            <a:ext cx="11353800" cy="499301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1"/>
          <p:cNvSpPr txBox="1">
            <a:spLocks noGrp="1"/>
          </p:cNvSpPr>
          <p:nvPr>
            <p:ph type="ftr" idx="11"/>
          </p:nvPr>
        </p:nvSpPr>
        <p:spPr>
          <a:xfrm>
            <a:off x="4053630" y="6486379"/>
            <a:ext cx="4101517"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Calibri"/>
                <a:cs typeface="Calibri"/>
                <a:sym typeface="Calibri"/>
              </a:rPr>
              <a:t>FuturEnzyme</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7" name="Google Shape;357;p11"/>
          <p:cNvSpPr txBox="1">
            <a:spLocks noGrp="1"/>
          </p:cNvSpPr>
          <p:nvPr>
            <p:ph type="sldNum" idx="12"/>
          </p:nvPr>
        </p:nvSpPr>
        <p:spPr>
          <a:xfrm>
            <a:off x="10888909" y="6280849"/>
            <a:ext cx="422945"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8" name="Google Shape;358;p11"/>
          <p:cNvSpPr txBox="1"/>
          <p:nvPr/>
        </p:nvSpPr>
        <p:spPr>
          <a:xfrm>
            <a:off x="376512" y="1440310"/>
            <a:ext cx="11583840" cy="400875"/>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31"/>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Objective</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1864"/>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To develop a </a:t>
            </a:r>
            <a:r>
              <a:rPr kumimoji="0" lang="en-US" sz="2130" b="1" i="0" u="none" strike="noStrike" kern="0" cap="none" spc="0" normalizeH="0" baseline="0" noProof="0" dirty="0">
                <a:ln>
                  <a:noFill/>
                </a:ln>
                <a:solidFill>
                  <a:srgbClr val="000000"/>
                </a:solidFill>
                <a:effectLst/>
                <a:uLnTx/>
                <a:uFillTx/>
                <a:latin typeface="Calibri"/>
                <a:ea typeface="Calibri"/>
                <a:cs typeface="Calibri"/>
                <a:sym typeface="Calibri"/>
              </a:rPr>
              <a:t>new predictive, user-friendly and open-source technology to rapidly bio-prospect sequences</a:t>
            </a: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 encoding targeted enzymes, with </a:t>
            </a:r>
            <a:r>
              <a:rPr kumimoji="0" lang="en-US" sz="2130" b="1" i="0" u="none" strike="noStrike" kern="0" cap="none" spc="0" normalizeH="0" baseline="0" noProof="0" dirty="0">
                <a:ln>
                  <a:noFill/>
                </a:ln>
                <a:solidFill>
                  <a:srgbClr val="000000"/>
                </a:solidFill>
                <a:effectLst/>
                <a:uLnTx/>
                <a:uFillTx/>
                <a:latin typeface="Calibri"/>
                <a:ea typeface="Calibri"/>
                <a:cs typeface="Calibri"/>
                <a:sym typeface="Calibri"/>
              </a:rPr>
              <a:t>high probabilities </a:t>
            </a: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of </a:t>
            </a:r>
            <a:r>
              <a:rPr kumimoji="0" lang="en-US" sz="2130" b="1" i="0" u="none" strike="noStrike" kern="0" cap="none" spc="0" normalizeH="0" baseline="0" noProof="0" dirty="0">
                <a:ln>
                  <a:noFill/>
                </a:ln>
                <a:solidFill>
                  <a:srgbClr val="000000"/>
                </a:solidFill>
                <a:effectLst/>
                <a:uLnTx/>
                <a:uFillTx/>
                <a:latin typeface="Calibri"/>
                <a:ea typeface="Calibri"/>
                <a:cs typeface="Calibri"/>
                <a:sym typeface="Calibri"/>
              </a:rPr>
              <a:t>high activity</a:t>
            </a: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 with </a:t>
            </a:r>
            <a:r>
              <a:rPr kumimoji="0" lang="en-US" sz="2130" b="1" i="0" u="none" strike="noStrike" kern="0" cap="none" spc="0" normalizeH="0" baseline="0" noProof="0" dirty="0">
                <a:ln>
                  <a:noFill/>
                </a:ln>
                <a:solidFill>
                  <a:srgbClr val="000000"/>
                </a:solidFill>
                <a:effectLst/>
                <a:uLnTx/>
                <a:uFillTx/>
                <a:latin typeface="Calibri"/>
                <a:ea typeface="Calibri"/>
                <a:cs typeface="Calibri"/>
                <a:sym typeface="Calibri"/>
              </a:rPr>
              <a:t>specific substrates</a:t>
            </a: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 and </a:t>
            </a:r>
            <a:r>
              <a:rPr kumimoji="0" lang="en-US" sz="2130" b="1" i="0" u="none" strike="noStrike" kern="0" cap="none" spc="0" normalizeH="0" baseline="0" noProof="0" dirty="0">
                <a:ln>
                  <a:noFill/>
                </a:ln>
                <a:solidFill>
                  <a:srgbClr val="000000"/>
                </a:solidFill>
                <a:effectLst/>
                <a:uLnTx/>
                <a:uFillTx/>
                <a:latin typeface="Calibri"/>
                <a:ea typeface="Calibri"/>
                <a:cs typeface="Calibri"/>
                <a:sym typeface="Calibri"/>
              </a:rPr>
              <a:t>enhanced stabilities</a:t>
            </a:r>
            <a:endParaRPr kumimoji="0" sz="2130" b="1" i="0" u="none" strike="noStrike" kern="0" cap="none" spc="0" normalizeH="0" baseline="0" noProof="0" dirty="0">
              <a:ln>
                <a:noFill/>
              </a:ln>
              <a:solidFill>
                <a:srgbClr val="000000"/>
              </a:solidFill>
              <a:effectLst/>
              <a:uLnTx/>
              <a:uFillTx/>
              <a:latin typeface="Arial"/>
              <a:cs typeface="Arial"/>
              <a:sym typeface="Arial"/>
            </a:endParaRPr>
          </a:p>
          <a:p>
            <a:pPr marL="1371600" marR="0" lvl="0" indent="0" algn="l" defTabSz="914400" rtl="0" eaLnBrk="1" fontAlgn="auto" latinLnBrk="0" hangingPunct="1">
              <a:lnSpc>
                <a:spcPct val="90000"/>
              </a:lnSpc>
              <a:spcBef>
                <a:spcPts val="799"/>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9" name="Google Shape;359;p11"/>
          <p:cNvSpPr txBox="1"/>
          <p:nvPr/>
        </p:nvSpPr>
        <p:spPr>
          <a:xfrm>
            <a:off x="680425" y="69400"/>
            <a:ext cx="10752600"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Task 2.4: Iterative and decision-making hierarchical procedure for speed up enzyme discovery</a:t>
            </a:r>
            <a:endParaRPr kumimoji="0" sz="35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662608" y="80148"/>
            <a:ext cx="10204097" cy="1077218"/>
          </a:xfrm>
          <a:prstGeom prst="rect">
            <a:avLst/>
          </a:prstGeom>
          <a:noFill/>
        </p:spPr>
        <p:txBody>
          <a:bodyPr wrap="square" rtlCol="0">
            <a:spAutoFit/>
          </a:bodyPr>
          <a:lstStyle/>
          <a:p>
            <a:r>
              <a:rPr lang="en-US" sz="3600" dirty="0">
                <a:latin typeface="Franklin Gothic Book" panose="020B0503020102020204" pitchFamily="34" charset="0"/>
              </a:rPr>
              <a:t>A project that meets demands:</a:t>
            </a:r>
          </a:p>
          <a:p>
            <a:r>
              <a:rPr lang="en-US" sz="2800" dirty="0">
                <a:latin typeface="Franklin Gothic Book" panose="020B0503020102020204" pitchFamily="34" charset="0"/>
              </a:rPr>
              <a:t>consumers', industries' and planets' demands </a:t>
            </a:r>
            <a:endParaRPr lang="en-GB" sz="2800" dirty="0">
              <a:latin typeface="Franklin Gothic Book" panose="020B0503020102020204" pitchFamily="34" charset="0"/>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r>
              <a:rPr lang="en-US" dirty="0"/>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algn="ctr"/>
            <a:fld id="{07CE569E-9B7C-4CB9-AB80-C0841F922CFF}" type="slidenum">
              <a:rPr lang="en-US" smtClean="0"/>
              <a:pPr algn="ctr"/>
              <a:t>4</a:t>
            </a:fld>
            <a:endParaRPr lang="en-US" dirty="0"/>
          </a:p>
        </p:txBody>
      </p:sp>
      <p:grpSp>
        <p:nvGrpSpPr>
          <p:cNvPr id="10" name="Gruppo 24">
            <a:extLst>
              <a:ext uri="{FF2B5EF4-FFF2-40B4-BE49-F238E27FC236}">
                <a16:creationId xmlns:a16="http://schemas.microsoft.com/office/drawing/2014/main" id="{AEC6E838-28B8-4EE8-C782-CB67B25339E0}"/>
              </a:ext>
            </a:extLst>
          </p:cNvPr>
          <p:cNvGrpSpPr/>
          <p:nvPr/>
        </p:nvGrpSpPr>
        <p:grpSpPr>
          <a:xfrm>
            <a:off x="56187" y="1623141"/>
            <a:ext cx="4976373" cy="4730860"/>
            <a:chOff x="856687" y="1751793"/>
            <a:chExt cx="4976373" cy="4730860"/>
          </a:xfrm>
        </p:grpSpPr>
        <p:sp>
          <p:nvSpPr>
            <p:cNvPr id="11" name="Ovale 14">
              <a:extLst>
                <a:ext uri="{FF2B5EF4-FFF2-40B4-BE49-F238E27FC236}">
                  <a16:creationId xmlns:a16="http://schemas.microsoft.com/office/drawing/2014/main" id="{FA080176-4D96-6574-71DD-1FF1051DE7DC}"/>
                </a:ext>
              </a:extLst>
            </p:cNvPr>
            <p:cNvSpPr>
              <a:spLocks noChangeAspect="1"/>
            </p:cNvSpPr>
            <p:nvPr/>
          </p:nvSpPr>
          <p:spPr>
            <a:xfrm>
              <a:off x="1618392" y="3062653"/>
              <a:ext cx="3420000" cy="3420000"/>
            </a:xfrm>
            <a:prstGeom prst="ellipse">
              <a:avLst/>
            </a:prstGeom>
            <a:solidFill>
              <a:srgbClr val="5095D1">
                <a:alpha val="6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5">
              <a:extLst>
                <a:ext uri="{FF2B5EF4-FFF2-40B4-BE49-F238E27FC236}">
                  <a16:creationId xmlns:a16="http://schemas.microsoft.com/office/drawing/2014/main" id="{0898E181-15B0-16A3-E924-5C48DF471B17}"/>
                </a:ext>
              </a:extLst>
            </p:cNvPr>
            <p:cNvSpPr>
              <a:spLocks noChangeAspect="1"/>
            </p:cNvSpPr>
            <p:nvPr/>
          </p:nvSpPr>
          <p:spPr>
            <a:xfrm>
              <a:off x="856687" y="1973077"/>
              <a:ext cx="3420000" cy="3420000"/>
            </a:xfrm>
            <a:prstGeom prst="ellipse">
              <a:avLst/>
            </a:prstGeom>
            <a:solidFill>
              <a:srgbClr val="FFFC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7">
              <a:extLst>
                <a:ext uri="{FF2B5EF4-FFF2-40B4-BE49-F238E27FC236}">
                  <a16:creationId xmlns:a16="http://schemas.microsoft.com/office/drawing/2014/main" id="{2553FE49-1B19-4685-BD01-580FD58D0625}"/>
                </a:ext>
              </a:extLst>
            </p:cNvPr>
            <p:cNvSpPr>
              <a:spLocks noChangeAspect="1"/>
            </p:cNvSpPr>
            <p:nvPr/>
          </p:nvSpPr>
          <p:spPr>
            <a:xfrm>
              <a:off x="2413060" y="1997279"/>
              <a:ext cx="3420000" cy="3420000"/>
            </a:xfrm>
            <a:prstGeom prst="ellipse">
              <a:avLst/>
            </a:prstGeom>
            <a:solidFill>
              <a:srgbClr val="79B74F">
                <a:alpha val="6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25">
              <a:extLst>
                <a:ext uri="{FF2B5EF4-FFF2-40B4-BE49-F238E27FC236}">
                  <a16:creationId xmlns:a16="http://schemas.microsoft.com/office/drawing/2014/main" id="{AF9F66F3-01DE-17DF-DFF9-C08AC20BDDD7}"/>
                </a:ext>
              </a:extLst>
            </p:cNvPr>
            <p:cNvSpPr txBox="1"/>
            <p:nvPr/>
          </p:nvSpPr>
          <p:spPr>
            <a:xfrm>
              <a:off x="1827175" y="5208060"/>
              <a:ext cx="3009977" cy="1015663"/>
            </a:xfrm>
            <a:prstGeom prst="rect">
              <a:avLst/>
            </a:prstGeom>
            <a:noFill/>
          </p:spPr>
          <p:txBody>
            <a:bodyPr wrap="square" rtlCol="0">
              <a:spAutoFit/>
            </a:bodyPr>
            <a:lstStyle/>
            <a:p>
              <a:pPr algn="ctr"/>
              <a:r>
                <a:rPr lang="en-US" b="1" dirty="0">
                  <a:solidFill>
                    <a:srgbClr val="006873"/>
                  </a:solidFill>
                  <a:latin typeface="+mj-lt"/>
                </a:rPr>
                <a:t>Planet:</a:t>
              </a:r>
            </a:p>
            <a:p>
              <a:pPr algn="ctr"/>
              <a:r>
                <a:rPr lang="en-US" sz="1400" b="1" dirty="0" err="1">
                  <a:solidFill>
                    <a:srgbClr val="006873"/>
                  </a:solidFill>
                  <a:latin typeface="+mj-lt"/>
                </a:rPr>
                <a:t>Cheosphere’s</a:t>
              </a:r>
              <a:r>
                <a:rPr lang="en-US" sz="1400" b="1" dirty="0">
                  <a:solidFill>
                    <a:srgbClr val="006873"/>
                  </a:solidFill>
                  <a:latin typeface="+mj-lt"/>
                </a:rPr>
                <a:t> &amp; biosphere’s changing fast (CO</a:t>
              </a:r>
              <a:r>
                <a:rPr lang="en-US" sz="1400" b="1" baseline="-25000" dirty="0">
                  <a:solidFill>
                    <a:srgbClr val="006873"/>
                  </a:solidFill>
                  <a:latin typeface="+mj-lt"/>
                </a:rPr>
                <a:t>2</a:t>
              </a:r>
              <a:r>
                <a:rPr lang="en-US" sz="1400" b="1" dirty="0">
                  <a:solidFill>
                    <a:srgbClr val="006873"/>
                  </a:solidFill>
                  <a:latin typeface="+mj-lt"/>
                </a:rPr>
                <a:t> emissions: 36.2 Gt); +2.2˚C in 2100 </a:t>
              </a:r>
            </a:p>
          </p:txBody>
        </p:sp>
        <p:sp>
          <p:nvSpPr>
            <p:cNvPr id="18" name="CasellaDiTesto 22">
              <a:extLst>
                <a:ext uri="{FF2B5EF4-FFF2-40B4-BE49-F238E27FC236}">
                  <a16:creationId xmlns:a16="http://schemas.microsoft.com/office/drawing/2014/main" id="{AF268703-EF40-4B4F-C25F-9800BECBAE69}"/>
                </a:ext>
              </a:extLst>
            </p:cNvPr>
            <p:cNvSpPr txBox="1"/>
            <p:nvPr/>
          </p:nvSpPr>
          <p:spPr>
            <a:xfrm>
              <a:off x="2428187" y="3235734"/>
              <a:ext cx="1880381" cy="1015663"/>
            </a:xfrm>
            <a:prstGeom prst="rect">
              <a:avLst/>
            </a:prstGeom>
            <a:noFill/>
          </p:spPr>
          <p:txBody>
            <a:bodyPr wrap="square" rtlCol="0">
              <a:spAutoFit/>
            </a:bodyPr>
            <a:lstStyle/>
            <a:p>
              <a:pPr algn="ctr"/>
              <a:r>
                <a:rPr lang="en-US" b="1" dirty="0">
                  <a:solidFill>
                    <a:srgbClr val="C00000"/>
                  </a:solidFill>
                </a:rPr>
                <a:t>Enzymes</a:t>
              </a:r>
            </a:p>
            <a:p>
              <a:r>
                <a:rPr lang="en-GB" sz="1400" dirty="0">
                  <a:solidFill>
                    <a:srgbClr val="006873"/>
                  </a:solidFill>
                  <a:latin typeface="+mj-lt"/>
                  <a:ea typeface="Calibri" panose="020F0502020204030204" pitchFamily="34" charset="0"/>
                  <a:sym typeface="Symbol" panose="05050102010706020507" pitchFamily="18" charset="2"/>
                </a:rPr>
                <a:t></a:t>
              </a:r>
              <a:r>
                <a:rPr lang="en-GB" sz="1400" dirty="0">
                  <a:solidFill>
                    <a:srgbClr val="006873"/>
                  </a:solidFill>
                  <a:latin typeface="+mj-lt"/>
                  <a:ea typeface="Calibri" panose="020F0502020204030204" pitchFamily="34" charset="0"/>
                </a:rPr>
                <a:t> 1-2.5 </a:t>
              </a:r>
              <a:r>
                <a:rPr lang="en-GB" sz="1400" dirty="0" err="1">
                  <a:solidFill>
                    <a:srgbClr val="006873"/>
                  </a:solidFill>
                  <a:latin typeface="+mj-lt"/>
                  <a:ea typeface="Calibri" panose="020F0502020204030204" pitchFamily="34" charset="0"/>
                </a:rPr>
                <a:t>Bt</a:t>
              </a:r>
              <a:r>
                <a:rPr lang="en-GB" sz="1400" dirty="0">
                  <a:solidFill>
                    <a:srgbClr val="006873"/>
                  </a:solidFill>
                  <a:latin typeface="+mj-lt"/>
                  <a:ea typeface="Calibri" panose="020F0502020204030204" pitchFamily="34" charset="0"/>
                </a:rPr>
                <a:t> CO</a:t>
              </a:r>
              <a:r>
                <a:rPr lang="en-GB" sz="1400" baseline="-25000" dirty="0">
                  <a:solidFill>
                    <a:srgbClr val="006873"/>
                  </a:solidFill>
                  <a:latin typeface="+mj-lt"/>
                  <a:ea typeface="Calibri" panose="020F0502020204030204" pitchFamily="34" charset="0"/>
                </a:rPr>
                <a:t>2</a:t>
              </a:r>
            </a:p>
            <a:p>
              <a:r>
                <a:rPr lang="en-GB" sz="1400" dirty="0">
                  <a:solidFill>
                    <a:srgbClr val="006873"/>
                  </a:solidFill>
                  <a:ea typeface="Calibri" panose="020F0502020204030204" pitchFamily="34" charset="0"/>
                  <a:sym typeface="Symbol" panose="05050102010706020507" pitchFamily="18" charset="2"/>
                </a:rPr>
                <a:t> </a:t>
              </a:r>
              <a:r>
                <a:rPr lang="en-GB" sz="1400" dirty="0">
                  <a:solidFill>
                    <a:srgbClr val="006873"/>
                  </a:solidFill>
                  <a:latin typeface="+mj-lt"/>
                  <a:ea typeface="Calibri" panose="020F0502020204030204" pitchFamily="34" charset="0"/>
                </a:rPr>
                <a:t>200 Mt chemicals</a:t>
              </a:r>
            </a:p>
            <a:p>
              <a:r>
                <a:rPr lang="en-US" sz="1400" dirty="0">
                  <a:solidFill>
                    <a:srgbClr val="006873"/>
                  </a:solidFill>
                  <a:latin typeface="+mj-lt"/>
                  <a:sym typeface="Symbol" panose="05050102010706020507" pitchFamily="18" charset="2"/>
                </a:rPr>
                <a:t> </a:t>
              </a:r>
              <a:r>
                <a:rPr lang="en-US" sz="1400" dirty="0">
                  <a:solidFill>
                    <a:srgbClr val="006873"/>
                  </a:solidFill>
                  <a:latin typeface="+mj-lt"/>
                </a:rPr>
                <a:t>Global economy 0.5%</a:t>
              </a:r>
            </a:p>
          </p:txBody>
        </p:sp>
        <p:sp>
          <p:nvSpPr>
            <p:cNvPr id="19" name="CasellaDiTesto 40">
              <a:extLst>
                <a:ext uri="{FF2B5EF4-FFF2-40B4-BE49-F238E27FC236}">
                  <a16:creationId xmlns:a16="http://schemas.microsoft.com/office/drawing/2014/main" id="{49BF0D5B-D6DC-B6DC-27A5-A991C07B8E60}"/>
                </a:ext>
              </a:extLst>
            </p:cNvPr>
            <p:cNvSpPr txBox="1"/>
            <p:nvPr/>
          </p:nvSpPr>
          <p:spPr>
            <a:xfrm rot="18420000">
              <a:off x="372266" y="2615001"/>
              <a:ext cx="2733986" cy="1015663"/>
            </a:xfrm>
            <a:prstGeom prst="rect">
              <a:avLst/>
            </a:prstGeom>
            <a:noFill/>
          </p:spPr>
          <p:txBody>
            <a:bodyPr wrap="square" rtlCol="0">
              <a:spAutoFit/>
            </a:bodyPr>
            <a:lstStyle/>
            <a:p>
              <a:pPr algn="ctr"/>
              <a:r>
                <a:rPr lang="en-US" b="1" dirty="0">
                  <a:solidFill>
                    <a:srgbClr val="006873"/>
                  </a:solidFill>
                  <a:latin typeface="+mj-lt"/>
                </a:rPr>
                <a:t>Consumers:</a:t>
              </a:r>
            </a:p>
            <a:p>
              <a:pPr algn="ctr"/>
              <a:r>
                <a:rPr lang="en-US" sz="1400" dirty="0">
                  <a:solidFill>
                    <a:srgbClr val="006873"/>
                  </a:solidFill>
                  <a:latin typeface="+mj-lt"/>
                </a:rPr>
                <a:t>Concerned about the environment, carbon emissions, everyday consumption choices</a:t>
              </a:r>
              <a:endParaRPr lang="en-US" sz="1400" b="1" dirty="0">
                <a:solidFill>
                  <a:schemeClr val="accent4"/>
                </a:solidFill>
                <a:latin typeface="+mj-lt"/>
              </a:endParaRPr>
            </a:p>
          </p:txBody>
        </p:sp>
        <p:sp>
          <p:nvSpPr>
            <p:cNvPr id="20" name="CasellaDiTesto 42">
              <a:extLst>
                <a:ext uri="{FF2B5EF4-FFF2-40B4-BE49-F238E27FC236}">
                  <a16:creationId xmlns:a16="http://schemas.microsoft.com/office/drawing/2014/main" id="{526DB932-4E1A-32F9-7564-54957A374A59}"/>
                </a:ext>
              </a:extLst>
            </p:cNvPr>
            <p:cNvSpPr txBox="1"/>
            <p:nvPr/>
          </p:nvSpPr>
          <p:spPr>
            <a:xfrm rot="3189419">
              <a:off x="3507775" y="2529429"/>
              <a:ext cx="2786378" cy="1231106"/>
            </a:xfrm>
            <a:prstGeom prst="rect">
              <a:avLst/>
            </a:prstGeom>
            <a:noFill/>
          </p:spPr>
          <p:txBody>
            <a:bodyPr wrap="square" rtlCol="0">
              <a:spAutoFit/>
            </a:bodyPr>
            <a:lstStyle/>
            <a:p>
              <a:pPr algn="ctr"/>
              <a:r>
                <a:rPr lang="en-US" b="1" dirty="0">
                  <a:solidFill>
                    <a:srgbClr val="006873"/>
                  </a:solidFill>
                  <a:latin typeface="+mj-lt"/>
                </a:rPr>
                <a:t>Industries:</a:t>
              </a:r>
            </a:p>
            <a:p>
              <a:pPr algn="ctr"/>
              <a:r>
                <a:rPr lang="en-US" sz="1400" dirty="0">
                  <a:solidFill>
                    <a:srgbClr val="006873"/>
                  </a:solidFill>
                  <a:latin typeface="+mj-lt"/>
                </a:rPr>
                <a:t>Pursuing a 100% sustainable model of production and consumption; innovation, bringing more efficient, greener products to consumers </a:t>
              </a:r>
              <a:endParaRPr lang="en-US" sz="1400" b="1" dirty="0">
                <a:solidFill>
                  <a:schemeClr val="accent4"/>
                </a:solidFill>
                <a:latin typeface="+mj-lt"/>
              </a:endParaRPr>
            </a:p>
          </p:txBody>
        </p:sp>
      </p:grpSp>
      <p:sp>
        <p:nvSpPr>
          <p:cNvPr id="21" name="CasellaDiTesto 54">
            <a:extLst>
              <a:ext uri="{FF2B5EF4-FFF2-40B4-BE49-F238E27FC236}">
                <a16:creationId xmlns:a16="http://schemas.microsoft.com/office/drawing/2014/main" id="{59A92A45-CD56-5B98-3425-FCB69012F532}"/>
              </a:ext>
            </a:extLst>
          </p:cNvPr>
          <p:cNvSpPr txBox="1"/>
          <p:nvPr/>
        </p:nvSpPr>
        <p:spPr>
          <a:xfrm>
            <a:off x="708902" y="1271582"/>
            <a:ext cx="3689443" cy="369332"/>
          </a:xfrm>
          <a:prstGeom prst="rect">
            <a:avLst/>
          </a:prstGeom>
          <a:noFill/>
        </p:spPr>
        <p:txBody>
          <a:bodyPr wrap="square" rtlCol="0">
            <a:spAutoFit/>
          </a:bodyPr>
          <a:lstStyle/>
          <a:p>
            <a:pPr algn="ctr"/>
            <a:r>
              <a:rPr lang="en-US" b="1" dirty="0">
                <a:latin typeface="+mj-lt"/>
              </a:rPr>
              <a:t>Demands</a:t>
            </a:r>
          </a:p>
        </p:txBody>
      </p:sp>
      <p:grpSp>
        <p:nvGrpSpPr>
          <p:cNvPr id="23" name="Gruppo 26">
            <a:extLst>
              <a:ext uri="{FF2B5EF4-FFF2-40B4-BE49-F238E27FC236}">
                <a16:creationId xmlns:a16="http://schemas.microsoft.com/office/drawing/2014/main" id="{FB306655-70D5-1DF5-7386-57FAA81BBE36}"/>
              </a:ext>
            </a:extLst>
          </p:cNvPr>
          <p:cNvGrpSpPr/>
          <p:nvPr/>
        </p:nvGrpSpPr>
        <p:grpSpPr>
          <a:xfrm>
            <a:off x="6444238" y="1884529"/>
            <a:ext cx="4976373" cy="4509576"/>
            <a:chOff x="6657887" y="2071598"/>
            <a:chExt cx="4976373" cy="4509576"/>
          </a:xfrm>
        </p:grpSpPr>
        <p:sp>
          <p:nvSpPr>
            <p:cNvPr id="24" name="Ovale 18">
              <a:extLst>
                <a:ext uri="{FF2B5EF4-FFF2-40B4-BE49-F238E27FC236}">
                  <a16:creationId xmlns:a16="http://schemas.microsoft.com/office/drawing/2014/main" id="{5311787B-D9F5-8DE4-C311-F9F94F15E3B4}"/>
                </a:ext>
              </a:extLst>
            </p:cNvPr>
            <p:cNvSpPr>
              <a:spLocks noChangeAspect="1"/>
            </p:cNvSpPr>
            <p:nvPr/>
          </p:nvSpPr>
          <p:spPr>
            <a:xfrm>
              <a:off x="7419592" y="3161174"/>
              <a:ext cx="3420000" cy="3420000"/>
            </a:xfrm>
            <a:prstGeom prst="ellipse">
              <a:avLst/>
            </a:prstGeom>
            <a:solidFill>
              <a:srgbClr val="5095D1">
                <a:alpha val="6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0">
              <a:extLst>
                <a:ext uri="{FF2B5EF4-FFF2-40B4-BE49-F238E27FC236}">
                  <a16:creationId xmlns:a16="http://schemas.microsoft.com/office/drawing/2014/main" id="{D578A793-7E1C-3505-B2C8-9E8338BA3488}"/>
                </a:ext>
              </a:extLst>
            </p:cNvPr>
            <p:cNvSpPr>
              <a:spLocks noChangeAspect="1"/>
            </p:cNvSpPr>
            <p:nvPr/>
          </p:nvSpPr>
          <p:spPr>
            <a:xfrm>
              <a:off x="6657887" y="2071598"/>
              <a:ext cx="3420000" cy="3420000"/>
            </a:xfrm>
            <a:prstGeom prst="ellipse">
              <a:avLst/>
            </a:prstGeom>
            <a:solidFill>
              <a:srgbClr val="FFFC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1">
              <a:extLst>
                <a:ext uri="{FF2B5EF4-FFF2-40B4-BE49-F238E27FC236}">
                  <a16:creationId xmlns:a16="http://schemas.microsoft.com/office/drawing/2014/main" id="{9394F20E-A141-1CFD-6D50-07C9DEE750FC}"/>
                </a:ext>
              </a:extLst>
            </p:cNvPr>
            <p:cNvSpPr>
              <a:spLocks noChangeAspect="1"/>
            </p:cNvSpPr>
            <p:nvPr/>
          </p:nvSpPr>
          <p:spPr>
            <a:xfrm>
              <a:off x="8214260" y="2095800"/>
              <a:ext cx="3420000" cy="3420000"/>
            </a:xfrm>
            <a:prstGeom prst="ellipse">
              <a:avLst/>
            </a:prstGeom>
            <a:solidFill>
              <a:srgbClr val="79B74F">
                <a:alpha val="6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49">
              <a:extLst>
                <a:ext uri="{FF2B5EF4-FFF2-40B4-BE49-F238E27FC236}">
                  <a16:creationId xmlns:a16="http://schemas.microsoft.com/office/drawing/2014/main" id="{EBB9EF46-EC78-4F1B-5D38-2A1F50D879FA}"/>
                </a:ext>
              </a:extLst>
            </p:cNvPr>
            <p:cNvSpPr txBox="1"/>
            <p:nvPr/>
          </p:nvSpPr>
          <p:spPr>
            <a:xfrm>
              <a:off x="8185994" y="3531945"/>
              <a:ext cx="1928233" cy="1200329"/>
            </a:xfrm>
            <a:prstGeom prst="rect">
              <a:avLst/>
            </a:prstGeom>
            <a:noFill/>
          </p:spPr>
          <p:txBody>
            <a:bodyPr wrap="square" rtlCol="0">
              <a:spAutoFit/>
            </a:bodyPr>
            <a:lstStyle/>
            <a:p>
              <a:pPr algn="ctr"/>
              <a:r>
                <a:rPr lang="en-US" b="1" dirty="0" err="1">
                  <a:solidFill>
                    <a:srgbClr val="C00000"/>
                  </a:solidFill>
                </a:rPr>
                <a:t>FuturEnzyme</a:t>
              </a:r>
              <a:r>
                <a:rPr lang="en-US" b="1" dirty="0">
                  <a:solidFill>
                    <a:srgbClr val="C00000"/>
                  </a:solidFill>
                </a:rPr>
                <a:t> </a:t>
              </a:r>
            </a:p>
            <a:p>
              <a:pPr algn="ctr"/>
              <a:r>
                <a:rPr lang="en-US" dirty="0">
                  <a:solidFill>
                    <a:srgbClr val="C00000"/>
                  </a:solidFill>
                </a:rPr>
                <a:t>“from nature to consumers”</a:t>
              </a:r>
            </a:p>
            <a:p>
              <a:pPr algn="ctr"/>
              <a:r>
                <a:rPr lang="en-US" b="1" dirty="0">
                  <a:solidFill>
                    <a:srgbClr val="C00000"/>
                  </a:solidFill>
                </a:rPr>
                <a:t>approach</a:t>
              </a:r>
            </a:p>
          </p:txBody>
        </p:sp>
      </p:grpSp>
      <p:sp>
        <p:nvSpPr>
          <p:cNvPr id="28" name="CasellaDiTesto 50">
            <a:extLst>
              <a:ext uri="{FF2B5EF4-FFF2-40B4-BE49-F238E27FC236}">
                <a16:creationId xmlns:a16="http://schemas.microsoft.com/office/drawing/2014/main" id="{0C3C85D3-DDCC-8CE4-DCA4-16AED0977A88}"/>
              </a:ext>
            </a:extLst>
          </p:cNvPr>
          <p:cNvSpPr txBox="1"/>
          <p:nvPr/>
        </p:nvSpPr>
        <p:spPr>
          <a:xfrm>
            <a:off x="7611372" y="5241626"/>
            <a:ext cx="2669765" cy="1077218"/>
          </a:xfrm>
          <a:prstGeom prst="rect">
            <a:avLst/>
          </a:prstGeom>
          <a:noFill/>
        </p:spPr>
        <p:txBody>
          <a:bodyPr wrap="square" rtlCol="0">
            <a:spAutoFit/>
          </a:bodyPr>
          <a:lstStyle/>
          <a:p>
            <a:pPr algn="ctr"/>
            <a:r>
              <a:rPr lang="en-US" b="1" dirty="0">
                <a:solidFill>
                  <a:srgbClr val="006873"/>
                </a:solidFill>
              </a:rPr>
              <a:t>Enzymes can reduce</a:t>
            </a:r>
          </a:p>
          <a:p>
            <a:pPr algn="ctr"/>
            <a:r>
              <a:rPr lang="en-US" sz="1400" dirty="0">
                <a:solidFill>
                  <a:srgbClr val="006873"/>
                </a:solidFill>
              </a:rPr>
              <a:t>128 Mt CO</a:t>
            </a:r>
            <a:r>
              <a:rPr lang="en-US" sz="1400" baseline="-25000" dirty="0">
                <a:solidFill>
                  <a:srgbClr val="006873"/>
                </a:solidFill>
              </a:rPr>
              <a:t>2</a:t>
            </a:r>
            <a:r>
              <a:rPr lang="en-US" sz="1400" dirty="0">
                <a:solidFill>
                  <a:srgbClr val="006873"/>
                </a:solidFill>
              </a:rPr>
              <a:t> annually, equivalent to 0.7 trillion km travelled by car</a:t>
            </a:r>
          </a:p>
          <a:p>
            <a:pPr algn="ctr"/>
            <a:endParaRPr lang="en-US" b="1" dirty="0">
              <a:solidFill>
                <a:schemeClr val="accent4"/>
              </a:solidFill>
            </a:endParaRPr>
          </a:p>
        </p:txBody>
      </p:sp>
      <p:sp>
        <p:nvSpPr>
          <p:cNvPr id="29" name="CasellaDiTesto 52">
            <a:extLst>
              <a:ext uri="{FF2B5EF4-FFF2-40B4-BE49-F238E27FC236}">
                <a16:creationId xmlns:a16="http://schemas.microsoft.com/office/drawing/2014/main" id="{8CCC79FA-7A16-E6C9-87DE-099E5A8FC3C7}"/>
              </a:ext>
            </a:extLst>
          </p:cNvPr>
          <p:cNvSpPr txBox="1"/>
          <p:nvPr/>
        </p:nvSpPr>
        <p:spPr>
          <a:xfrm rot="18446661">
            <a:off x="6238328" y="2646149"/>
            <a:ext cx="2144944" cy="1015663"/>
          </a:xfrm>
          <a:prstGeom prst="rect">
            <a:avLst/>
          </a:prstGeom>
          <a:noFill/>
        </p:spPr>
        <p:txBody>
          <a:bodyPr wrap="square" rtlCol="0">
            <a:spAutoFit/>
          </a:bodyPr>
          <a:lstStyle/>
          <a:p>
            <a:pPr algn="ctr"/>
            <a:r>
              <a:rPr lang="en-US" b="1" dirty="0">
                <a:solidFill>
                  <a:srgbClr val="006873"/>
                </a:solidFill>
              </a:rPr>
              <a:t>High consumption</a:t>
            </a:r>
          </a:p>
          <a:p>
            <a:pPr algn="ctr"/>
            <a:r>
              <a:rPr lang="en-US" sz="1400" dirty="0">
                <a:solidFill>
                  <a:srgbClr val="006873"/>
                </a:solidFill>
              </a:rPr>
              <a:t>Together, more than 222 Mt annually</a:t>
            </a:r>
          </a:p>
          <a:p>
            <a:pPr algn="ctr"/>
            <a:endParaRPr lang="en-US" sz="1400" b="1" dirty="0">
              <a:solidFill>
                <a:srgbClr val="006873"/>
              </a:solidFill>
            </a:endParaRPr>
          </a:p>
        </p:txBody>
      </p:sp>
      <p:sp>
        <p:nvSpPr>
          <p:cNvPr id="30" name="CasellaDiTesto 53">
            <a:extLst>
              <a:ext uri="{FF2B5EF4-FFF2-40B4-BE49-F238E27FC236}">
                <a16:creationId xmlns:a16="http://schemas.microsoft.com/office/drawing/2014/main" id="{E596B18C-CCC6-EDCF-A217-C2DCD31171E2}"/>
              </a:ext>
            </a:extLst>
          </p:cNvPr>
          <p:cNvSpPr txBox="1"/>
          <p:nvPr/>
        </p:nvSpPr>
        <p:spPr>
          <a:xfrm rot="3163465">
            <a:off x="9330697" y="2529264"/>
            <a:ext cx="2353010" cy="1015663"/>
          </a:xfrm>
          <a:prstGeom prst="rect">
            <a:avLst/>
          </a:prstGeom>
          <a:noFill/>
        </p:spPr>
        <p:txBody>
          <a:bodyPr wrap="square" rtlCol="0">
            <a:spAutoFit/>
          </a:bodyPr>
          <a:lstStyle/>
          <a:p>
            <a:pPr algn="ctr"/>
            <a:r>
              <a:rPr lang="en-US" b="1" dirty="0">
                <a:solidFill>
                  <a:srgbClr val="006873"/>
                </a:solidFill>
              </a:rPr>
              <a:t>High carbon emission</a:t>
            </a:r>
          </a:p>
          <a:p>
            <a:pPr algn="ctr"/>
            <a:r>
              <a:rPr lang="en-US" sz="1400" dirty="0">
                <a:solidFill>
                  <a:srgbClr val="006873"/>
                </a:solidFill>
              </a:rPr>
              <a:t>Ca. 1400 Mt CO</a:t>
            </a:r>
            <a:r>
              <a:rPr lang="en-US" sz="1400" baseline="-25000" dirty="0">
                <a:solidFill>
                  <a:srgbClr val="006873"/>
                </a:solidFill>
              </a:rPr>
              <a:t>2</a:t>
            </a:r>
            <a:r>
              <a:rPr lang="en-US" sz="1400" dirty="0">
                <a:solidFill>
                  <a:srgbClr val="006873"/>
                </a:solidFill>
              </a:rPr>
              <a:t> annually, equivalent to 7.8 trillion km travelled by car</a:t>
            </a:r>
          </a:p>
        </p:txBody>
      </p:sp>
      <p:sp>
        <p:nvSpPr>
          <p:cNvPr id="31" name="CasellaDiTesto 55">
            <a:extLst>
              <a:ext uri="{FF2B5EF4-FFF2-40B4-BE49-F238E27FC236}">
                <a16:creationId xmlns:a16="http://schemas.microsoft.com/office/drawing/2014/main" id="{4D3922B6-E39A-4D6A-A057-B3804DF1F0C3}"/>
              </a:ext>
            </a:extLst>
          </p:cNvPr>
          <p:cNvSpPr txBox="1"/>
          <p:nvPr/>
        </p:nvSpPr>
        <p:spPr>
          <a:xfrm>
            <a:off x="6662086" y="1271582"/>
            <a:ext cx="4223052" cy="646331"/>
          </a:xfrm>
          <a:prstGeom prst="rect">
            <a:avLst/>
          </a:prstGeom>
          <a:noFill/>
        </p:spPr>
        <p:txBody>
          <a:bodyPr wrap="square" rtlCol="0">
            <a:spAutoFit/>
          </a:bodyPr>
          <a:lstStyle/>
          <a:p>
            <a:pPr algn="ctr"/>
            <a:r>
              <a:rPr lang="en-US" b="1" dirty="0" err="1">
                <a:latin typeface="+mj-lt"/>
              </a:rPr>
              <a:t>FuturEnzyme</a:t>
            </a:r>
            <a:r>
              <a:rPr lang="en-US" b="1" dirty="0">
                <a:latin typeface="+mj-lt"/>
              </a:rPr>
              <a:t> targets: </a:t>
            </a:r>
          </a:p>
          <a:p>
            <a:pPr algn="ctr"/>
            <a:r>
              <a:rPr lang="en-US" b="1" dirty="0">
                <a:latin typeface="+mj-lt"/>
              </a:rPr>
              <a:t>Detergent, textile and cosmetic sectors</a:t>
            </a:r>
          </a:p>
        </p:txBody>
      </p:sp>
      <p:sp>
        <p:nvSpPr>
          <p:cNvPr id="32" name="Freccia destra 56">
            <a:extLst>
              <a:ext uri="{FF2B5EF4-FFF2-40B4-BE49-F238E27FC236}">
                <a16:creationId xmlns:a16="http://schemas.microsoft.com/office/drawing/2014/main" id="{93ECDF0B-2A06-C8A4-8734-63E682FCB5D5}"/>
              </a:ext>
            </a:extLst>
          </p:cNvPr>
          <p:cNvSpPr/>
          <p:nvPr/>
        </p:nvSpPr>
        <p:spPr>
          <a:xfrm>
            <a:off x="5359352" y="3336060"/>
            <a:ext cx="935751" cy="78668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 name="Grupo 5"/>
          <p:cNvGrpSpPr/>
          <p:nvPr/>
        </p:nvGrpSpPr>
        <p:grpSpPr>
          <a:xfrm>
            <a:off x="4164665" y="5162897"/>
            <a:ext cx="3446707" cy="1231106"/>
            <a:chOff x="4164665" y="5162897"/>
            <a:chExt cx="3446707" cy="1231106"/>
          </a:xfrm>
        </p:grpSpPr>
        <p:sp>
          <p:nvSpPr>
            <p:cNvPr id="33" name="CasellaDiTesto 42">
              <a:extLst>
                <a:ext uri="{FF2B5EF4-FFF2-40B4-BE49-F238E27FC236}">
                  <a16:creationId xmlns:a16="http://schemas.microsoft.com/office/drawing/2014/main" id="{526DB932-4E1A-32F9-7564-54957A374A59}"/>
                </a:ext>
              </a:extLst>
            </p:cNvPr>
            <p:cNvSpPr txBox="1"/>
            <p:nvPr/>
          </p:nvSpPr>
          <p:spPr>
            <a:xfrm>
              <a:off x="4164665" y="5162897"/>
              <a:ext cx="3176687" cy="1231106"/>
            </a:xfrm>
            <a:prstGeom prst="rect">
              <a:avLst/>
            </a:prstGeom>
            <a:noFill/>
          </p:spPr>
          <p:txBody>
            <a:bodyPr wrap="square" rtlCol="0">
              <a:spAutoFit/>
            </a:bodyPr>
            <a:lstStyle/>
            <a:p>
              <a:r>
                <a:rPr lang="en-US" b="1" dirty="0">
                  <a:solidFill>
                    <a:srgbClr val="006873"/>
                  </a:solidFill>
                  <a:latin typeface="+mj-lt"/>
                </a:rPr>
                <a:t>Challenges:</a:t>
              </a:r>
            </a:p>
            <a:p>
              <a:r>
                <a:rPr lang="en-US" sz="1400" dirty="0">
                  <a:solidFill>
                    <a:srgbClr val="006873"/>
                  </a:solidFill>
                  <a:latin typeface="+mj-lt"/>
                </a:rPr>
                <a:t>Cost: €30k/enzyme</a:t>
              </a:r>
            </a:p>
            <a:p>
              <a:r>
                <a:rPr lang="en-US" sz="1400" dirty="0">
                  <a:solidFill>
                    <a:srgbClr val="006873"/>
                  </a:solidFill>
                  <a:latin typeface="+mj-lt"/>
                </a:rPr>
                <a:t>Screen </a:t>
              </a:r>
              <a:r>
                <a:rPr lang="en-US" sz="1400" dirty="0" err="1">
                  <a:solidFill>
                    <a:srgbClr val="006873"/>
                  </a:solidFill>
                  <a:latin typeface="+mj-lt"/>
                </a:rPr>
                <a:t>Cf</a:t>
              </a:r>
              <a:r>
                <a:rPr lang="en-US" sz="1400" dirty="0">
                  <a:solidFill>
                    <a:srgbClr val="006873"/>
                  </a:solidFill>
                  <a:latin typeface="+mj-lt"/>
                </a:rPr>
                <a:t>: 0.008-0.38 kgCO</a:t>
              </a:r>
              <a:r>
                <a:rPr lang="en-US" sz="1400" baseline="-25000" dirty="0">
                  <a:solidFill>
                    <a:srgbClr val="006873"/>
                  </a:solidFill>
                  <a:latin typeface="+mj-lt"/>
                </a:rPr>
                <a:t>2</a:t>
              </a:r>
              <a:r>
                <a:rPr lang="en-US" sz="1400" dirty="0">
                  <a:solidFill>
                    <a:srgbClr val="006873"/>
                  </a:solidFill>
                  <a:latin typeface="+mj-lt"/>
                </a:rPr>
                <a:t> </a:t>
              </a:r>
              <a:r>
                <a:rPr lang="en-US" sz="1400" dirty="0" err="1">
                  <a:solidFill>
                    <a:srgbClr val="006873"/>
                  </a:solidFill>
                  <a:latin typeface="+mj-lt"/>
                </a:rPr>
                <a:t>eq</a:t>
              </a:r>
              <a:r>
                <a:rPr lang="en-US" sz="1400" dirty="0">
                  <a:solidFill>
                    <a:srgbClr val="006873"/>
                  </a:solidFill>
                  <a:latin typeface="+mj-lt"/>
                </a:rPr>
                <a:t>/enzyme</a:t>
              </a:r>
            </a:p>
            <a:p>
              <a:r>
                <a:rPr lang="en-US" sz="1400" dirty="0">
                  <a:solidFill>
                    <a:srgbClr val="006873"/>
                  </a:solidFill>
                  <a:latin typeface="+mj-lt"/>
                </a:rPr>
                <a:t>Time: 15 months/enzyme</a:t>
              </a:r>
            </a:p>
            <a:p>
              <a:r>
                <a:rPr lang="en-US" sz="1400" dirty="0">
                  <a:solidFill>
                    <a:srgbClr val="006873"/>
                  </a:solidFill>
                  <a:latin typeface="+mj-lt"/>
                </a:rPr>
                <a:t>Production </a:t>
              </a:r>
              <a:r>
                <a:rPr lang="en-US" sz="1400" dirty="0" err="1">
                  <a:solidFill>
                    <a:srgbClr val="006873"/>
                  </a:solidFill>
                  <a:latin typeface="+mj-lt"/>
                </a:rPr>
                <a:t>Cf</a:t>
              </a:r>
              <a:r>
                <a:rPr lang="en-US" sz="1400" dirty="0">
                  <a:solidFill>
                    <a:srgbClr val="006873"/>
                  </a:solidFill>
                  <a:latin typeface="+mj-lt"/>
                </a:rPr>
                <a:t>: 8.9 gCO</a:t>
              </a:r>
              <a:r>
                <a:rPr lang="en-US" sz="1400" baseline="-25000" dirty="0">
                  <a:solidFill>
                    <a:srgbClr val="006873"/>
                  </a:solidFill>
                  <a:latin typeface="+mj-lt"/>
                </a:rPr>
                <a:t>2</a:t>
              </a:r>
              <a:r>
                <a:rPr lang="en-US" sz="1400" dirty="0">
                  <a:solidFill>
                    <a:srgbClr val="006873"/>
                  </a:solidFill>
                  <a:latin typeface="+mj-lt"/>
                </a:rPr>
                <a:t> </a:t>
              </a:r>
              <a:r>
                <a:rPr lang="en-US" sz="1400" dirty="0" err="1">
                  <a:solidFill>
                    <a:srgbClr val="006873"/>
                  </a:solidFill>
                  <a:latin typeface="+mj-lt"/>
                </a:rPr>
                <a:t>eq</a:t>
              </a:r>
              <a:r>
                <a:rPr lang="en-US" sz="1400" dirty="0">
                  <a:solidFill>
                    <a:srgbClr val="006873"/>
                  </a:solidFill>
                  <a:latin typeface="+mj-lt"/>
                </a:rPr>
                <a:t>/g enzyme</a:t>
              </a:r>
              <a:endParaRPr lang="en-US" sz="1400" b="1" dirty="0">
                <a:solidFill>
                  <a:schemeClr val="accent4"/>
                </a:solidFill>
                <a:latin typeface="+mj-lt"/>
              </a:endParaRPr>
            </a:p>
          </p:txBody>
        </p:sp>
        <p:cxnSp>
          <p:nvCxnSpPr>
            <p:cNvPr id="4" name="Conector recto de flecha 3"/>
            <p:cNvCxnSpPr>
              <a:stCxn id="28" idx="1"/>
              <a:endCxn id="33" idx="3"/>
            </p:cNvCxnSpPr>
            <p:nvPr/>
          </p:nvCxnSpPr>
          <p:spPr>
            <a:xfrm flipH="1" flipV="1">
              <a:off x="7341352" y="5778450"/>
              <a:ext cx="270020" cy="1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981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Right)">
                                      <p:cBhvr>
                                        <p:cTn id="7" dur="500"/>
                                        <p:tgtEl>
                                          <p:spTgt spid="32"/>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strips(downRight)">
                                      <p:cBhvr>
                                        <p:cTn id="10" dur="500"/>
                                        <p:tgtEl>
                                          <p:spTgt spid="31"/>
                                        </p:tgtEl>
                                      </p:cBhvr>
                                    </p:animEffect>
                                  </p:childTnLst>
                                </p:cTn>
                              </p:par>
                              <p:par>
                                <p:cTn id="11" presetID="18" presetClass="entr" presetSubtype="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strips(downRigh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strips(downRight)">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strips(downRight)">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7" name="Google Shape;367;g1fe35b4366d_0_2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368" name="Google Shape;368;g1fe35b4366d_0_24"/>
          <p:cNvPicPr preferRelativeResize="0"/>
          <p:nvPr/>
        </p:nvPicPr>
        <p:blipFill>
          <a:blip r:embed="rId3">
            <a:alphaModFix/>
          </a:blip>
          <a:stretch>
            <a:fillRect/>
          </a:stretch>
        </p:blipFill>
        <p:spPr>
          <a:xfrm>
            <a:off x="3221686" y="3137112"/>
            <a:ext cx="4731474" cy="2721525"/>
          </a:xfrm>
          <a:prstGeom prst="rect">
            <a:avLst/>
          </a:prstGeom>
          <a:noFill/>
          <a:ln>
            <a:noFill/>
          </a:ln>
        </p:spPr>
      </p:pic>
      <p:sp>
        <p:nvSpPr>
          <p:cNvPr id="6" name="Google Shape;332;g200ea735015_0_26"/>
          <p:cNvSpPr txBox="1"/>
          <p:nvPr/>
        </p:nvSpPr>
        <p:spPr>
          <a:xfrm>
            <a:off x="376512" y="1135510"/>
            <a:ext cx="11583900" cy="400800"/>
          </a:xfrm>
          <a:prstGeom prst="rect">
            <a:avLst/>
          </a:prstGeom>
          <a:noFill/>
          <a:ln>
            <a:noFill/>
          </a:ln>
        </p:spPr>
        <p:txBody>
          <a:bodyPr spcFirstLastPara="1" wrap="square" lIns="0" tIns="72000" rIns="0" bIns="0" anchor="t" anchorCtr="0">
            <a:noAutofit/>
          </a:bodyPr>
          <a:lstStyle/>
          <a:p>
            <a:pPr marL="720900" marR="0" lvl="1" indent="-380721" algn="l" defTabSz="914400" rtl="0" eaLnBrk="1" fontAlgn="auto" latinLnBrk="0" hangingPunct="1">
              <a:lnSpc>
                <a:spcPct val="90000"/>
              </a:lnSpc>
              <a:spcBef>
                <a:spcPts val="799"/>
              </a:spcBef>
              <a:spcAft>
                <a:spcPts val="0"/>
              </a:spcAft>
              <a:buClr>
                <a:srgbClr val="70AD47"/>
              </a:buClr>
              <a:buSzPts val="21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Several </a:t>
            </a:r>
            <a:r>
              <a:rPr kumimoji="0" lang="en-US" sz="2130" b="0" i="0" u="none" strike="noStrike" kern="0" cap="none" spc="0" normalizeH="0" baseline="0" noProof="0" dirty="0" err="1">
                <a:ln>
                  <a:noFill/>
                </a:ln>
                <a:solidFill>
                  <a:srgbClr val="000000"/>
                </a:solidFill>
                <a:effectLst/>
                <a:uLnTx/>
                <a:uFillTx/>
                <a:latin typeface="Calibri"/>
                <a:ea typeface="Calibri"/>
                <a:cs typeface="Calibri"/>
                <a:sym typeface="Calibri"/>
              </a:rPr>
              <a:t>biocontainers</a:t>
            </a: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 have already been developed in OXIPRO and </a:t>
            </a:r>
            <a:r>
              <a:rPr kumimoji="0" lang="en-US" sz="2130" b="0" i="0" u="none" strike="noStrike" kern="0" cap="none" spc="0" normalizeH="0" baseline="0" noProof="0" dirty="0" err="1">
                <a:ln>
                  <a:noFill/>
                </a:ln>
                <a:solidFill>
                  <a:srgbClr val="000000"/>
                </a:solidFill>
                <a:effectLst/>
                <a:uLnTx/>
                <a:uFillTx/>
                <a:latin typeface="Calibri"/>
                <a:ea typeface="Calibri"/>
                <a:cs typeface="Calibri"/>
                <a:sym typeface="Calibri"/>
              </a:rPr>
              <a:t>FuturEnzyme</a:t>
            </a: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 for bio-prospecting and engineering, including the </a:t>
            </a:r>
            <a:r>
              <a:rPr kumimoji="0" lang="en-US" sz="2130" b="0" i="0" u="none" strike="noStrike" kern="0" cap="none" spc="0" normalizeH="0" baseline="0" noProof="0" dirty="0" err="1">
                <a:ln>
                  <a:noFill/>
                </a:ln>
                <a:solidFill>
                  <a:srgbClr val="000000"/>
                </a:solidFill>
                <a:effectLst/>
                <a:uLnTx/>
                <a:uFillTx/>
                <a:latin typeface="Calibri"/>
                <a:ea typeface="Calibri"/>
                <a:cs typeface="Calibri"/>
                <a:sym typeface="Calibri"/>
              </a:rPr>
              <a:t>AHATool</a:t>
            </a: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 EP-</a:t>
            </a:r>
            <a:r>
              <a:rPr kumimoji="0" lang="en-US" sz="2130" b="0" i="0" u="none" strike="noStrike" kern="0" cap="none" spc="0" normalizeH="0" baseline="0" noProof="0" dirty="0" err="1">
                <a:ln>
                  <a:noFill/>
                </a:ln>
                <a:solidFill>
                  <a:srgbClr val="000000"/>
                </a:solidFill>
                <a:effectLst/>
                <a:uLnTx/>
                <a:uFillTx/>
                <a:latin typeface="Calibri"/>
                <a:ea typeface="Calibri"/>
                <a:cs typeface="Calibri"/>
                <a:sym typeface="Calibri"/>
              </a:rPr>
              <a:t>Pred</a:t>
            </a: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 and </a:t>
            </a:r>
            <a:r>
              <a:rPr kumimoji="0" lang="en-US" sz="2130" b="0" i="0" u="none" strike="noStrike" kern="0" cap="none" spc="0" normalizeH="0" baseline="0" noProof="0" dirty="0" err="1">
                <a:ln>
                  <a:noFill/>
                </a:ln>
                <a:solidFill>
                  <a:srgbClr val="000000"/>
                </a:solidFill>
                <a:effectLst/>
                <a:uLnTx/>
                <a:uFillTx/>
                <a:latin typeface="Calibri"/>
                <a:ea typeface="Calibri"/>
                <a:cs typeface="Calibri"/>
                <a:sym typeface="Calibri"/>
              </a:rPr>
              <a:t>AsiteDesign</a:t>
            </a: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 ones. </a:t>
            </a:r>
          </a:p>
          <a:p>
            <a:pPr marL="720900" marR="0" lvl="1" indent="-380721" algn="l" defTabSz="914400" rtl="0" eaLnBrk="1" fontAlgn="auto" latinLnBrk="0" hangingPunct="1">
              <a:lnSpc>
                <a:spcPct val="90000"/>
              </a:lnSpc>
              <a:spcBef>
                <a:spcPts val="799"/>
              </a:spcBef>
              <a:spcAft>
                <a:spcPts val="0"/>
              </a:spcAft>
              <a:buClr>
                <a:srgbClr val="70AD47"/>
              </a:buClr>
              <a:buSzPts val="21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The development of two of them, EP-</a:t>
            </a:r>
            <a:r>
              <a:rPr kumimoji="0" lang="en-US" sz="2130" b="0" i="0" u="none" strike="noStrike" kern="0" cap="none" spc="0" normalizeH="0" baseline="0" noProof="0" dirty="0" err="1">
                <a:ln>
                  <a:noFill/>
                </a:ln>
                <a:solidFill>
                  <a:srgbClr val="000000"/>
                </a:solidFill>
                <a:effectLst/>
                <a:uLnTx/>
                <a:uFillTx/>
                <a:latin typeface="Calibri"/>
                <a:ea typeface="Calibri"/>
                <a:cs typeface="Calibri"/>
                <a:sym typeface="Calibri"/>
              </a:rPr>
              <a:t>Pred</a:t>
            </a: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 and </a:t>
            </a:r>
            <a:r>
              <a:rPr kumimoji="0" lang="en-US" sz="2130" b="0" i="0" u="none" strike="noStrike" kern="0" cap="none" spc="0" normalizeH="0" baseline="0" noProof="0" dirty="0" err="1">
                <a:ln>
                  <a:noFill/>
                </a:ln>
                <a:solidFill>
                  <a:srgbClr val="000000"/>
                </a:solidFill>
                <a:effectLst/>
                <a:uLnTx/>
                <a:uFillTx/>
                <a:latin typeface="Calibri"/>
                <a:ea typeface="Calibri"/>
                <a:cs typeface="Calibri"/>
                <a:sym typeface="Calibri"/>
              </a:rPr>
              <a:t>AsiteDesign</a:t>
            </a: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 have represented two joint publications between the </a:t>
            </a:r>
            <a:r>
              <a:rPr kumimoji="0" lang="en-US" sz="2130" b="0" i="0" u="none" strike="noStrike" kern="0" cap="none" spc="0" normalizeH="0" baseline="0" noProof="0" dirty="0" err="1">
                <a:ln>
                  <a:noFill/>
                </a:ln>
                <a:solidFill>
                  <a:srgbClr val="000000"/>
                </a:solidFill>
                <a:effectLst/>
                <a:uLnTx/>
                <a:uFillTx/>
                <a:latin typeface="Calibri"/>
                <a:ea typeface="Calibri"/>
                <a:cs typeface="Calibri"/>
                <a:sym typeface="Calibri"/>
              </a:rPr>
              <a:t>FuturEnzyme</a:t>
            </a: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 and the OXIPRO consortiums. </a:t>
            </a:r>
            <a:endParaRPr kumimoji="0" sz="213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0" algn="l" defTabSz="914400" rtl="0" eaLnBrk="1" fontAlgn="auto" latinLnBrk="0" hangingPunct="1">
              <a:lnSpc>
                <a:spcPct val="90000"/>
              </a:lnSpc>
              <a:spcBef>
                <a:spcPts val="799"/>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348;g1fe35b4366d_2_0"/>
          <p:cNvSpPr txBox="1"/>
          <p:nvPr/>
        </p:nvSpPr>
        <p:spPr>
          <a:xfrm>
            <a:off x="662609" y="136081"/>
            <a:ext cx="10299900"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Task 2.4: Explanation of the work carried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Progress undertaken and outputs achieved  </a:t>
            </a:r>
            <a:endParaRPr kumimoji="0" sz="1800" b="0" i="0" u="none" strike="noStrike" kern="0" cap="none" spc="0" normalizeH="0" baseline="0" noProof="0" dirty="0">
              <a:ln>
                <a:noFill/>
              </a:ln>
              <a:solidFill>
                <a:srgbClr val="000000"/>
              </a:solidFill>
              <a:effectLst/>
              <a:uLnTx/>
              <a:uFillTx/>
              <a:latin typeface="Franklin Gothic Medium (Títulosn"/>
              <a:cs typeface="Arial"/>
              <a:sym typeface="Arial"/>
            </a:endParaRPr>
          </a:p>
        </p:txBody>
      </p:sp>
      <p:sp>
        <p:nvSpPr>
          <p:cNvPr id="8" name="Google Shape;180;p2">
            <a:extLst>
              <a:ext uri="{FF2B5EF4-FFF2-40B4-BE49-F238E27FC236}">
                <a16:creationId xmlns:a16="http://schemas.microsoft.com/office/drawing/2014/main" id="{97171B43-95AC-4924-8AB2-121623C230C2}"/>
              </a:ext>
            </a:extLst>
          </p:cNvPr>
          <p:cNvSpPr txBox="1">
            <a:spLocks noGrp="1"/>
          </p:cNvSpPr>
          <p:nvPr>
            <p:ph type="ftr" idx="11"/>
          </p:nvPr>
        </p:nvSpPr>
        <p:spPr>
          <a:xfrm>
            <a:off x="4038600" y="6454008"/>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Calibri"/>
                <a:cs typeface="Calibri"/>
                <a:sym typeface="Calibri"/>
              </a:rPr>
              <a:t>FuturEnzyme</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cxnSp>
        <p:nvCxnSpPr>
          <p:cNvPr id="373" name="Google Shape;373;p12"/>
          <p:cNvCxnSpPr/>
          <p:nvPr/>
        </p:nvCxnSpPr>
        <p:spPr>
          <a:xfrm>
            <a:off x="5568898" y="4503385"/>
            <a:ext cx="0" cy="612000"/>
          </a:xfrm>
          <a:prstGeom prst="straightConnector1">
            <a:avLst/>
          </a:prstGeom>
          <a:noFill/>
          <a:ln w="28575" cap="flat" cmpd="sng">
            <a:solidFill>
              <a:schemeClr val="dk2"/>
            </a:solidFill>
            <a:prstDash val="solid"/>
            <a:miter lim="800000"/>
            <a:headEnd type="none" w="sm" len="sm"/>
            <a:tailEnd type="none" w="sm" len="sm"/>
          </a:ln>
        </p:spPr>
      </p:cxnSp>
      <p:cxnSp>
        <p:nvCxnSpPr>
          <p:cNvPr id="374" name="Google Shape;374;p12"/>
          <p:cNvCxnSpPr/>
          <p:nvPr/>
        </p:nvCxnSpPr>
        <p:spPr>
          <a:xfrm>
            <a:off x="3386892" y="3110989"/>
            <a:ext cx="0" cy="1944000"/>
          </a:xfrm>
          <a:prstGeom prst="straightConnector1">
            <a:avLst/>
          </a:prstGeom>
          <a:noFill/>
          <a:ln w="28575" cap="flat" cmpd="sng">
            <a:solidFill>
              <a:schemeClr val="dk2"/>
            </a:solidFill>
            <a:prstDash val="solid"/>
            <a:miter lim="800000"/>
            <a:headEnd type="none" w="sm" len="sm"/>
            <a:tailEnd type="none" w="sm" len="sm"/>
          </a:ln>
        </p:spPr>
      </p:cxnSp>
      <p:cxnSp>
        <p:nvCxnSpPr>
          <p:cNvPr id="375" name="Google Shape;375;p12"/>
          <p:cNvCxnSpPr/>
          <p:nvPr/>
        </p:nvCxnSpPr>
        <p:spPr>
          <a:xfrm>
            <a:off x="3002861" y="2627924"/>
            <a:ext cx="0" cy="2412000"/>
          </a:xfrm>
          <a:prstGeom prst="straightConnector1">
            <a:avLst/>
          </a:prstGeom>
          <a:noFill/>
          <a:ln w="28575" cap="flat" cmpd="sng">
            <a:solidFill>
              <a:schemeClr val="dk2"/>
            </a:solidFill>
            <a:prstDash val="solid"/>
            <a:miter lim="800000"/>
            <a:headEnd type="none" w="sm" len="sm"/>
            <a:tailEnd type="none" w="sm" len="sm"/>
          </a:ln>
        </p:spPr>
      </p:cxnSp>
      <p:cxnSp>
        <p:nvCxnSpPr>
          <p:cNvPr id="376" name="Google Shape;376;p12"/>
          <p:cNvCxnSpPr/>
          <p:nvPr/>
        </p:nvCxnSpPr>
        <p:spPr>
          <a:xfrm>
            <a:off x="1687365" y="2056315"/>
            <a:ext cx="2299" cy="3013761"/>
          </a:xfrm>
          <a:prstGeom prst="straightConnector1">
            <a:avLst/>
          </a:prstGeom>
          <a:noFill/>
          <a:ln w="28575" cap="flat" cmpd="sng">
            <a:solidFill>
              <a:schemeClr val="dk2"/>
            </a:solidFill>
            <a:prstDash val="solid"/>
            <a:miter lim="800000"/>
            <a:headEnd type="none" w="sm" len="sm"/>
            <a:tailEnd type="none" w="sm" len="sm"/>
          </a:ln>
        </p:spPr>
      </p:cxnSp>
      <p:cxnSp>
        <p:nvCxnSpPr>
          <p:cNvPr id="377" name="Google Shape;377;p12"/>
          <p:cNvCxnSpPr/>
          <p:nvPr/>
        </p:nvCxnSpPr>
        <p:spPr>
          <a:xfrm>
            <a:off x="1083387" y="1510217"/>
            <a:ext cx="0" cy="3916060"/>
          </a:xfrm>
          <a:prstGeom prst="straightConnector1">
            <a:avLst/>
          </a:prstGeom>
          <a:noFill/>
          <a:ln w="28575" cap="flat" cmpd="sng">
            <a:solidFill>
              <a:schemeClr val="dk2"/>
            </a:solidFill>
            <a:prstDash val="solid"/>
            <a:miter lim="800000"/>
            <a:headEnd type="none" w="sm" len="sm"/>
            <a:tailEnd type="none" w="sm" len="sm"/>
          </a:ln>
        </p:spPr>
      </p:cxnSp>
      <p:sp>
        <p:nvSpPr>
          <p:cNvPr id="378" name="Google Shape;378;p12"/>
          <p:cNvSpPr/>
          <p:nvPr/>
        </p:nvSpPr>
        <p:spPr>
          <a:xfrm>
            <a:off x="385371" y="4773551"/>
            <a:ext cx="10379374" cy="900000"/>
          </a:xfrm>
          <a:prstGeom prst="rightArrow">
            <a:avLst>
              <a:gd name="adj1" fmla="val 50000"/>
              <a:gd name="adj2" fmla="val 50000"/>
            </a:avLst>
          </a:prstGeom>
          <a:solidFill>
            <a:srgbClr val="A8D0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382" name="Google Shape;382;p12"/>
          <p:cNvCxnSpPr/>
          <p:nvPr/>
        </p:nvCxnSpPr>
        <p:spPr>
          <a:xfrm>
            <a:off x="10776926" y="5009078"/>
            <a:ext cx="0" cy="432000"/>
          </a:xfrm>
          <a:prstGeom prst="straightConnector1">
            <a:avLst/>
          </a:prstGeom>
          <a:noFill/>
          <a:ln w="57150" cap="flat" cmpd="sng">
            <a:solidFill>
              <a:schemeClr val="dk2"/>
            </a:solidFill>
            <a:prstDash val="solid"/>
            <a:miter lim="800000"/>
            <a:headEnd type="none" w="sm" len="sm"/>
            <a:tailEnd type="none" w="sm" len="sm"/>
          </a:ln>
        </p:spPr>
      </p:cxnSp>
      <p:sp>
        <p:nvSpPr>
          <p:cNvPr id="384" name="Google Shape;384;p12"/>
          <p:cNvSpPr txBox="1"/>
          <p:nvPr/>
        </p:nvSpPr>
        <p:spPr>
          <a:xfrm>
            <a:off x="294815" y="5040412"/>
            <a:ext cx="648000"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44546A"/>
                </a:solidFill>
                <a:effectLst/>
                <a:uLnTx/>
                <a:uFillTx/>
                <a:latin typeface="Calibri"/>
                <a:ea typeface="Calibri"/>
                <a:cs typeface="Calibri"/>
                <a:sym typeface="Calibri"/>
              </a:rPr>
              <a:t>M1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2"/>
          <p:cNvSpPr txBox="1"/>
          <p:nvPr/>
        </p:nvSpPr>
        <p:spPr>
          <a:xfrm>
            <a:off x="1549823" y="5040412"/>
            <a:ext cx="654908"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44546A"/>
                </a:solidFill>
                <a:effectLst/>
                <a:uLnTx/>
                <a:uFillTx/>
                <a:latin typeface="Calibri"/>
                <a:ea typeface="Calibri"/>
                <a:cs typeface="Calibri"/>
                <a:sym typeface="Calibri"/>
              </a:rPr>
              <a:t>M6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2"/>
          <p:cNvSpPr txBox="1"/>
          <p:nvPr/>
        </p:nvSpPr>
        <p:spPr>
          <a:xfrm>
            <a:off x="2921079" y="5040412"/>
            <a:ext cx="654908"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44546A"/>
                </a:solidFill>
                <a:effectLst/>
                <a:uLnTx/>
                <a:uFillTx/>
                <a:latin typeface="Calibri"/>
                <a:ea typeface="Calibri"/>
                <a:cs typeface="Calibri"/>
                <a:sym typeface="Calibri"/>
              </a:rPr>
              <a:t>M12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2"/>
          <p:cNvSpPr txBox="1"/>
          <p:nvPr/>
        </p:nvSpPr>
        <p:spPr>
          <a:xfrm>
            <a:off x="5497995" y="5040412"/>
            <a:ext cx="654908"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44546A"/>
                </a:solidFill>
                <a:effectLst/>
                <a:uLnTx/>
                <a:uFillTx/>
                <a:latin typeface="Calibri"/>
                <a:ea typeface="Calibri"/>
                <a:cs typeface="Calibri"/>
                <a:sym typeface="Calibri"/>
              </a:rPr>
              <a:t>M24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2"/>
          <p:cNvSpPr txBox="1"/>
          <p:nvPr/>
        </p:nvSpPr>
        <p:spPr>
          <a:xfrm>
            <a:off x="8082097" y="5040412"/>
            <a:ext cx="654908"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44546A"/>
                </a:solidFill>
                <a:effectLst/>
                <a:uLnTx/>
                <a:uFillTx/>
                <a:latin typeface="Calibri"/>
                <a:ea typeface="Calibri"/>
                <a:cs typeface="Calibri"/>
                <a:sym typeface="Calibri"/>
              </a:rPr>
              <a:t>M36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2"/>
          <p:cNvSpPr txBox="1"/>
          <p:nvPr/>
        </p:nvSpPr>
        <p:spPr>
          <a:xfrm>
            <a:off x="4224285" y="5040412"/>
            <a:ext cx="654908"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44546A"/>
                </a:solidFill>
                <a:effectLst/>
                <a:uLnTx/>
                <a:uFillTx/>
                <a:latin typeface="Calibri"/>
                <a:ea typeface="Calibri"/>
                <a:cs typeface="Calibri"/>
                <a:sym typeface="Calibri"/>
              </a:rPr>
              <a:t>M18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2"/>
          <p:cNvSpPr txBox="1"/>
          <p:nvPr/>
        </p:nvSpPr>
        <p:spPr>
          <a:xfrm>
            <a:off x="6799712" y="5040412"/>
            <a:ext cx="654908"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44546A"/>
                </a:solidFill>
                <a:effectLst/>
                <a:uLnTx/>
                <a:uFillTx/>
                <a:latin typeface="Calibri"/>
                <a:ea typeface="Calibri"/>
                <a:cs typeface="Calibri"/>
                <a:sym typeface="Calibri"/>
              </a:rPr>
              <a:t>M30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2"/>
          <p:cNvSpPr txBox="1"/>
          <p:nvPr/>
        </p:nvSpPr>
        <p:spPr>
          <a:xfrm>
            <a:off x="9325316" y="5040412"/>
            <a:ext cx="654908"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44546A"/>
                </a:solidFill>
                <a:effectLst/>
                <a:uLnTx/>
                <a:uFillTx/>
                <a:latin typeface="Calibri"/>
                <a:ea typeface="Calibri"/>
                <a:cs typeface="Calibri"/>
                <a:sym typeface="Calibri"/>
              </a:rPr>
              <a:t>M42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2"/>
          <p:cNvSpPr/>
          <p:nvPr/>
        </p:nvSpPr>
        <p:spPr>
          <a:xfrm>
            <a:off x="416267" y="5496204"/>
            <a:ext cx="1260000" cy="180000"/>
          </a:xfrm>
          <a:prstGeom prst="homePlate">
            <a:avLst>
              <a:gd name="adj" fmla="val 50000"/>
            </a:avLst>
          </a:prstGeom>
          <a:solidFill>
            <a:srgbClr val="FBE4D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Achieved in RP1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2"/>
          <p:cNvSpPr/>
          <p:nvPr/>
        </p:nvSpPr>
        <p:spPr>
          <a:xfrm>
            <a:off x="416266" y="5716160"/>
            <a:ext cx="1260000" cy="180000"/>
          </a:xfrm>
          <a:prstGeom prst="homePlate">
            <a:avLst>
              <a:gd name="adj" fmla="val 50000"/>
            </a:avLst>
          </a:prstGeom>
          <a:solidFill>
            <a:srgbClr val="D8E2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For next RPs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2"/>
          <p:cNvSpPr/>
          <p:nvPr/>
        </p:nvSpPr>
        <p:spPr>
          <a:xfrm>
            <a:off x="416266" y="5951142"/>
            <a:ext cx="1260000" cy="180000"/>
          </a:xfrm>
          <a:prstGeom prst="homePlate">
            <a:avLst>
              <a:gd name="adj" fmla="val 44149"/>
            </a:avLst>
          </a:prstGeom>
          <a:noFill/>
          <a:ln w="190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Deliverable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2"/>
          <p:cNvSpPr/>
          <p:nvPr/>
        </p:nvSpPr>
        <p:spPr>
          <a:xfrm>
            <a:off x="418354" y="6179641"/>
            <a:ext cx="1260000" cy="180000"/>
          </a:xfrm>
          <a:prstGeom prst="homePlate">
            <a:avLst>
              <a:gd name="adj" fmla="val 44149"/>
            </a:avLst>
          </a:prstGeom>
          <a:noFill/>
          <a:ln w="1905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Milestone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2"/>
          <p:cNvSpPr/>
          <p:nvPr/>
        </p:nvSpPr>
        <p:spPr>
          <a:xfrm>
            <a:off x="942815" y="1115638"/>
            <a:ext cx="4201108" cy="440516"/>
          </a:xfrm>
          <a:prstGeom prst="homePlate">
            <a:avLst>
              <a:gd name="adj" fmla="val 44149"/>
            </a:avLst>
          </a:prstGeom>
          <a:solidFill>
            <a:srgbClr val="FBE4D4"/>
          </a:solidFill>
          <a:ln w="190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 Manufacturers’ needs and specifications: protocol (D2.1)</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   Updated on month 19 (December 2022)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2"/>
          <p:cNvSpPr/>
          <p:nvPr/>
        </p:nvSpPr>
        <p:spPr>
          <a:xfrm>
            <a:off x="1028925" y="1504360"/>
            <a:ext cx="108000" cy="10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1" name="Google Shape;401;p12"/>
          <p:cNvSpPr/>
          <p:nvPr/>
        </p:nvSpPr>
        <p:spPr>
          <a:xfrm>
            <a:off x="942815" y="3510872"/>
            <a:ext cx="2517506" cy="440516"/>
          </a:xfrm>
          <a:prstGeom prst="homePlate">
            <a:avLst>
              <a:gd name="adj" fmla="val 44149"/>
            </a:avLst>
          </a:prstGeom>
          <a:solidFill>
            <a:srgbClr val="FBE4D4"/>
          </a:solidFill>
          <a:ln w="1905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 Set of 50,000 homology driven sequences pre-selected (MS5)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2"/>
          <p:cNvSpPr/>
          <p:nvPr/>
        </p:nvSpPr>
        <p:spPr>
          <a:xfrm>
            <a:off x="1029387" y="3891717"/>
            <a:ext cx="108000" cy="10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3" name="Google Shape;403;p12"/>
          <p:cNvSpPr txBox="1"/>
          <p:nvPr/>
        </p:nvSpPr>
        <p:spPr>
          <a:xfrm>
            <a:off x="662608" y="299357"/>
            <a:ext cx="10291969"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WP2 – Deliverables and milestones</a:t>
            </a:r>
            <a:endParaRPr kumimoji="0" sz="1400" b="0" i="0" u="none" strike="noStrike" kern="0" cap="none" spc="0" normalizeH="0" baseline="0" noProof="0" dirty="0">
              <a:ln>
                <a:noFill/>
              </a:ln>
              <a:solidFill>
                <a:srgbClr val="000000"/>
              </a:solidFill>
              <a:effectLst/>
              <a:uLnTx/>
              <a:uFillTx/>
              <a:latin typeface="Franklin Gothic Medium (Títulosn"/>
              <a:cs typeface="Arial"/>
              <a:sym typeface="Arial"/>
            </a:endParaRPr>
          </a:p>
        </p:txBody>
      </p:sp>
      <p:sp>
        <p:nvSpPr>
          <p:cNvPr id="404" name="Google Shape;404;p12"/>
          <p:cNvSpPr/>
          <p:nvPr/>
        </p:nvSpPr>
        <p:spPr>
          <a:xfrm>
            <a:off x="1543577" y="1680169"/>
            <a:ext cx="3594712" cy="440516"/>
          </a:xfrm>
          <a:prstGeom prst="homePlate">
            <a:avLst>
              <a:gd name="adj" fmla="val 44149"/>
            </a:avLst>
          </a:prstGeom>
          <a:solidFill>
            <a:srgbClr val="FBE4D4"/>
          </a:solidFill>
          <a:ln w="190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 Set of 250,000 sequences pre-selected (D2.2)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   Updated on month 19 (December 2022)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2"/>
          <p:cNvSpPr/>
          <p:nvPr/>
        </p:nvSpPr>
        <p:spPr>
          <a:xfrm>
            <a:off x="1640985" y="2062222"/>
            <a:ext cx="108000" cy="10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6" name="Google Shape;406;p12"/>
          <p:cNvSpPr/>
          <p:nvPr/>
        </p:nvSpPr>
        <p:spPr>
          <a:xfrm>
            <a:off x="1543577" y="4325008"/>
            <a:ext cx="2374407" cy="440516"/>
          </a:xfrm>
          <a:prstGeom prst="homePlate">
            <a:avLst>
              <a:gd name="adj" fmla="val 44149"/>
            </a:avLst>
          </a:prstGeom>
          <a:solidFill>
            <a:srgbClr val="FBE4D4"/>
          </a:solidFill>
          <a:ln w="1905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 Set of 500 computational driven sequences selected (MS6)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2"/>
          <p:cNvSpPr/>
          <p:nvPr/>
        </p:nvSpPr>
        <p:spPr>
          <a:xfrm>
            <a:off x="2849211" y="2250773"/>
            <a:ext cx="4068439" cy="508329"/>
          </a:xfrm>
          <a:prstGeom prst="homePlate">
            <a:avLst>
              <a:gd name="adj" fmla="val 34480"/>
            </a:avLst>
          </a:prstGeom>
          <a:solidFill>
            <a:srgbClr val="FBE4D4"/>
          </a:solidFill>
          <a:ln w="190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 Set of 1,000 enzymes selected using motif screens (D2.3)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   Updated on month 19 (December 2022)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2"/>
          <p:cNvSpPr/>
          <p:nvPr/>
        </p:nvSpPr>
        <p:spPr>
          <a:xfrm>
            <a:off x="3225141" y="2889279"/>
            <a:ext cx="3574195" cy="478119"/>
          </a:xfrm>
          <a:prstGeom prst="homePlate">
            <a:avLst>
              <a:gd name="adj" fmla="val 50000"/>
            </a:avLst>
          </a:prstGeom>
          <a:solidFill>
            <a:srgbClr val="FBE4D4"/>
          </a:solidFill>
          <a:ln w="190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 Set of 180 enzymes for experimental focus (D2.4)</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   Updated on month 19 (December 2022)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2"/>
          <p:cNvSpPr/>
          <p:nvPr/>
        </p:nvSpPr>
        <p:spPr>
          <a:xfrm>
            <a:off x="2951923" y="2703082"/>
            <a:ext cx="108000" cy="10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0" name="Google Shape;410;p12"/>
          <p:cNvSpPr/>
          <p:nvPr/>
        </p:nvSpPr>
        <p:spPr>
          <a:xfrm>
            <a:off x="3335148" y="3313773"/>
            <a:ext cx="108000" cy="10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1" name="Google Shape;411;p12"/>
          <p:cNvSpPr/>
          <p:nvPr/>
        </p:nvSpPr>
        <p:spPr>
          <a:xfrm>
            <a:off x="5461995" y="3634258"/>
            <a:ext cx="2517506" cy="900689"/>
          </a:xfrm>
          <a:prstGeom prst="homePlate">
            <a:avLst>
              <a:gd name="adj" fmla="val 44149"/>
            </a:avLst>
          </a:prstGeom>
          <a:solidFill>
            <a:srgbClr val="D8E2F3"/>
          </a:solidFill>
          <a:ln w="1905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 First version of the HMM online web completed (MS7)</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 First version of the predictive online web completed (MS8)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2"/>
          <p:cNvSpPr txBox="1"/>
          <p:nvPr/>
        </p:nvSpPr>
        <p:spPr>
          <a:xfrm>
            <a:off x="10718954" y="5040412"/>
            <a:ext cx="654908"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44546A"/>
                </a:solidFill>
                <a:effectLst/>
                <a:uLnTx/>
                <a:uFillTx/>
                <a:latin typeface="Calibri"/>
                <a:ea typeface="Calibri"/>
                <a:cs typeface="Calibri"/>
                <a:sym typeface="Calibri"/>
              </a:rPr>
              <a:t>M48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2"/>
          <p:cNvSpPr/>
          <p:nvPr/>
        </p:nvSpPr>
        <p:spPr>
          <a:xfrm>
            <a:off x="5523250" y="4480701"/>
            <a:ext cx="108000" cy="10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4" name="Google Shape;414;p12"/>
          <p:cNvSpPr/>
          <p:nvPr/>
        </p:nvSpPr>
        <p:spPr>
          <a:xfrm>
            <a:off x="9442029" y="1682937"/>
            <a:ext cx="2602882" cy="1299657"/>
          </a:xfrm>
          <a:prstGeom prst="homePlate">
            <a:avLst>
              <a:gd name="adj" fmla="val 44149"/>
            </a:avLst>
          </a:prstGeom>
          <a:solidFill>
            <a:srgbClr val="D8E2F3"/>
          </a:solidFill>
          <a:ln w="190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 Online web tool for performing HMM searches (D2.5)</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44546A"/>
                </a:solidFill>
                <a:effectLst/>
                <a:uLnTx/>
                <a:uFillTx/>
                <a:latin typeface="Calibri"/>
                <a:ea typeface="Calibri"/>
                <a:cs typeface="Calibri"/>
                <a:sym typeface="Calibri"/>
              </a:rPr>
              <a:t>• Online predictive web tool to search enzymes with manufacturers’ specifications (D2.6)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415" name="Google Shape;415;p12"/>
          <p:cNvCxnSpPr/>
          <p:nvPr/>
        </p:nvCxnSpPr>
        <p:spPr>
          <a:xfrm>
            <a:off x="10776926" y="2975662"/>
            <a:ext cx="0" cy="2088000"/>
          </a:xfrm>
          <a:prstGeom prst="straightConnector1">
            <a:avLst/>
          </a:prstGeom>
          <a:noFill/>
          <a:ln w="28575" cap="flat" cmpd="sng">
            <a:solidFill>
              <a:schemeClr val="dk2"/>
            </a:solidFill>
            <a:prstDash val="solid"/>
            <a:miter lim="800000"/>
            <a:headEnd type="none" w="sm" len="sm"/>
            <a:tailEnd type="none" w="sm" len="sm"/>
          </a:ln>
        </p:spPr>
      </p:cxnSp>
      <p:sp>
        <p:nvSpPr>
          <p:cNvPr id="416" name="Google Shape;416;p12"/>
          <p:cNvSpPr/>
          <p:nvPr/>
        </p:nvSpPr>
        <p:spPr>
          <a:xfrm>
            <a:off x="10731278" y="2928594"/>
            <a:ext cx="108000" cy="10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7" name="Google Shape;417;p1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cxnSp>
        <p:nvCxnSpPr>
          <p:cNvPr id="48" name="Connettore 1 23">
            <a:extLst>
              <a:ext uri="{FF2B5EF4-FFF2-40B4-BE49-F238E27FC236}">
                <a16:creationId xmlns:a16="http://schemas.microsoft.com/office/drawing/2014/main" id="{7E623D60-2641-445F-8878-A8191A20DC1C}"/>
              </a:ext>
            </a:extLst>
          </p:cNvPr>
          <p:cNvCxnSpPr>
            <a:cxnSpLocks/>
          </p:cNvCxnSpPr>
          <p:nvPr/>
        </p:nvCxnSpPr>
        <p:spPr>
          <a:xfrm>
            <a:off x="1687365" y="5008610"/>
            <a:ext cx="0" cy="432000"/>
          </a:xfrm>
          <a:prstGeom prst="line">
            <a:avLst/>
          </a:prstGeom>
          <a:noFill/>
          <a:ln w="57150" cap="flat" cmpd="sng" algn="ctr">
            <a:solidFill>
              <a:srgbClr val="44546A"/>
            </a:solidFill>
            <a:prstDash val="sysDot"/>
            <a:miter lim="800000"/>
          </a:ln>
          <a:effectLst/>
        </p:spPr>
      </p:cxnSp>
      <p:cxnSp>
        <p:nvCxnSpPr>
          <p:cNvPr id="49" name="Connettore 1 23">
            <a:extLst>
              <a:ext uri="{FF2B5EF4-FFF2-40B4-BE49-F238E27FC236}">
                <a16:creationId xmlns:a16="http://schemas.microsoft.com/office/drawing/2014/main" id="{3E91D9F0-A3EB-45C9-AACF-F0090552B162}"/>
              </a:ext>
            </a:extLst>
          </p:cNvPr>
          <p:cNvCxnSpPr>
            <a:cxnSpLocks/>
          </p:cNvCxnSpPr>
          <p:nvPr/>
        </p:nvCxnSpPr>
        <p:spPr>
          <a:xfrm>
            <a:off x="2996192" y="5008610"/>
            <a:ext cx="0" cy="432000"/>
          </a:xfrm>
          <a:prstGeom prst="line">
            <a:avLst/>
          </a:prstGeom>
          <a:noFill/>
          <a:ln w="57150" cap="flat" cmpd="sng" algn="ctr">
            <a:solidFill>
              <a:srgbClr val="44546A"/>
            </a:solidFill>
            <a:prstDash val="sysDot"/>
            <a:miter lim="800000"/>
          </a:ln>
          <a:effectLst/>
        </p:spPr>
      </p:cxnSp>
      <p:cxnSp>
        <p:nvCxnSpPr>
          <p:cNvPr id="50" name="Connettore 1 23">
            <a:extLst>
              <a:ext uri="{FF2B5EF4-FFF2-40B4-BE49-F238E27FC236}">
                <a16:creationId xmlns:a16="http://schemas.microsoft.com/office/drawing/2014/main" id="{8B6CBABD-8256-4123-B310-66EB2704FDB2}"/>
              </a:ext>
            </a:extLst>
          </p:cNvPr>
          <p:cNvCxnSpPr>
            <a:cxnSpLocks/>
          </p:cNvCxnSpPr>
          <p:nvPr/>
        </p:nvCxnSpPr>
        <p:spPr>
          <a:xfrm>
            <a:off x="4239060" y="5008610"/>
            <a:ext cx="0" cy="432000"/>
          </a:xfrm>
          <a:prstGeom prst="line">
            <a:avLst/>
          </a:prstGeom>
          <a:noFill/>
          <a:ln w="57150" cap="flat" cmpd="sng" algn="ctr">
            <a:solidFill>
              <a:srgbClr val="44546A"/>
            </a:solidFill>
            <a:prstDash val="sysDot"/>
            <a:miter lim="800000"/>
          </a:ln>
          <a:effectLst/>
        </p:spPr>
      </p:cxnSp>
      <p:cxnSp>
        <p:nvCxnSpPr>
          <p:cNvPr id="51" name="Connettore 1 23">
            <a:extLst>
              <a:ext uri="{FF2B5EF4-FFF2-40B4-BE49-F238E27FC236}">
                <a16:creationId xmlns:a16="http://schemas.microsoft.com/office/drawing/2014/main" id="{59F6847F-8932-455B-AE7D-47D669EBDFCE}"/>
              </a:ext>
            </a:extLst>
          </p:cNvPr>
          <p:cNvCxnSpPr>
            <a:cxnSpLocks/>
          </p:cNvCxnSpPr>
          <p:nvPr/>
        </p:nvCxnSpPr>
        <p:spPr>
          <a:xfrm>
            <a:off x="5574874" y="5008610"/>
            <a:ext cx="0" cy="432000"/>
          </a:xfrm>
          <a:prstGeom prst="line">
            <a:avLst/>
          </a:prstGeom>
          <a:noFill/>
          <a:ln w="57150" cap="flat" cmpd="sng" algn="ctr">
            <a:solidFill>
              <a:srgbClr val="44546A"/>
            </a:solidFill>
            <a:prstDash val="sysDot"/>
            <a:miter lim="800000"/>
          </a:ln>
          <a:effectLst/>
        </p:spPr>
      </p:cxnSp>
      <p:cxnSp>
        <p:nvCxnSpPr>
          <p:cNvPr id="52" name="Connettore 1 23">
            <a:extLst>
              <a:ext uri="{FF2B5EF4-FFF2-40B4-BE49-F238E27FC236}">
                <a16:creationId xmlns:a16="http://schemas.microsoft.com/office/drawing/2014/main" id="{607EC3BF-50B2-4782-A59E-C33EA9B6A729}"/>
              </a:ext>
            </a:extLst>
          </p:cNvPr>
          <p:cNvCxnSpPr>
            <a:cxnSpLocks/>
          </p:cNvCxnSpPr>
          <p:nvPr/>
        </p:nvCxnSpPr>
        <p:spPr>
          <a:xfrm>
            <a:off x="6799336" y="5008610"/>
            <a:ext cx="0" cy="432000"/>
          </a:xfrm>
          <a:prstGeom prst="line">
            <a:avLst/>
          </a:prstGeom>
          <a:noFill/>
          <a:ln w="57150" cap="flat" cmpd="sng" algn="ctr">
            <a:solidFill>
              <a:srgbClr val="44546A"/>
            </a:solidFill>
            <a:prstDash val="sysDot"/>
            <a:miter lim="800000"/>
          </a:ln>
          <a:effectLst/>
        </p:spPr>
      </p:cxnSp>
      <p:cxnSp>
        <p:nvCxnSpPr>
          <p:cNvPr id="53" name="Connettore 1 23">
            <a:extLst>
              <a:ext uri="{FF2B5EF4-FFF2-40B4-BE49-F238E27FC236}">
                <a16:creationId xmlns:a16="http://schemas.microsoft.com/office/drawing/2014/main" id="{D45ABBBF-0DFA-4FCC-A927-70247294524D}"/>
              </a:ext>
            </a:extLst>
          </p:cNvPr>
          <p:cNvCxnSpPr>
            <a:cxnSpLocks/>
          </p:cNvCxnSpPr>
          <p:nvPr/>
        </p:nvCxnSpPr>
        <p:spPr>
          <a:xfrm>
            <a:off x="8082097" y="5008610"/>
            <a:ext cx="0" cy="432000"/>
          </a:xfrm>
          <a:prstGeom prst="line">
            <a:avLst/>
          </a:prstGeom>
          <a:noFill/>
          <a:ln w="57150" cap="flat" cmpd="sng" algn="ctr">
            <a:solidFill>
              <a:srgbClr val="44546A"/>
            </a:solidFill>
            <a:prstDash val="sysDot"/>
            <a:miter lim="800000"/>
          </a:ln>
          <a:effectLst/>
        </p:spPr>
      </p:cxnSp>
      <p:cxnSp>
        <p:nvCxnSpPr>
          <p:cNvPr id="54" name="Connettore 1 23">
            <a:extLst>
              <a:ext uri="{FF2B5EF4-FFF2-40B4-BE49-F238E27FC236}">
                <a16:creationId xmlns:a16="http://schemas.microsoft.com/office/drawing/2014/main" id="{A3F9BBF8-86B2-447F-BD43-D91812C75D45}"/>
              </a:ext>
            </a:extLst>
          </p:cNvPr>
          <p:cNvCxnSpPr>
            <a:cxnSpLocks/>
          </p:cNvCxnSpPr>
          <p:nvPr/>
        </p:nvCxnSpPr>
        <p:spPr>
          <a:xfrm>
            <a:off x="9325316" y="5008610"/>
            <a:ext cx="0" cy="432000"/>
          </a:xfrm>
          <a:prstGeom prst="line">
            <a:avLst/>
          </a:prstGeom>
          <a:noFill/>
          <a:ln w="57150" cap="flat" cmpd="sng" algn="ctr">
            <a:solidFill>
              <a:srgbClr val="44546A"/>
            </a:solidFill>
            <a:prstDash val="sysDot"/>
            <a:miter lim="800000"/>
          </a:ln>
          <a:effectLst/>
        </p:spPr>
      </p:cxnSp>
      <p:sp>
        <p:nvSpPr>
          <p:cNvPr id="47" name="Google Shape;180;p2">
            <a:extLst>
              <a:ext uri="{FF2B5EF4-FFF2-40B4-BE49-F238E27FC236}">
                <a16:creationId xmlns:a16="http://schemas.microsoft.com/office/drawing/2014/main" id="{9186CF46-9F8B-4790-AD1C-41B654FB8A11}"/>
              </a:ext>
            </a:extLst>
          </p:cNvPr>
          <p:cNvSpPr txBox="1">
            <a:spLocks noGrp="1"/>
          </p:cNvSpPr>
          <p:nvPr>
            <p:ph type="ftr" idx="11"/>
          </p:nvPr>
        </p:nvSpPr>
        <p:spPr>
          <a:xfrm>
            <a:off x="4038600" y="6454008"/>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Calibri"/>
                <a:cs typeface="Calibri"/>
                <a:sym typeface="Calibri"/>
              </a:rPr>
              <a:t>FuturEnzyme</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4" name="Google Shape;424;p13"/>
          <p:cNvSpPr txBox="1">
            <a:spLocks noGrp="1"/>
          </p:cNvSpPr>
          <p:nvPr>
            <p:ph type="ftr" idx="11"/>
          </p:nvPr>
        </p:nvSpPr>
        <p:spPr>
          <a:xfrm>
            <a:off x="4038600" y="6454008"/>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Calibri"/>
                <a:cs typeface="Calibri"/>
                <a:sym typeface="Calibri"/>
              </a:rPr>
              <a:t>FuturEnzyme</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5" name="Google Shape;425;p13"/>
          <p:cNvSpPr txBox="1"/>
          <p:nvPr/>
        </p:nvSpPr>
        <p:spPr>
          <a:xfrm>
            <a:off x="376512" y="1440310"/>
            <a:ext cx="11583840" cy="400875"/>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Key bullet points (non-scientific)</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2000"/>
              <a:buFont typeface="Noto Sans Symbols"/>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A total of 16.62 P/M (out of 51 total, a 32.59%) at M18.</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2000"/>
              <a:buFont typeface="Noto Sans Symbols"/>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The work plan is proceeding as planned (see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Table 2.1</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a:t>
            </a:r>
          </a:p>
          <a:p>
            <a:pPr marL="720900" marR="0" lvl="1" indent="-365735" algn="l" defTabSz="914400" rtl="0" eaLnBrk="1" fontAlgn="auto" latinLnBrk="0" hangingPunct="1">
              <a:lnSpc>
                <a:spcPct val="90000"/>
              </a:lnSpc>
              <a:spcBef>
                <a:spcPts val="799"/>
              </a:spcBef>
              <a:spcAft>
                <a:spcPts val="0"/>
              </a:spcAft>
              <a:buClr>
                <a:srgbClr val="70AD47"/>
              </a:buClr>
              <a:buSzPts val="2000"/>
              <a:buFont typeface="Noto Sans Symbols"/>
              <a:buChar char="◼"/>
              <a:tabLst/>
              <a:defRPr/>
            </a:pP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431229" marR="0" lvl="4" indent="0" algn="l" defTabSz="914400" rtl="0" eaLnBrk="1" fontAlgn="auto" latinLnBrk="0" hangingPunct="1">
              <a:lnSpc>
                <a:spcPct val="90000"/>
              </a:lnSpc>
              <a:spcBef>
                <a:spcPts val="799"/>
              </a:spcBef>
              <a:spcAft>
                <a:spcPts val="0"/>
              </a:spcAft>
              <a:buClr>
                <a:srgbClr val="44546A"/>
              </a:buClr>
              <a:buSzPts val="1570"/>
              <a:buFont typeface="Noto Sans Symbols"/>
              <a:buNone/>
              <a:tabLst/>
              <a:defRPr/>
            </a:pPr>
            <a:r>
              <a:rPr kumimoji="0" lang="en-US" sz="1570" b="1" i="0" u="none" strike="noStrike" kern="0" cap="none" spc="0" normalizeH="0" baseline="0" noProof="0" dirty="0">
                <a:ln>
                  <a:noFill/>
                </a:ln>
                <a:solidFill>
                  <a:srgbClr val="000000"/>
                </a:solidFill>
                <a:effectLst/>
                <a:uLnTx/>
                <a:uFillTx/>
                <a:latin typeface="Calibri"/>
                <a:ea typeface="Calibri"/>
                <a:cs typeface="Calibri"/>
                <a:sym typeface="Calibri"/>
              </a:rPr>
              <a:t>Table 2.1. </a:t>
            </a:r>
            <a:r>
              <a:rPr kumimoji="0" lang="en-US" sz="1570" b="0" i="0" u="none" strike="noStrike" kern="0" cap="none" spc="0" normalizeH="0" baseline="0" noProof="0" dirty="0">
                <a:ln>
                  <a:noFill/>
                </a:ln>
                <a:solidFill>
                  <a:srgbClr val="000000"/>
                </a:solidFill>
                <a:effectLst/>
                <a:uLnTx/>
                <a:uFillTx/>
                <a:latin typeface="Calibri"/>
                <a:ea typeface="Calibri"/>
                <a:cs typeface="Calibri"/>
                <a:sym typeface="Calibri"/>
              </a:rPr>
              <a:t>Brief summary of clear and measurable details and achievements in WP2 (as in the GA)</a:t>
            </a:r>
            <a:endParaRPr kumimoji="0" sz="157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26" name="Google Shape;426;p13"/>
          <p:cNvSpPr txBox="1"/>
          <p:nvPr/>
        </p:nvSpPr>
        <p:spPr>
          <a:xfrm>
            <a:off x="662608" y="115555"/>
            <a:ext cx="10204097"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WP2 - Expected and achieved outputs</a:t>
            </a:r>
            <a:endParaRPr kumimoji="0" sz="1400" b="0" i="0" u="none" strike="noStrike" kern="0" cap="none" spc="0" normalizeH="0" baseline="0" noProof="0" dirty="0">
              <a:ln>
                <a:noFill/>
              </a:ln>
              <a:solidFill>
                <a:srgbClr val="000000"/>
              </a:solidFill>
              <a:effectLst/>
              <a:uLnTx/>
              <a:uFillTx/>
              <a:latin typeface="Franklin Gothic Medium (Títulosn"/>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Key bullet points</a:t>
            </a:r>
            <a:endParaRPr kumimoji="0" sz="1400" b="0" i="0" u="none" strike="noStrike" kern="0" cap="none" spc="0" normalizeH="0" baseline="0" noProof="0" dirty="0">
              <a:ln>
                <a:noFill/>
              </a:ln>
              <a:solidFill>
                <a:srgbClr val="000000"/>
              </a:solidFill>
              <a:effectLst/>
              <a:uLnTx/>
              <a:uFillTx/>
              <a:latin typeface="Franklin Gothic Medium (Títulosn"/>
              <a:cs typeface="Arial"/>
              <a:sym typeface="Arial"/>
            </a:endParaRPr>
          </a:p>
        </p:txBody>
      </p:sp>
      <p:graphicFrame>
        <p:nvGraphicFramePr>
          <p:cNvPr id="427" name="Google Shape;427;p13"/>
          <p:cNvGraphicFramePr/>
          <p:nvPr>
            <p:extLst/>
          </p:nvPr>
        </p:nvGraphicFramePr>
        <p:xfrm>
          <a:off x="662608" y="3434086"/>
          <a:ext cx="10474475" cy="2468880"/>
        </p:xfrm>
        <a:graphic>
          <a:graphicData uri="http://schemas.openxmlformats.org/drawingml/2006/table">
            <a:tbl>
              <a:tblPr firstRow="1" firstCol="1" bandRow="1">
                <a:noFill/>
              </a:tblPr>
              <a:tblGrid>
                <a:gridCol w="6161800">
                  <a:extLst>
                    <a:ext uri="{9D8B030D-6E8A-4147-A177-3AD203B41FA5}">
                      <a16:colId xmlns:a16="http://schemas.microsoft.com/office/drawing/2014/main" val="20000"/>
                    </a:ext>
                  </a:extLst>
                </a:gridCol>
                <a:gridCol w="1194950">
                  <a:extLst>
                    <a:ext uri="{9D8B030D-6E8A-4147-A177-3AD203B41FA5}">
                      <a16:colId xmlns:a16="http://schemas.microsoft.com/office/drawing/2014/main" val="20001"/>
                    </a:ext>
                  </a:extLst>
                </a:gridCol>
                <a:gridCol w="1822725">
                  <a:extLst>
                    <a:ext uri="{9D8B030D-6E8A-4147-A177-3AD203B41FA5}">
                      <a16:colId xmlns:a16="http://schemas.microsoft.com/office/drawing/2014/main" val="20002"/>
                    </a:ext>
                  </a:extLst>
                </a:gridCol>
                <a:gridCol w="1295000">
                  <a:extLst>
                    <a:ext uri="{9D8B030D-6E8A-4147-A177-3AD203B41FA5}">
                      <a16:colId xmlns:a16="http://schemas.microsoft.com/office/drawing/2014/main" val="20003"/>
                    </a:ext>
                  </a:extLst>
                </a:gridCol>
              </a:tblGrid>
              <a:tr h="189875">
                <a:tc>
                  <a:txBody>
                    <a:bodyPr/>
                    <a:lstStyle/>
                    <a:p>
                      <a:pPr marL="0" marR="0" lvl="0" indent="0" algn="just" rtl="0">
                        <a:spcBef>
                          <a:spcPts val="0"/>
                        </a:spcBef>
                        <a:spcAft>
                          <a:spcPts val="0"/>
                        </a:spcAft>
                        <a:buNone/>
                      </a:pPr>
                      <a:r>
                        <a:rPr lang="en-US" sz="1800" u="none" strike="noStrike" cap="none"/>
                        <a:t>Name of activity</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Achieved</a:t>
                      </a:r>
                      <a:endParaRPr sz="18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en-US" sz="1800" u="none" strike="noStrike" cap="none"/>
                        <a:t>Achievement (%)</a:t>
                      </a:r>
                      <a:endParaRPr sz="18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en-US" sz="1800" u="none" strike="noStrike" cap="none"/>
                        <a:t>Status</a:t>
                      </a:r>
                      <a:endParaRPr sz="18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174000">
                <a:tc>
                  <a:txBody>
                    <a:bodyPr/>
                    <a:lstStyle/>
                    <a:p>
                      <a:pPr marL="0" marR="0" lvl="0" indent="0" algn="l" rtl="0">
                        <a:spcBef>
                          <a:spcPts val="0"/>
                        </a:spcBef>
                        <a:spcAft>
                          <a:spcPts val="0"/>
                        </a:spcAft>
                        <a:buNone/>
                      </a:pPr>
                      <a:r>
                        <a:rPr lang="en-US" sz="1800" u="none" strike="noStrike" cap="none"/>
                        <a:t>1 Protocol with manufacturers’ needs &amp; specifications (D2.1)</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Yes</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100%</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Completed</a:t>
                      </a:r>
                      <a:endParaRPr sz="18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189875">
                <a:tc>
                  <a:txBody>
                    <a:bodyPr/>
                    <a:lstStyle/>
                    <a:p>
                      <a:pPr marL="0" marR="0" lvl="0" indent="0" algn="l" rtl="0">
                        <a:spcBef>
                          <a:spcPts val="0"/>
                        </a:spcBef>
                        <a:spcAft>
                          <a:spcPts val="0"/>
                        </a:spcAft>
                        <a:buNone/>
                      </a:pPr>
                      <a:r>
                        <a:rPr lang="en-US" sz="1800" u="none" strike="noStrike" cap="none"/>
                        <a:t>250,000 Sequences pre-selected (D2.2)</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Yes</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1300%</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Open</a:t>
                      </a:r>
                      <a:endParaRPr sz="18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174000">
                <a:tc>
                  <a:txBody>
                    <a:bodyPr/>
                    <a:lstStyle/>
                    <a:p>
                      <a:pPr marL="0" marR="0" lvl="0" indent="0" algn="l" rtl="0">
                        <a:spcBef>
                          <a:spcPts val="0"/>
                        </a:spcBef>
                        <a:spcAft>
                          <a:spcPts val="0"/>
                        </a:spcAft>
                        <a:buNone/>
                      </a:pPr>
                      <a:r>
                        <a:rPr lang="en-US" sz="1800" u="none" strike="noStrike" cap="none"/>
                        <a:t>1,000 Enzymes selected using motif screens (D2.3)</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Yes</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140%</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Open</a:t>
                      </a:r>
                      <a:endParaRPr sz="18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189875">
                <a:tc>
                  <a:txBody>
                    <a:bodyPr/>
                    <a:lstStyle/>
                    <a:p>
                      <a:pPr marL="0" marR="0" lvl="0" indent="0" algn="l" rtl="0">
                        <a:spcBef>
                          <a:spcPts val="0"/>
                        </a:spcBef>
                        <a:spcAft>
                          <a:spcPts val="0"/>
                        </a:spcAft>
                        <a:buNone/>
                      </a:pPr>
                      <a:r>
                        <a:rPr lang="en-US" sz="1800" u="none" strike="noStrike" cap="none" dirty="0"/>
                        <a:t>180 Enzymes for experimental focus (D2.4)</a:t>
                      </a:r>
                      <a:endParaRPr sz="1800" u="none" strike="noStrike" cap="none" dirty="0">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Yes</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377%</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Open</a:t>
                      </a:r>
                      <a:endParaRPr sz="18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189875">
                <a:tc>
                  <a:txBody>
                    <a:bodyPr/>
                    <a:lstStyle/>
                    <a:p>
                      <a:pPr marL="0" marR="0" lvl="0" indent="0" algn="l" rtl="0">
                        <a:spcBef>
                          <a:spcPts val="0"/>
                        </a:spcBef>
                        <a:spcAft>
                          <a:spcPts val="0"/>
                        </a:spcAft>
                        <a:buNone/>
                      </a:pPr>
                      <a:r>
                        <a:rPr lang="en-US" sz="1800" u="none" strike="noStrike" cap="none"/>
                        <a:t>Online web tool for performing HMM searches (D2.5)</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Partially</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40%</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Open</a:t>
                      </a:r>
                      <a:endParaRPr sz="18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174000">
                <a:tc>
                  <a:txBody>
                    <a:bodyPr/>
                    <a:lstStyle/>
                    <a:p>
                      <a:pPr marL="0" marR="0" lvl="0" indent="0" algn="l" rtl="0">
                        <a:spcBef>
                          <a:spcPts val="0"/>
                        </a:spcBef>
                        <a:spcAft>
                          <a:spcPts val="0"/>
                        </a:spcAft>
                        <a:buNone/>
                      </a:pPr>
                      <a:r>
                        <a:rPr lang="en-US" sz="1800" u="none" strike="noStrike" cap="none"/>
                        <a:t>Online predictive web tool to search project enzymes (D2.6)</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Partially</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20%</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Open</a:t>
                      </a:r>
                      <a:endParaRPr sz="18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189875">
                <a:tc>
                  <a:txBody>
                    <a:bodyPr/>
                    <a:lstStyle/>
                    <a:p>
                      <a:pPr marL="0" marR="0" lvl="0" indent="0" algn="l" rtl="0">
                        <a:spcBef>
                          <a:spcPts val="0"/>
                        </a:spcBef>
                        <a:spcAft>
                          <a:spcPts val="0"/>
                        </a:spcAft>
                        <a:buNone/>
                      </a:pPr>
                      <a:r>
                        <a:rPr lang="en-US" sz="1800" u="none" strike="noStrike" cap="none"/>
                        <a:t>Deliverables (4, at M18)</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Yes</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100%</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Completed</a:t>
                      </a:r>
                      <a:endParaRPr sz="18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r h="189875">
                <a:tc>
                  <a:txBody>
                    <a:bodyPr/>
                    <a:lstStyle/>
                    <a:p>
                      <a:pPr marL="0" marR="0" lvl="0" indent="0" algn="l" rtl="0">
                        <a:spcBef>
                          <a:spcPts val="0"/>
                        </a:spcBef>
                        <a:spcAft>
                          <a:spcPts val="0"/>
                        </a:spcAft>
                        <a:buNone/>
                      </a:pPr>
                      <a:r>
                        <a:rPr lang="en-US" sz="1800" u="none" strike="noStrike" cap="none" dirty="0"/>
                        <a:t>Milestones (2, at M18)</a:t>
                      </a:r>
                      <a:endParaRPr sz="1800" u="none" strike="noStrike" cap="none" dirty="0">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Yes</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a:t>100%</a:t>
                      </a:r>
                      <a:endParaRPr sz="1800" u="none" strike="noStrike" cap="none">
                        <a:latin typeface="Calibri"/>
                        <a:ea typeface="Calibri"/>
                        <a:cs typeface="Calibri"/>
                        <a:sym typeface="Calibri"/>
                      </a:endParaRPr>
                    </a:p>
                  </a:txBody>
                  <a:tcPr marL="68575" marR="68575" marT="0" marB="0"/>
                </a:tc>
                <a:tc>
                  <a:txBody>
                    <a:bodyPr/>
                    <a:lstStyle/>
                    <a:p>
                      <a:pPr marL="0" marR="0" lvl="0" indent="0" algn="just" rtl="0">
                        <a:spcBef>
                          <a:spcPts val="0"/>
                        </a:spcBef>
                        <a:spcAft>
                          <a:spcPts val="0"/>
                        </a:spcAft>
                        <a:buNone/>
                      </a:pPr>
                      <a:r>
                        <a:rPr lang="en-US" sz="1800" u="none" strike="noStrike" cap="none" dirty="0"/>
                        <a:t>Completed</a:t>
                      </a:r>
                      <a:endParaRPr sz="1800" u="none" strike="noStrike" cap="none" dirty="0">
                        <a:latin typeface="Calibri"/>
                        <a:ea typeface="Calibri"/>
                        <a:cs typeface="Calibri"/>
                        <a:sym typeface="Calibri"/>
                      </a:endParaRPr>
                    </a:p>
                  </a:txBody>
                  <a:tcPr marL="68575" marR="68575" marT="0" marB="0"/>
                </a:tc>
                <a:extLst>
                  <a:ext uri="{0D108BD9-81ED-4DB2-BD59-A6C34878D82A}">
                    <a16:rowId xmlns:a16="http://schemas.microsoft.com/office/drawing/2014/main" val="10008"/>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14"/>
          <p:cNvSpPr txBox="1">
            <a:spLocks noGrp="1"/>
          </p:cNvSpPr>
          <p:nvPr>
            <p:ph type="sldNum" idx="12"/>
          </p:nvPr>
        </p:nvSpPr>
        <p:spPr>
          <a:xfrm>
            <a:off x="8538934" y="6281041"/>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34" name="Google Shape;434;p14"/>
          <p:cNvSpPr txBox="1">
            <a:spLocks noGrp="1"/>
          </p:cNvSpPr>
          <p:nvPr>
            <p:ph type="ftr" idx="11"/>
          </p:nvPr>
        </p:nvSpPr>
        <p:spPr>
          <a:xfrm>
            <a:off x="4038600" y="6454008"/>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Calibri"/>
                <a:cs typeface="Calibri"/>
                <a:sym typeface="Calibri"/>
              </a:rPr>
              <a:t>FuturEnzyme</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35" name="Google Shape;435;p14"/>
          <p:cNvSpPr txBox="1"/>
          <p:nvPr/>
        </p:nvSpPr>
        <p:spPr>
          <a:xfrm>
            <a:off x="376512" y="1440310"/>
            <a:ext cx="11583840" cy="4356808"/>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Key bullet points (scientific)</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20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Technical requirements and specifications for the product benchmarks and enzymes, compiled.</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20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Decision taken strategies for enzyme pre-selection, implemented.</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20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A hierarchical approach for enzyme bio-prospecting applied in several use cases, developed.</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20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EP-</a:t>
            </a:r>
            <a:r>
              <a:rPr kumimoji="0" lang="en-US" sz="2130" b="0" i="0" u="none" strike="noStrike" kern="0" cap="none" spc="0" normalizeH="0" baseline="0" noProof="0" dirty="0" err="1">
                <a:ln>
                  <a:noFill/>
                </a:ln>
                <a:solidFill>
                  <a:srgbClr val="000000"/>
                </a:solidFill>
                <a:effectLst/>
                <a:uLnTx/>
                <a:uFillTx/>
                <a:latin typeface="Calibri"/>
                <a:ea typeface="Calibri"/>
                <a:cs typeface="Calibri"/>
                <a:sym typeface="Calibri"/>
              </a:rPr>
              <a:t>Pred</a:t>
            </a: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 an enzyme substrate scope predictor software, developed</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20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Meta-data from enzymes characterized in WP4 and WP5, integrated. </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20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Novel algorithms, using consensus machine learning predictors, for enzyme bio-prospecting (published in fall 2022), implemented. </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20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A unique platform for enzyme bio-prospecting and engineering that facilitate a wide user of the scientific algorithmic achievements. Notice, that this platform is being developed jointly with another of the FNR-16-2020 projects, our sister project OXIPRO, thus maximizing the efforts in this call.</a:t>
            </a:r>
            <a:endParaRPr kumimoji="0" sz="2130" b="0" i="0" u="none" strike="noStrike" kern="0" cap="none" spc="0" normalizeH="0" baseline="0" noProof="0" dirty="0">
              <a:ln>
                <a:noFill/>
              </a:ln>
              <a:solidFill>
                <a:srgbClr val="000000"/>
              </a:solidFill>
              <a:effectLst/>
              <a:uLnTx/>
              <a:uFillTx/>
              <a:latin typeface="Arial"/>
              <a:cs typeface="Arial"/>
              <a:sym typeface="Arial"/>
            </a:endParaRPr>
          </a:p>
        </p:txBody>
      </p:sp>
      <p:sp>
        <p:nvSpPr>
          <p:cNvPr id="436" name="Google Shape;436;p14"/>
          <p:cNvSpPr txBox="1"/>
          <p:nvPr/>
        </p:nvSpPr>
        <p:spPr>
          <a:xfrm>
            <a:off x="662608" y="115555"/>
            <a:ext cx="10204097"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WP2 - Expected and achieved outputs</a:t>
            </a:r>
            <a:endParaRPr kumimoji="0" sz="1400" b="0" i="0" u="none" strike="noStrike" kern="0" cap="none" spc="0" normalizeH="0" baseline="0" noProof="0" dirty="0">
              <a:ln>
                <a:noFill/>
              </a:ln>
              <a:solidFill>
                <a:srgbClr val="000000"/>
              </a:solidFill>
              <a:effectLst/>
              <a:uLnTx/>
              <a:uFillTx/>
              <a:latin typeface="Franklin Gothic Medium (Títulosn"/>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Key bullet points</a:t>
            </a:r>
            <a:endParaRPr kumimoji="0" sz="1400" b="0" i="0" u="none" strike="noStrike" kern="0" cap="none" spc="0" normalizeH="0" baseline="0" noProof="0" dirty="0">
              <a:ln>
                <a:noFill/>
              </a:ln>
              <a:solidFill>
                <a:srgbClr val="000000"/>
              </a:solidFill>
              <a:effectLst/>
              <a:uLnTx/>
              <a:uFillTx/>
              <a:latin typeface="Franklin Gothic Medium (Títulosn"/>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15"/>
          <p:cNvSpPr txBox="1">
            <a:spLocks noGrp="1"/>
          </p:cNvSpPr>
          <p:nvPr>
            <p:ph type="sldNum" idx="12"/>
          </p:nvPr>
        </p:nvSpPr>
        <p:spPr>
          <a:xfrm>
            <a:off x="8538934" y="6281041"/>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43" name="Google Shape;443;p15"/>
          <p:cNvSpPr txBox="1">
            <a:spLocks noGrp="1"/>
          </p:cNvSpPr>
          <p:nvPr>
            <p:ph type="ftr" idx="11"/>
          </p:nvPr>
        </p:nvSpPr>
        <p:spPr>
          <a:xfrm>
            <a:off x="4038600" y="6454008"/>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Calibri"/>
                <a:cs typeface="Calibri"/>
                <a:sym typeface="Calibri"/>
              </a:rPr>
              <a:t>FuturEnzyme</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44" name="Google Shape;444;p15"/>
          <p:cNvSpPr txBox="1"/>
          <p:nvPr/>
        </p:nvSpPr>
        <p:spPr>
          <a:xfrm>
            <a:off x="662608" y="299357"/>
            <a:ext cx="10291969"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WP2 – Future actions</a:t>
            </a:r>
            <a:endParaRPr kumimoji="0" sz="1400" b="0" i="0" u="none" strike="noStrike" kern="0" cap="none" spc="0" normalizeH="0" baseline="0" noProof="0" dirty="0">
              <a:ln>
                <a:noFill/>
              </a:ln>
              <a:solidFill>
                <a:srgbClr val="000000"/>
              </a:solidFill>
              <a:effectLst/>
              <a:uLnTx/>
              <a:uFillTx/>
              <a:latin typeface="Franklin Gothic Medium (Títulosn"/>
              <a:cs typeface="Arial"/>
              <a:sym typeface="Arial"/>
            </a:endParaRPr>
          </a:p>
        </p:txBody>
      </p:sp>
      <p:sp>
        <p:nvSpPr>
          <p:cNvPr id="445" name="Google Shape;445;p15"/>
          <p:cNvSpPr txBox="1"/>
          <p:nvPr/>
        </p:nvSpPr>
        <p:spPr>
          <a:xfrm>
            <a:off x="376512" y="1440310"/>
            <a:ext cx="11583840" cy="400875"/>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Future actions (six months ahead)</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20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Second round of enzyme bio-prospecting (already ongoing); based on the initial results in the experimental validation for the pre-selected enzymes, we are now running a second round to refine the search.</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20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Expansion of the machine learning bio-prospecting tools; we will aim at performing additional proofs of concepts and applied applications of our consensus machine learning (EP-</a:t>
            </a:r>
            <a:r>
              <a:rPr kumimoji="0" lang="en-US" sz="2130" b="0" i="0" u="none" strike="noStrike" kern="0" cap="none" spc="0" normalizeH="0" baseline="0" noProof="0" dirty="0" err="1">
                <a:ln>
                  <a:noFill/>
                </a:ln>
                <a:solidFill>
                  <a:srgbClr val="000000"/>
                </a:solidFill>
                <a:effectLst/>
                <a:uLnTx/>
                <a:uFillTx/>
                <a:latin typeface="Calibri"/>
                <a:ea typeface="Calibri"/>
                <a:cs typeface="Calibri"/>
                <a:sym typeface="Calibri"/>
              </a:rPr>
              <a:t>Pred</a:t>
            </a: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 predictor.</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20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Development of the platform; as stated, the main development of the platform will involve the second part of the proposal where we will integrate the different bio-containers being developed into a graphical web application (Galaxy).</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20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Evaluate correlations between computationally predicted parameters, such as the number of catalytic events, and experimental values (catalytic turnover, substrate affinity, etc.), to guide robust pre-selection based on those calculations.</a:t>
            </a:r>
            <a:endParaRPr kumimoji="0" sz="213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16"/>
          <p:cNvSpPr txBox="1">
            <a:spLocks noGrp="1"/>
          </p:cNvSpPr>
          <p:nvPr>
            <p:ph type="sldNum" idx="12"/>
          </p:nvPr>
        </p:nvSpPr>
        <p:spPr>
          <a:xfrm>
            <a:off x="8538934" y="6281041"/>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52" name="Google Shape;452;p16"/>
          <p:cNvSpPr txBox="1">
            <a:spLocks noGrp="1"/>
          </p:cNvSpPr>
          <p:nvPr>
            <p:ph type="ftr" idx="11"/>
          </p:nvPr>
        </p:nvSpPr>
        <p:spPr>
          <a:xfrm>
            <a:off x="4038600" y="6454008"/>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88888"/>
                </a:solidFill>
                <a:effectLst/>
                <a:uLnTx/>
                <a:uFillTx/>
                <a:latin typeface="Calibri"/>
                <a:cs typeface="Calibri"/>
                <a:sym typeface="Calibri"/>
              </a:rPr>
              <a:t>FuturEnzyme</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53" name="Google Shape;453;p16"/>
          <p:cNvSpPr txBox="1"/>
          <p:nvPr/>
        </p:nvSpPr>
        <p:spPr>
          <a:xfrm>
            <a:off x="662608" y="299357"/>
            <a:ext cx="10291969"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Franklin Gothic Medium (Títulosn"/>
                <a:ea typeface="Libre Franklin"/>
                <a:cs typeface="Libre Franklin"/>
                <a:sym typeface="Libre Franklin"/>
              </a:rPr>
              <a:t>WP2 – Deviations</a:t>
            </a:r>
            <a:endParaRPr kumimoji="0" sz="1400" b="0" i="0" u="none" strike="noStrike" kern="0" cap="none" spc="0" normalizeH="0" baseline="0" noProof="0" dirty="0">
              <a:ln>
                <a:noFill/>
              </a:ln>
              <a:solidFill>
                <a:srgbClr val="000000"/>
              </a:solidFill>
              <a:effectLst/>
              <a:uLnTx/>
              <a:uFillTx/>
              <a:latin typeface="Franklin Gothic Medium (Títulosn"/>
              <a:cs typeface="Arial"/>
              <a:sym typeface="Arial"/>
            </a:endParaRPr>
          </a:p>
        </p:txBody>
      </p:sp>
      <p:sp>
        <p:nvSpPr>
          <p:cNvPr id="454" name="Google Shape;454;p16"/>
          <p:cNvSpPr txBox="1"/>
          <p:nvPr/>
        </p:nvSpPr>
        <p:spPr>
          <a:xfrm>
            <a:off x="376512" y="1440310"/>
            <a:ext cx="11583840" cy="1684630"/>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Deviations</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20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No deviations found in the activities planned in the GA, and no mitigation actions are required. </a:t>
            </a:r>
            <a:endParaRPr kumimoji="0" sz="2130" b="0" i="0" u="none" strike="noStrike" kern="0" cap="none" spc="0" normalizeH="0" baseline="0" noProof="0" dirty="0">
              <a:ln>
                <a:noFill/>
              </a:ln>
              <a:solidFill>
                <a:srgbClr val="000000"/>
              </a:solidFill>
              <a:effectLst/>
              <a:uLnTx/>
              <a:uFillTx/>
              <a:latin typeface="Arial"/>
              <a:cs typeface="Arial"/>
              <a:sym typeface="Arial"/>
            </a:endParaRPr>
          </a:p>
          <a:p>
            <a:pPr marL="720900" marR="0" lvl="1" indent="-365735" algn="l" defTabSz="914400" rtl="0" eaLnBrk="1" fontAlgn="auto" latinLnBrk="0" hangingPunct="1">
              <a:lnSpc>
                <a:spcPct val="90000"/>
              </a:lnSpc>
              <a:spcBef>
                <a:spcPts val="799"/>
              </a:spcBef>
              <a:spcAft>
                <a:spcPts val="0"/>
              </a:spcAft>
              <a:buClr>
                <a:srgbClr val="70AD47"/>
              </a:buClr>
              <a:buSzPts val="2000"/>
              <a:buFont typeface="Noto Sans Symbols"/>
              <a:buChar char="◼"/>
              <a:tabLst/>
              <a:defRPr/>
            </a:pPr>
            <a:r>
              <a:rPr kumimoji="0" lang="en-US" sz="2130" b="0" i="0" u="none" strike="noStrike" kern="0" cap="none" spc="0" normalizeH="0" baseline="0" noProof="0" dirty="0">
                <a:ln>
                  <a:noFill/>
                </a:ln>
                <a:solidFill>
                  <a:srgbClr val="000000"/>
                </a:solidFill>
                <a:effectLst/>
                <a:uLnTx/>
                <a:uFillTx/>
                <a:latin typeface="Calibri"/>
                <a:ea typeface="Calibri"/>
                <a:cs typeface="Calibri"/>
                <a:sym typeface="Calibri"/>
              </a:rPr>
              <a:t>That said, several deliverables, namely, D3.1-D3.3, were updated in December 2022 with the approval of the Project Officer (22 November 2022).</a:t>
            </a:r>
            <a:endParaRPr kumimoji="0" sz="213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64370A6C-7606-4DD4-962C-08D09E111CAB}"/>
              </a:ext>
            </a:extLst>
          </p:cNvPr>
          <p:cNvPicPr>
            <a:picLocks noChangeAspect="1"/>
          </p:cNvPicPr>
          <p:nvPr/>
        </p:nvPicPr>
        <p:blipFill>
          <a:blip r:embed="rId3">
            <a:extLst>
              <a:ext uri="{28A0092B-C50C-407E-A947-70E740481C1C}">
                <a14:useLocalDpi xmlns:a14="http://schemas.microsoft.com/office/drawing/2010/main" val="0"/>
              </a:ext>
            </a:extLst>
          </a:blip>
          <a:srcRect l="14434" r="14434"/>
          <a:stretch/>
        </p:blipFill>
        <p:spPr>
          <a:xfrm>
            <a:off x="3523488" y="10"/>
            <a:ext cx="8668512" cy="6857990"/>
          </a:xfrm>
          <a:prstGeom prst="rect">
            <a:avLst/>
          </a:prstGeom>
        </p:spPr>
      </p:pic>
      <p:sp>
        <p:nvSpPr>
          <p:cNvPr id="48" name="Rectangle 4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 name="Titolo 1">
            <a:extLst>
              <a:ext uri="{FF2B5EF4-FFF2-40B4-BE49-F238E27FC236}">
                <a16:creationId xmlns:a16="http://schemas.microsoft.com/office/drawing/2014/main" id="{08A19AFB-4CAF-462F-9BDC-9B1157B34B25}"/>
              </a:ext>
            </a:extLst>
          </p:cNvPr>
          <p:cNvSpPr>
            <a:spLocks noGrp="1"/>
          </p:cNvSpPr>
          <p:nvPr>
            <p:ph type="ctrTitle"/>
          </p:nvPr>
        </p:nvSpPr>
        <p:spPr>
          <a:xfrm>
            <a:off x="477981" y="1122363"/>
            <a:ext cx="4023360" cy="3204134"/>
          </a:xfrm>
        </p:spPr>
        <p:txBody>
          <a:bodyPr anchor="b">
            <a:noAutofit/>
          </a:bodyPr>
          <a:lstStyle/>
          <a:p>
            <a:pPr algn="l"/>
            <a:r>
              <a:rPr lang="en-US" sz="3200" b="1" dirty="0"/>
              <a:t>FuturEnzyme</a:t>
            </a:r>
            <a:br>
              <a:rPr lang="en-US" sz="3200" dirty="0"/>
            </a:br>
            <a:r>
              <a:rPr lang="en-US" sz="3200" dirty="0"/>
              <a:t>Technologies of the </a:t>
            </a:r>
            <a:r>
              <a:rPr lang="en-US" sz="3200" dirty="0" err="1"/>
              <a:t>FUTURe</a:t>
            </a:r>
            <a:r>
              <a:rPr lang="en-US" sz="3200" dirty="0"/>
              <a:t> for low-cost ENZYMEs for environment-friendly products</a:t>
            </a:r>
            <a:endParaRPr lang="it-IT" sz="3200" dirty="0"/>
          </a:p>
        </p:txBody>
      </p:sp>
      <p:sp>
        <p:nvSpPr>
          <p:cNvPr id="50" name="Rectangle 4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Immagine 40">
            <a:extLst>
              <a:ext uri="{FF2B5EF4-FFF2-40B4-BE49-F238E27FC236}">
                <a16:creationId xmlns:a16="http://schemas.microsoft.com/office/drawing/2014/main" id="{AFEF338D-583D-4C03-9B60-8394D8EBB3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58669" y="2086542"/>
            <a:ext cx="1630608" cy="2306521"/>
          </a:xfrm>
          <a:prstGeom prst="rect">
            <a:avLst/>
          </a:prstGeom>
        </p:spPr>
      </p:pic>
      <p:sp>
        <p:nvSpPr>
          <p:cNvPr id="19" name="CasellaDiTesto 18">
            <a:extLst>
              <a:ext uri="{FF2B5EF4-FFF2-40B4-BE49-F238E27FC236}">
                <a16:creationId xmlns:a16="http://schemas.microsoft.com/office/drawing/2014/main" id="{FDCB5BFE-5B03-4CC7-800A-65BD7FEE71B6}"/>
              </a:ext>
            </a:extLst>
          </p:cNvPr>
          <p:cNvSpPr txBox="1"/>
          <p:nvPr/>
        </p:nvSpPr>
        <p:spPr>
          <a:xfrm>
            <a:off x="1195515" y="6254557"/>
            <a:ext cx="60382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Project funded by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Research and Innovation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Programme</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under grant agreement No [101000327]</a:t>
            </a:r>
            <a:endParaRPr kumimoji="0" lang="it-IT"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12" name="Picture 10" descr="Icon&#10;&#10;Description automatically generated with medium confidence">
            <a:extLst>
              <a:ext uri="{FF2B5EF4-FFF2-40B4-BE49-F238E27FC236}">
                <a16:creationId xmlns:a16="http://schemas.microsoft.com/office/drawing/2014/main" id="{6543B18D-16D2-4B55-A317-DCA925D53B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0779" y="6273820"/>
            <a:ext cx="684736" cy="436713"/>
          </a:xfrm>
          <a:prstGeom prst="rect">
            <a:avLst/>
          </a:prstGeom>
        </p:spPr>
      </p:pic>
      <p:sp>
        <p:nvSpPr>
          <p:cNvPr id="13" name="Sottotitolo 2">
            <a:extLst>
              <a:ext uri="{FF2B5EF4-FFF2-40B4-BE49-F238E27FC236}">
                <a16:creationId xmlns:a16="http://schemas.microsoft.com/office/drawing/2014/main" id="{E3E7B67E-B383-4BDF-959B-C5A1BFBD7433}"/>
              </a:ext>
            </a:extLst>
          </p:cNvPr>
          <p:cNvSpPr txBox="1">
            <a:spLocks/>
          </p:cNvSpPr>
          <p:nvPr/>
        </p:nvSpPr>
        <p:spPr>
          <a:xfrm>
            <a:off x="1195515" y="536556"/>
            <a:ext cx="7359205" cy="3905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glow rad="63500">
                    <a:prstClr val="white">
                      <a:alpha val="40000"/>
                    </a:prstClr>
                  </a:glow>
                </a:effectLst>
                <a:uLnTx/>
                <a:uFillTx/>
                <a:latin typeface="Franklin Gothic Book" panose="020B0503020102020204"/>
                <a:ea typeface="+mn-ea"/>
                <a:cs typeface="+mn-cs"/>
              </a:rPr>
              <a:t>WP3 – Activity-based bio-prospecting for enzymes</a:t>
            </a:r>
          </a:p>
        </p:txBody>
      </p:sp>
      <p:sp>
        <p:nvSpPr>
          <p:cNvPr id="14" name="Rectángulo 13"/>
          <p:cNvSpPr/>
          <p:nvPr/>
        </p:nvSpPr>
        <p:spPr>
          <a:xfrm>
            <a:off x="303434" y="4555502"/>
            <a:ext cx="579256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FuturEnzyme: First Reporting Period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Start date: 1 June 2021 - End date: 31 May 2025 Proposal number: 101000327 - Consortium: 16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Requested EU Contribution:  5,995,035.13 €</a:t>
            </a:r>
            <a:endParaRPr kumimoji="0" lang="es-E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794117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Franklin Gothic Book" panose="020B050302010202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17"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3691897"/>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0"/>
              </a:spcAft>
              <a:buClr>
                <a:srgbClr val="242852"/>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Franklin Gothic Book" panose="020B0503020102020204"/>
                <a:ea typeface="+mn-ea"/>
                <a:cs typeface="+mn-cs"/>
              </a:rPr>
              <a:t>OBJECTIVES</a:t>
            </a:r>
          </a:p>
          <a:p>
            <a:pPr marL="0" marR="0" lvl="0" indent="0" algn="l" defTabSz="363538" rtl="0" eaLnBrk="1" fontAlgn="auto" latinLnBrk="0" hangingPunct="1">
              <a:lnSpc>
                <a:spcPct val="100000"/>
              </a:lnSpc>
              <a:spcBef>
                <a:spcPts val="799"/>
              </a:spcBef>
              <a:spcAft>
                <a:spcPts val="0"/>
              </a:spcAft>
              <a:buClr>
                <a:srgbClr val="242852"/>
              </a:buClr>
              <a:buSzTx/>
              <a:buFont typeface="Wingdings 2" panose="05020102010507070707" pitchFamily="18" charset="2"/>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Collect and naïve screen bio-resources and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generate</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sequence data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pre-select the target enzymes:</a:t>
            </a:r>
          </a:p>
          <a:p>
            <a:pPr marL="720900" marR="0" lvl="1" indent="-365735" algn="l" defTabSz="1217706" rtl="0" eaLnBrk="1" fontAlgn="auto" latinLnBrk="0" hangingPunct="1">
              <a:lnSpc>
                <a:spcPct val="100000"/>
              </a:lnSpc>
              <a:spcBef>
                <a:spcPts val="0"/>
              </a:spcBef>
              <a:spcAft>
                <a:spcPts val="0"/>
              </a:spcAft>
              <a:buClr>
                <a:srgbClr val="9D90A0"/>
              </a:buClr>
              <a:buSzTx/>
              <a:buFont typeface="Wingdings 2" panose="05020102010507070707" pitchFamily="18" charset="2"/>
              <a:buChar char=""/>
              <a:tabLst/>
              <a:defRPr/>
            </a:pPr>
            <a:r>
              <a:rPr kumimoji="0" lang="en-US" sz="17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Cultured microbial isolates, representing novel lineages</a:t>
            </a:r>
          </a:p>
          <a:p>
            <a:pPr marL="720900" marR="0" lvl="1" indent="-365735" algn="l" defTabSz="1217706" rtl="0" eaLnBrk="1" fontAlgn="auto" latinLnBrk="0" hangingPunct="1">
              <a:lnSpc>
                <a:spcPct val="100000"/>
              </a:lnSpc>
              <a:spcBef>
                <a:spcPts val="0"/>
              </a:spcBef>
              <a:spcAft>
                <a:spcPts val="0"/>
              </a:spcAft>
              <a:buClr>
                <a:srgbClr val="9D90A0"/>
              </a:buClr>
              <a:buSzTx/>
              <a:buFont typeface="Wingdings 2" panose="05020102010507070707" pitchFamily="18" charset="2"/>
              <a:buChar char=""/>
              <a:tabLst/>
              <a:defRPr/>
            </a:pPr>
            <a:r>
              <a:rPr kumimoji="0" lang="en-US" sz="17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Expression libraries from DNA from uncultivable microbial communities</a:t>
            </a:r>
          </a:p>
          <a:p>
            <a:pPr marL="720900" marR="0" lvl="1" indent="-365735" algn="l" defTabSz="1217706" rtl="0" eaLnBrk="1" fontAlgn="auto" latinLnBrk="0" hangingPunct="1">
              <a:lnSpc>
                <a:spcPct val="100000"/>
              </a:lnSpc>
              <a:spcBef>
                <a:spcPts val="0"/>
              </a:spcBef>
              <a:spcAft>
                <a:spcPts val="0"/>
              </a:spcAft>
              <a:buClr>
                <a:srgbClr val="9D90A0"/>
              </a:buClr>
              <a:buSzTx/>
              <a:buFont typeface="Wingdings 2" panose="05020102010507070707" pitchFamily="18" charset="2"/>
              <a:buChar char=""/>
              <a:tabLst/>
              <a:defRPr/>
            </a:pPr>
            <a:r>
              <a:rPr kumimoji="0" lang="en-US" sz="17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Genomes of microbial isolates</a:t>
            </a:r>
          </a:p>
          <a:p>
            <a:pPr marL="720900" marR="0" lvl="1" indent="-365735" algn="l" defTabSz="1217706" rtl="0" eaLnBrk="1" fontAlgn="auto" latinLnBrk="0" hangingPunct="1">
              <a:lnSpc>
                <a:spcPct val="100000"/>
              </a:lnSpc>
              <a:spcBef>
                <a:spcPts val="0"/>
              </a:spcBef>
              <a:spcAft>
                <a:spcPts val="0"/>
              </a:spcAft>
              <a:buClr>
                <a:srgbClr val="9D90A0"/>
              </a:buClr>
              <a:buSzTx/>
              <a:buFont typeface="Wingdings 2" panose="05020102010507070707" pitchFamily="18" charset="2"/>
              <a:buChar char=""/>
              <a:tabLst/>
              <a:defRPr/>
            </a:pPr>
            <a:r>
              <a:rPr kumimoji="0" lang="en-US" sz="17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Shotgun sequences of microbial communities</a:t>
            </a:r>
          </a:p>
          <a:p>
            <a:pPr marL="720900" marR="0" lvl="1" indent="-365735" algn="l" defTabSz="1217706" rtl="0" eaLnBrk="1" fontAlgn="auto" latinLnBrk="0" hangingPunct="1">
              <a:lnSpc>
                <a:spcPct val="100000"/>
              </a:lnSpc>
              <a:spcBef>
                <a:spcPts val="0"/>
              </a:spcBef>
              <a:spcAft>
                <a:spcPts val="0"/>
              </a:spcAft>
              <a:buClr>
                <a:srgbClr val="9D90A0"/>
              </a:buClr>
              <a:buSzTx/>
              <a:buFont typeface="Wingdings 2" panose="05020102010507070707" pitchFamily="18" charset="2"/>
              <a:buChar char=""/>
              <a:tabLst/>
              <a:defRPr/>
            </a:pPr>
            <a:r>
              <a:rPr kumimoji="0" lang="en-US" sz="17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Etc.</a:t>
            </a:r>
          </a:p>
          <a:p>
            <a:pPr marL="355165" marR="0" lvl="1" indent="0" algn="l" defTabSz="1217706" rtl="0" eaLnBrk="1" fontAlgn="auto" latinLnBrk="0" hangingPunct="1">
              <a:lnSpc>
                <a:spcPct val="100000"/>
              </a:lnSpc>
              <a:spcBef>
                <a:spcPts val="799"/>
              </a:spcBef>
              <a:spcAft>
                <a:spcPts val="0"/>
              </a:spcAft>
              <a:buClr>
                <a:srgbClr val="9D90A0"/>
              </a:buClr>
              <a:buSzTx/>
              <a:buFont typeface="Wingdings 2" panose="05020102010507070707" pitchFamily="18" charset="2"/>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55165" marR="0" lvl="1" indent="0" algn="l" defTabSz="1217706" rtl="0" eaLnBrk="1" fontAlgn="auto" latinLnBrk="0" hangingPunct="1">
              <a:lnSpc>
                <a:spcPct val="100000"/>
              </a:lnSpc>
              <a:spcBef>
                <a:spcPts val="799"/>
              </a:spcBef>
              <a:spcAft>
                <a:spcPts val="0"/>
              </a:spcAft>
              <a:buClr>
                <a:srgbClr val="9D90A0"/>
              </a:buClr>
              <a:buSzTx/>
              <a:buFont typeface="Wingdings 2" panose="05020102010507070707" pitchFamily="18" charset="2"/>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TASKS</a:t>
            </a:r>
          </a:p>
          <a:p>
            <a:pPr marL="1076064" marR="0" lvl="2" indent="-355164" algn="l" defTabSz="1217706" rtl="0" eaLnBrk="1" fontAlgn="auto" latinLnBrk="0" hangingPunct="1">
              <a:lnSpc>
                <a:spcPct val="100000"/>
              </a:lnSpc>
              <a:spcBef>
                <a:spcPts val="0"/>
              </a:spcBef>
              <a:spcAft>
                <a:spcPts val="0"/>
              </a:spcAft>
              <a:buClr>
                <a:srgbClr val="9D90A0"/>
              </a:buClr>
              <a:buSzTx/>
              <a:buFont typeface="Wingdings 2" panose="05020102010507070707" pitchFamily="18" charset="2"/>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Task 3.1 Exploitation of the </a:t>
            </a:r>
            <a:r>
              <a:rPr kumimoji="0" lang="en-GB"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FuturEnzyme</a:t>
            </a: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bio-resource collections M1-M24</a:t>
            </a:r>
          </a:p>
          <a:p>
            <a:pPr marL="1076064" marR="0" lvl="2" indent="-355164" algn="l" defTabSz="1217706" rtl="0" eaLnBrk="1" fontAlgn="auto" latinLnBrk="0" hangingPunct="1">
              <a:lnSpc>
                <a:spcPct val="100000"/>
              </a:lnSpc>
              <a:spcBef>
                <a:spcPts val="0"/>
              </a:spcBef>
              <a:spcAft>
                <a:spcPts val="0"/>
              </a:spcAft>
              <a:buClr>
                <a:srgbClr val="9D90A0"/>
              </a:buClr>
              <a:buSzTx/>
              <a:buFont typeface="Wingdings 2" panose="05020102010507070707" pitchFamily="18" charset="2"/>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Task 3.2 Sampling extreme environments for generating new microbial bio-resources M6-M30</a:t>
            </a:r>
          </a:p>
          <a:p>
            <a:pPr marL="1076064" marR="0" lvl="2" indent="-355164" algn="l" defTabSz="1217706" rtl="0" eaLnBrk="1" fontAlgn="auto" latinLnBrk="0" hangingPunct="1">
              <a:lnSpc>
                <a:spcPct val="100000"/>
              </a:lnSpc>
              <a:spcBef>
                <a:spcPts val="0"/>
              </a:spcBef>
              <a:spcAft>
                <a:spcPts val="0"/>
              </a:spcAft>
              <a:buClr>
                <a:srgbClr val="9D90A0"/>
              </a:buClr>
              <a:buSzTx/>
              <a:buFont typeface="Wingdings 2" panose="05020102010507070707" pitchFamily="18" charset="2"/>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Task 3.3 Next Generation Sequencing for generating sequences of target enzymes M1-M36</a:t>
            </a:r>
          </a:p>
          <a:p>
            <a:pPr marL="720900" marR="0" lvl="2" indent="0" algn="l" defTabSz="1217706" rtl="0" eaLnBrk="1" fontAlgn="auto" latinLnBrk="0" hangingPunct="1">
              <a:lnSpc>
                <a:spcPct val="100000"/>
              </a:lnSpc>
              <a:spcBef>
                <a:spcPts val="0"/>
              </a:spcBef>
              <a:spcAft>
                <a:spcPts val="0"/>
              </a:spcAft>
              <a:buClr>
                <a:srgbClr val="9D90A0"/>
              </a:buClr>
              <a:buSzTx/>
              <a:buFont typeface="Wingdings 2" panose="05020102010507070707" pitchFamily="18" charset="2"/>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720900" marR="0" lvl="2" indent="0" algn="l" defTabSz="1217706" rtl="0" eaLnBrk="1" fontAlgn="auto" latinLnBrk="0" hangingPunct="1">
              <a:lnSpc>
                <a:spcPct val="100000"/>
              </a:lnSpc>
              <a:spcBef>
                <a:spcPts val="799"/>
              </a:spcBef>
              <a:spcAft>
                <a:spcPts val="0"/>
              </a:spcAft>
              <a:buClr>
                <a:srgbClr val="9D90A0"/>
              </a:buClr>
              <a:buSzTx/>
              <a:buFont typeface="Wingdings 2" panose="05020102010507070707" pitchFamily="18" charset="2"/>
              <a:buNone/>
              <a:tabLst/>
              <a:defRPr/>
            </a:pPr>
            <a:endParaRPr kumimoji="0" lang="en-GB" sz="1598"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6" name="TextBox 4">
            <a:extLst>
              <a:ext uri="{FF2B5EF4-FFF2-40B4-BE49-F238E27FC236}">
                <a16:creationId xmlns:a16="http://schemas.microsoft.com/office/drawing/2014/main" id="{98830EE4-50CC-801E-9F07-28CEF54A4E90}"/>
              </a:ext>
            </a:extLst>
          </p:cNvPr>
          <p:cNvSpPr txBox="1"/>
          <p:nvPr/>
        </p:nvSpPr>
        <p:spPr>
          <a:xfrm>
            <a:off x="701901" y="291292"/>
            <a:ext cx="106518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WP3 - Activity-based bio-prospecting for enzymes</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35" name="CasellaDiTesto 15">
            <a:extLst>
              <a:ext uri="{FF2B5EF4-FFF2-40B4-BE49-F238E27FC236}">
                <a16:creationId xmlns:a16="http://schemas.microsoft.com/office/drawing/2014/main" id="{AF23C1CE-5F9A-0966-1D1F-A8D43527A59F}"/>
              </a:ext>
            </a:extLst>
          </p:cNvPr>
          <p:cNvSpPr txBox="1"/>
          <p:nvPr/>
        </p:nvSpPr>
        <p:spPr>
          <a:xfrm rot="16200000">
            <a:off x="5073892" y="5846944"/>
            <a:ext cx="11417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242852"/>
                </a:solidFill>
                <a:effectLst/>
                <a:uLnTx/>
                <a:uFillTx/>
                <a:latin typeface="Calibri" panose="020F0502020204030204" pitchFamily="34" charset="0"/>
                <a:ea typeface="+mn-ea"/>
                <a:cs typeface="Calibri" panose="020F0502020204030204" pitchFamily="34" charset="0"/>
              </a:rPr>
              <a:t>Task 3.1</a:t>
            </a:r>
          </a:p>
        </p:txBody>
      </p:sp>
      <p:sp>
        <p:nvSpPr>
          <p:cNvPr id="36" name="CasellaDiTesto 15">
            <a:extLst>
              <a:ext uri="{FF2B5EF4-FFF2-40B4-BE49-F238E27FC236}">
                <a16:creationId xmlns:a16="http://schemas.microsoft.com/office/drawing/2014/main" id="{AF23C1CE-5F9A-0966-1D1F-A8D43527A59F}"/>
              </a:ext>
            </a:extLst>
          </p:cNvPr>
          <p:cNvSpPr txBox="1"/>
          <p:nvPr/>
        </p:nvSpPr>
        <p:spPr>
          <a:xfrm rot="16200000">
            <a:off x="7700095" y="5846944"/>
            <a:ext cx="10689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242852"/>
                </a:solidFill>
                <a:effectLst/>
                <a:uLnTx/>
                <a:uFillTx/>
                <a:latin typeface="Calibri" panose="020F0502020204030204" pitchFamily="34" charset="0"/>
                <a:ea typeface="+mn-ea"/>
                <a:cs typeface="Calibri" panose="020F0502020204030204" pitchFamily="34" charset="0"/>
              </a:rPr>
              <a:t>Task 3.3</a:t>
            </a:r>
          </a:p>
        </p:txBody>
      </p:sp>
      <p:sp>
        <p:nvSpPr>
          <p:cNvPr id="37" name="CasellaDiTesto 15">
            <a:extLst>
              <a:ext uri="{FF2B5EF4-FFF2-40B4-BE49-F238E27FC236}">
                <a16:creationId xmlns:a16="http://schemas.microsoft.com/office/drawing/2014/main" id="{AF23C1CE-5F9A-0966-1D1F-A8D43527A59F}"/>
              </a:ext>
            </a:extLst>
          </p:cNvPr>
          <p:cNvSpPr txBox="1"/>
          <p:nvPr/>
        </p:nvSpPr>
        <p:spPr>
          <a:xfrm rot="16200000">
            <a:off x="6420965" y="5846944"/>
            <a:ext cx="10689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242852"/>
                </a:solidFill>
                <a:effectLst/>
                <a:uLnTx/>
                <a:uFillTx/>
                <a:latin typeface="Calibri" panose="020F0502020204030204" pitchFamily="34" charset="0"/>
                <a:ea typeface="+mn-ea"/>
                <a:cs typeface="Calibri" panose="020F0502020204030204" pitchFamily="34" charset="0"/>
              </a:rPr>
              <a:t>Task 3.2</a:t>
            </a:r>
          </a:p>
        </p:txBody>
      </p:sp>
      <p:sp>
        <p:nvSpPr>
          <p:cNvPr id="48" name="Freccia destra 21">
            <a:extLst>
              <a:ext uri="{FF2B5EF4-FFF2-40B4-BE49-F238E27FC236}">
                <a16:creationId xmlns:a16="http://schemas.microsoft.com/office/drawing/2014/main" id="{591DFF75-092A-4A22-ACD8-B3F7787D9039}"/>
              </a:ext>
            </a:extLst>
          </p:cNvPr>
          <p:cNvSpPr/>
          <p:nvPr/>
        </p:nvSpPr>
        <p:spPr>
          <a:xfrm>
            <a:off x="475851" y="4960318"/>
            <a:ext cx="10379374" cy="900000"/>
          </a:xfrm>
          <a:prstGeom prst="rightArrow">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49" name="Connettore 1 23">
            <a:extLst>
              <a:ext uri="{FF2B5EF4-FFF2-40B4-BE49-F238E27FC236}">
                <a16:creationId xmlns:a16="http://schemas.microsoft.com/office/drawing/2014/main" id="{F83D22C2-A376-45A4-85BC-27FA56001E7F}"/>
              </a:ext>
            </a:extLst>
          </p:cNvPr>
          <p:cNvCxnSpPr>
            <a:cxnSpLocks/>
          </p:cNvCxnSpPr>
          <p:nvPr/>
        </p:nvCxnSpPr>
        <p:spPr>
          <a:xfrm>
            <a:off x="3070983" y="519431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0" name="Connettore 1 24">
            <a:extLst>
              <a:ext uri="{FF2B5EF4-FFF2-40B4-BE49-F238E27FC236}">
                <a16:creationId xmlns:a16="http://schemas.microsoft.com/office/drawing/2014/main" id="{EDA46DFF-6BD7-4109-BADE-F77637021160}"/>
              </a:ext>
            </a:extLst>
          </p:cNvPr>
          <p:cNvCxnSpPr>
            <a:cxnSpLocks/>
          </p:cNvCxnSpPr>
          <p:nvPr/>
        </p:nvCxnSpPr>
        <p:spPr>
          <a:xfrm>
            <a:off x="1756915" y="519431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1" name="Connettore 1 25">
            <a:extLst>
              <a:ext uri="{FF2B5EF4-FFF2-40B4-BE49-F238E27FC236}">
                <a16:creationId xmlns:a16="http://schemas.microsoft.com/office/drawing/2014/main" id="{1A62B445-CFEA-46F9-8A08-CBB33C4BD0E2}"/>
              </a:ext>
            </a:extLst>
          </p:cNvPr>
          <p:cNvCxnSpPr>
            <a:cxnSpLocks/>
          </p:cNvCxnSpPr>
          <p:nvPr/>
        </p:nvCxnSpPr>
        <p:spPr>
          <a:xfrm>
            <a:off x="8232125" y="519431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2" name="Connettore 1 26">
            <a:extLst>
              <a:ext uri="{FF2B5EF4-FFF2-40B4-BE49-F238E27FC236}">
                <a16:creationId xmlns:a16="http://schemas.microsoft.com/office/drawing/2014/main" id="{8FFD9513-0C3F-434E-8847-31C67DA0D994}"/>
              </a:ext>
            </a:extLst>
          </p:cNvPr>
          <p:cNvCxnSpPr>
            <a:cxnSpLocks/>
          </p:cNvCxnSpPr>
          <p:nvPr/>
        </p:nvCxnSpPr>
        <p:spPr>
          <a:xfrm>
            <a:off x="10874508" y="5194318"/>
            <a:ext cx="0" cy="432000"/>
          </a:xfrm>
          <a:prstGeom prst="line">
            <a:avLst/>
          </a:prstGeom>
          <a:ln w="5715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53" name="Connettore 1 27">
            <a:extLst>
              <a:ext uri="{FF2B5EF4-FFF2-40B4-BE49-F238E27FC236}">
                <a16:creationId xmlns:a16="http://schemas.microsoft.com/office/drawing/2014/main" id="{4920710F-0F94-4635-83AC-00D7824A29C7}"/>
              </a:ext>
            </a:extLst>
          </p:cNvPr>
          <p:cNvCxnSpPr>
            <a:cxnSpLocks/>
          </p:cNvCxnSpPr>
          <p:nvPr/>
        </p:nvCxnSpPr>
        <p:spPr>
          <a:xfrm>
            <a:off x="5652565" y="519431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4" name="CasellaDiTesto 15">
            <a:extLst>
              <a:ext uri="{FF2B5EF4-FFF2-40B4-BE49-F238E27FC236}">
                <a16:creationId xmlns:a16="http://schemas.microsoft.com/office/drawing/2014/main" id="{6E3D080E-80CC-42FC-AABC-E5741B0C1955}"/>
              </a:ext>
            </a:extLst>
          </p:cNvPr>
          <p:cNvSpPr txBox="1"/>
          <p:nvPr/>
        </p:nvSpPr>
        <p:spPr>
          <a:xfrm>
            <a:off x="375463" y="5256430"/>
            <a:ext cx="64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M1</a:t>
            </a:r>
          </a:p>
        </p:txBody>
      </p:sp>
      <p:sp>
        <p:nvSpPr>
          <p:cNvPr id="55" name="CasellaDiTesto 16">
            <a:extLst>
              <a:ext uri="{FF2B5EF4-FFF2-40B4-BE49-F238E27FC236}">
                <a16:creationId xmlns:a16="http://schemas.microsoft.com/office/drawing/2014/main" id="{65EEB3CA-1EBC-4C32-8049-67E8EA9B41D5}"/>
              </a:ext>
            </a:extLst>
          </p:cNvPr>
          <p:cNvSpPr txBox="1"/>
          <p:nvPr/>
        </p:nvSpPr>
        <p:spPr>
          <a:xfrm>
            <a:off x="1679596" y="5256430"/>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242852"/>
                </a:solidFill>
                <a:effectLst/>
                <a:uLnTx/>
                <a:uFillTx/>
                <a:latin typeface="Franklin Gothic Book" panose="020B0503020102020204"/>
                <a:ea typeface="+mn-ea"/>
                <a:cs typeface="+mn-cs"/>
              </a:rPr>
              <a:t>M6</a:t>
            </a:r>
          </a:p>
        </p:txBody>
      </p:sp>
      <p:sp>
        <p:nvSpPr>
          <p:cNvPr id="56" name="CasellaDiTesto 17">
            <a:extLst>
              <a:ext uri="{FF2B5EF4-FFF2-40B4-BE49-F238E27FC236}">
                <a16:creationId xmlns:a16="http://schemas.microsoft.com/office/drawing/2014/main" id="{6693DE2A-A27F-48A1-BC20-D614EECA893D}"/>
              </a:ext>
            </a:extLst>
          </p:cNvPr>
          <p:cNvSpPr txBox="1"/>
          <p:nvPr/>
        </p:nvSpPr>
        <p:spPr>
          <a:xfrm>
            <a:off x="3050985" y="5256430"/>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42852"/>
                </a:solidFill>
                <a:effectLst/>
                <a:uLnTx/>
                <a:uFillTx/>
                <a:latin typeface="Franklin Gothic Book" panose="020B0503020102020204"/>
                <a:ea typeface="+mn-ea"/>
                <a:cs typeface="+mn-cs"/>
              </a:rPr>
              <a:t>M12</a:t>
            </a:r>
          </a:p>
        </p:txBody>
      </p:sp>
      <p:sp>
        <p:nvSpPr>
          <p:cNvPr id="57" name="CasellaDiTesto 18">
            <a:extLst>
              <a:ext uri="{FF2B5EF4-FFF2-40B4-BE49-F238E27FC236}">
                <a16:creationId xmlns:a16="http://schemas.microsoft.com/office/drawing/2014/main" id="{B7215303-18B1-447B-9328-9D2904FF5B1E}"/>
              </a:ext>
            </a:extLst>
          </p:cNvPr>
          <p:cNvSpPr txBox="1"/>
          <p:nvPr/>
        </p:nvSpPr>
        <p:spPr>
          <a:xfrm>
            <a:off x="5608139" y="5256430"/>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42852"/>
                </a:solidFill>
                <a:effectLst/>
                <a:uLnTx/>
                <a:uFillTx/>
                <a:latin typeface="Franklin Gothic Book" panose="020B0503020102020204"/>
                <a:ea typeface="+mn-ea"/>
                <a:cs typeface="+mn-cs"/>
              </a:rPr>
              <a:t>M24</a:t>
            </a:r>
          </a:p>
        </p:txBody>
      </p:sp>
      <p:sp>
        <p:nvSpPr>
          <p:cNvPr id="58" name="CasellaDiTesto 19">
            <a:extLst>
              <a:ext uri="{FF2B5EF4-FFF2-40B4-BE49-F238E27FC236}">
                <a16:creationId xmlns:a16="http://schemas.microsoft.com/office/drawing/2014/main" id="{2255A6EC-1E94-473A-8F1C-6457FE4B7100}"/>
              </a:ext>
            </a:extLst>
          </p:cNvPr>
          <p:cNvSpPr txBox="1"/>
          <p:nvPr/>
        </p:nvSpPr>
        <p:spPr>
          <a:xfrm>
            <a:off x="8202073" y="5256430"/>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42852"/>
                </a:solidFill>
                <a:effectLst/>
                <a:uLnTx/>
                <a:uFillTx/>
                <a:latin typeface="Franklin Gothic Book" panose="020B0503020102020204"/>
                <a:ea typeface="+mn-ea"/>
                <a:cs typeface="+mn-cs"/>
              </a:rPr>
              <a:t>M36</a:t>
            </a:r>
          </a:p>
        </p:txBody>
      </p:sp>
      <p:sp>
        <p:nvSpPr>
          <p:cNvPr id="59" name="CasellaDiTesto 20">
            <a:extLst>
              <a:ext uri="{FF2B5EF4-FFF2-40B4-BE49-F238E27FC236}">
                <a16:creationId xmlns:a16="http://schemas.microsoft.com/office/drawing/2014/main" id="{DEC9A655-1528-405E-805E-FFB18A1F375D}"/>
              </a:ext>
            </a:extLst>
          </p:cNvPr>
          <p:cNvSpPr txBox="1"/>
          <p:nvPr/>
        </p:nvSpPr>
        <p:spPr>
          <a:xfrm>
            <a:off x="10209359" y="5256430"/>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42852"/>
                </a:solidFill>
                <a:effectLst/>
                <a:uLnTx/>
                <a:uFillTx/>
                <a:latin typeface="Franklin Gothic Book" panose="020B0503020102020204"/>
                <a:ea typeface="+mn-ea"/>
                <a:cs typeface="+mn-cs"/>
              </a:rPr>
              <a:t>M48</a:t>
            </a:r>
          </a:p>
        </p:txBody>
      </p:sp>
      <p:sp>
        <p:nvSpPr>
          <p:cNvPr id="60" name="CasellaDiTesto 8">
            <a:extLst>
              <a:ext uri="{FF2B5EF4-FFF2-40B4-BE49-F238E27FC236}">
                <a16:creationId xmlns:a16="http://schemas.microsoft.com/office/drawing/2014/main" id="{FAEA41F4-2FA9-4C39-8155-6EBC1D4C263B}"/>
              </a:ext>
            </a:extLst>
          </p:cNvPr>
          <p:cNvSpPr txBox="1"/>
          <p:nvPr/>
        </p:nvSpPr>
        <p:spPr>
          <a:xfrm>
            <a:off x="4346384" y="5256430"/>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42852"/>
                </a:solidFill>
                <a:effectLst/>
                <a:uLnTx/>
                <a:uFillTx/>
                <a:latin typeface="Franklin Gothic Book" panose="020B0503020102020204"/>
                <a:ea typeface="+mn-ea"/>
                <a:cs typeface="+mn-cs"/>
              </a:rPr>
              <a:t>M18</a:t>
            </a:r>
          </a:p>
        </p:txBody>
      </p:sp>
      <p:cxnSp>
        <p:nvCxnSpPr>
          <p:cNvPr id="61" name="Connettore 1 9">
            <a:extLst>
              <a:ext uri="{FF2B5EF4-FFF2-40B4-BE49-F238E27FC236}">
                <a16:creationId xmlns:a16="http://schemas.microsoft.com/office/drawing/2014/main" id="{66B44D46-E02A-4869-8D9A-7FE759B338D5}"/>
              </a:ext>
            </a:extLst>
          </p:cNvPr>
          <p:cNvCxnSpPr>
            <a:cxnSpLocks/>
          </p:cNvCxnSpPr>
          <p:nvPr/>
        </p:nvCxnSpPr>
        <p:spPr>
          <a:xfrm>
            <a:off x="4370448" y="519431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62" name="Connettore 1 10">
            <a:extLst>
              <a:ext uri="{FF2B5EF4-FFF2-40B4-BE49-F238E27FC236}">
                <a16:creationId xmlns:a16="http://schemas.microsoft.com/office/drawing/2014/main" id="{60D38560-F449-4653-9C66-6BD95D845290}"/>
              </a:ext>
            </a:extLst>
          </p:cNvPr>
          <p:cNvCxnSpPr>
            <a:cxnSpLocks/>
          </p:cNvCxnSpPr>
          <p:nvPr/>
        </p:nvCxnSpPr>
        <p:spPr>
          <a:xfrm>
            <a:off x="6949162" y="519431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3" name="CasellaDiTesto 11">
            <a:extLst>
              <a:ext uri="{FF2B5EF4-FFF2-40B4-BE49-F238E27FC236}">
                <a16:creationId xmlns:a16="http://schemas.microsoft.com/office/drawing/2014/main" id="{7FA215FE-0EC7-46AD-8FFD-705E02BB7E4F}"/>
              </a:ext>
            </a:extLst>
          </p:cNvPr>
          <p:cNvSpPr txBox="1"/>
          <p:nvPr/>
        </p:nvSpPr>
        <p:spPr>
          <a:xfrm>
            <a:off x="6919688" y="5256430"/>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42852"/>
                </a:solidFill>
                <a:effectLst/>
                <a:uLnTx/>
                <a:uFillTx/>
                <a:latin typeface="Franklin Gothic Book" panose="020B0503020102020204"/>
                <a:ea typeface="+mn-ea"/>
                <a:cs typeface="+mn-cs"/>
              </a:rPr>
              <a:t>M30</a:t>
            </a:r>
          </a:p>
        </p:txBody>
      </p:sp>
      <p:cxnSp>
        <p:nvCxnSpPr>
          <p:cNvPr id="64" name="Connettore 1 12">
            <a:extLst>
              <a:ext uri="{FF2B5EF4-FFF2-40B4-BE49-F238E27FC236}">
                <a16:creationId xmlns:a16="http://schemas.microsoft.com/office/drawing/2014/main" id="{65AEBFB6-882A-4A39-BFAF-52676589C9B1}"/>
              </a:ext>
            </a:extLst>
          </p:cNvPr>
          <p:cNvCxnSpPr>
            <a:cxnSpLocks/>
          </p:cNvCxnSpPr>
          <p:nvPr/>
        </p:nvCxnSpPr>
        <p:spPr>
          <a:xfrm>
            <a:off x="9475329" y="519431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5" name="CasellaDiTesto 13">
            <a:extLst>
              <a:ext uri="{FF2B5EF4-FFF2-40B4-BE49-F238E27FC236}">
                <a16:creationId xmlns:a16="http://schemas.microsoft.com/office/drawing/2014/main" id="{7BF09032-5B5B-4F8E-AEF8-6C53813C2EDB}"/>
              </a:ext>
            </a:extLst>
          </p:cNvPr>
          <p:cNvSpPr txBox="1"/>
          <p:nvPr/>
        </p:nvSpPr>
        <p:spPr>
          <a:xfrm>
            <a:off x="9442932" y="5256430"/>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42852"/>
                </a:solidFill>
                <a:effectLst/>
                <a:uLnTx/>
                <a:uFillTx/>
                <a:latin typeface="Franklin Gothic Book" panose="020B0503020102020204"/>
                <a:ea typeface="+mn-ea"/>
                <a:cs typeface="+mn-cs"/>
              </a:rPr>
              <a:t>M42</a:t>
            </a:r>
          </a:p>
        </p:txBody>
      </p:sp>
      <p:sp>
        <p:nvSpPr>
          <p:cNvPr id="27" name="Pfeil: nach unten 1">
            <a:extLst>
              <a:ext uri="{FF2B5EF4-FFF2-40B4-BE49-F238E27FC236}">
                <a16:creationId xmlns:a16="http://schemas.microsoft.com/office/drawing/2014/main" id="{05745E3F-70CE-4758-B9E4-90024B8B54B5}"/>
              </a:ext>
            </a:extLst>
          </p:cNvPr>
          <p:cNvSpPr/>
          <p:nvPr/>
        </p:nvSpPr>
        <p:spPr>
          <a:xfrm rot="16200000">
            <a:off x="2468320" y="3006449"/>
            <a:ext cx="132308" cy="4112369"/>
          </a:xfrm>
          <a:prstGeom prst="downArrow">
            <a:avLst/>
          </a:prstGeom>
          <a:solidFill>
            <a:srgbClr val="44546A"/>
          </a:solidFill>
          <a:ln>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463916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Franklin Gothic Book" panose="020B050302010202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Franklin Gothic Book" panose="020B0503020102020204"/>
                <a:ea typeface="+mn-ea"/>
                <a:cs typeface="+mn-cs"/>
              </a:rPr>
              <a:t>FuturEnzyme</a:t>
            </a:r>
          </a:p>
        </p:txBody>
      </p:sp>
      <p:sp>
        <p:nvSpPr>
          <p:cNvPr id="17"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81334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600"/>
              </a:spcAft>
              <a:buClr>
                <a:srgbClr val="242852"/>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WORK DONE</a:t>
            </a:r>
          </a:p>
          <a:p>
            <a:pPr marL="720900" marR="0" lvl="1" indent="-365735" algn="l" defTabSz="1217706" rtl="0" eaLnBrk="1" fontAlgn="auto" latinLnBrk="0" hangingPunct="1">
              <a:lnSpc>
                <a:spcPct val="100000"/>
              </a:lnSpc>
              <a:spcBef>
                <a:spcPts val="0"/>
              </a:spcBef>
              <a:spcAft>
                <a:spcPts val="0"/>
              </a:spcAft>
              <a:buClr>
                <a:srgbClr val="A9D18E"/>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Task 3.1: Exploitation of the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FuturEnzyme</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bio-resource collections :</a:t>
            </a:r>
          </a:p>
          <a:p>
            <a:pPr marL="1076064" marR="0" lvl="2" indent="-355164" algn="l" defTabSz="1217706" rtl="0" eaLnBrk="1" fontAlgn="auto" latinLnBrk="0" hangingPunct="1">
              <a:lnSpc>
                <a:spcPct val="100000"/>
              </a:lnSpc>
              <a:spcBef>
                <a:spcPts val="0"/>
              </a:spcBef>
              <a:spcAft>
                <a:spcPts val="0"/>
              </a:spcAft>
              <a:buClr>
                <a:srgbClr val="9D90A0"/>
              </a:buClr>
              <a:buSzTx/>
              <a:buFont typeface="+mj-lt"/>
              <a:buAutoNum type="arabicParen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Enzymes,  1,428 </a:t>
            </a:r>
          </a:p>
          <a:p>
            <a:pPr marL="1076064" marR="0" lvl="2" indent="-355164" algn="l" defTabSz="1217706" rtl="0" eaLnBrk="1" fontAlgn="auto" latinLnBrk="0" hangingPunct="1">
              <a:lnSpc>
                <a:spcPct val="100000"/>
              </a:lnSpc>
              <a:spcBef>
                <a:spcPts val="0"/>
              </a:spcBef>
              <a:spcAft>
                <a:spcPts val="0"/>
              </a:spcAft>
              <a:buClr>
                <a:srgbClr val="9D90A0"/>
              </a:buClr>
              <a:buSzTx/>
              <a:buFont typeface="+mj-lt"/>
              <a:buAutoNum type="arabicParen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Isolates, 1,492, with 223 genome-sequenced  </a:t>
            </a:r>
          </a:p>
          <a:p>
            <a:pPr marL="1076064" marR="0" lvl="2" indent="-355164" algn="l" defTabSz="1217706" rtl="0" eaLnBrk="1" fontAlgn="auto" latinLnBrk="0" hangingPunct="1">
              <a:lnSpc>
                <a:spcPct val="100000"/>
              </a:lnSpc>
              <a:spcBef>
                <a:spcPts val="0"/>
              </a:spcBef>
              <a:spcAft>
                <a:spcPts val="0"/>
              </a:spcAft>
              <a:buClr>
                <a:srgbClr val="9D90A0"/>
              </a:buClr>
              <a:buSzTx/>
              <a:buFont typeface="+mj-lt"/>
              <a:buAutoNum type="arabicParen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Metagenomic libraries, 35 </a:t>
            </a:r>
            <a:endParaRPr kumimoji="0" lang="es-E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076064" marR="0" lvl="2" indent="-355164" algn="l" defTabSz="1217706" rtl="0" eaLnBrk="1" fontAlgn="auto" latinLnBrk="0" hangingPunct="1">
              <a:lnSpc>
                <a:spcPct val="100000"/>
              </a:lnSpc>
              <a:spcBef>
                <a:spcPts val="0"/>
              </a:spcBef>
              <a:spcAft>
                <a:spcPts val="0"/>
              </a:spcAft>
              <a:buClr>
                <a:srgbClr val="9D90A0"/>
              </a:buClr>
              <a:buSzTx/>
              <a:buFont typeface="+mj-lt"/>
              <a:buAutoNum type="arabicParen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Enrichment cultures, 52</a:t>
            </a:r>
          </a:p>
          <a:p>
            <a:pPr marL="1076064" marR="0" lvl="2" indent="-355164" algn="l" defTabSz="1217706" rtl="0" eaLnBrk="1" fontAlgn="auto" latinLnBrk="0" hangingPunct="1">
              <a:lnSpc>
                <a:spcPct val="100000"/>
              </a:lnSpc>
              <a:spcBef>
                <a:spcPts val="0"/>
              </a:spcBef>
              <a:spcAft>
                <a:spcPts val="0"/>
              </a:spcAft>
              <a:buClr>
                <a:srgbClr val="9D90A0"/>
              </a:buClr>
              <a:buSzTx/>
              <a:buFont typeface="+mj-lt"/>
              <a:buAutoNum type="arabicParen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Shotgun sequencing data, 64</a:t>
            </a:r>
          </a:p>
          <a:p>
            <a:pPr marL="720900" marR="0" lvl="1" indent="-365735" algn="l" defTabSz="1217706" rtl="0" eaLnBrk="1" fontAlgn="auto" latinLnBrk="0" hangingPunct="1">
              <a:lnSpc>
                <a:spcPct val="100000"/>
              </a:lnSpc>
              <a:spcBef>
                <a:spcPts val="0"/>
              </a:spcBef>
              <a:spcAft>
                <a:spcPts val="0"/>
              </a:spcAft>
              <a:buClr>
                <a:srgbClr val="9D90A0"/>
              </a:buClr>
              <a:buSzTx/>
              <a:buFont typeface="Wingdings 2" panose="05020102010507070707" pitchFamily="18"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720900" marR="0" lvl="1" indent="-365735" algn="l" defTabSz="1217706" rtl="0" eaLnBrk="1" fontAlgn="auto" latinLnBrk="0" hangingPunct="1">
              <a:lnSpc>
                <a:spcPct val="100000"/>
              </a:lnSpc>
              <a:spcBef>
                <a:spcPts val="0"/>
              </a:spcBef>
              <a:spcAft>
                <a:spcPts val="0"/>
              </a:spcAft>
              <a:buClr>
                <a:srgbClr val="A9D18E"/>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Task 3.2: </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Sampling extreme environments for generating new microbial bio-resources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1076064" marR="0" lvl="2" indent="-355164" algn="l" defTabSz="1217706" rtl="0" eaLnBrk="1" fontAlgn="auto" latinLnBrk="0" hangingPunct="1">
              <a:lnSpc>
                <a:spcPct val="100000"/>
              </a:lnSpc>
              <a:spcBef>
                <a:spcPts val="0"/>
              </a:spcBef>
              <a:spcAft>
                <a:spcPts val="0"/>
              </a:spcAft>
              <a:buClr>
                <a:srgbClr val="9D90A0"/>
              </a:buClr>
              <a:buSzTx/>
              <a:buFont typeface="+mj-lt"/>
              <a:buAutoNum type="arabicParen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Raw environmental samples: 51 new samples</a:t>
            </a:r>
          </a:p>
          <a:p>
            <a:pPr marL="1076064" marR="0" lvl="2" indent="-355164" algn="l" defTabSz="1217706" rtl="0" eaLnBrk="1" fontAlgn="auto" latinLnBrk="0" hangingPunct="1">
              <a:lnSpc>
                <a:spcPct val="100000"/>
              </a:lnSpc>
              <a:spcBef>
                <a:spcPts val="0"/>
              </a:spcBef>
              <a:spcAft>
                <a:spcPts val="0"/>
              </a:spcAft>
              <a:buClr>
                <a:srgbClr val="9D90A0"/>
              </a:buClr>
              <a:buSzTx/>
              <a:buFont typeface="+mj-lt"/>
              <a:buAutoNum type="arabicParen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Isolates: 208 new isolates from 28 different locations</a:t>
            </a:r>
            <a:r>
              <a:rPr kumimoji="0" lang="en-GB" sz="14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1076064" marR="0" lvl="2" indent="-355164" algn="l" defTabSz="1217706" rtl="0" eaLnBrk="1" fontAlgn="auto" latinLnBrk="0" hangingPunct="1">
              <a:lnSpc>
                <a:spcPct val="100000"/>
              </a:lnSpc>
              <a:spcBef>
                <a:spcPts val="0"/>
              </a:spcBef>
              <a:spcAft>
                <a:spcPts val="0"/>
              </a:spcAft>
              <a:buClr>
                <a:srgbClr val="9D90A0"/>
              </a:buClr>
              <a:buSzTx/>
              <a:buFont typeface="+mj-lt"/>
              <a:buAutoNum type="arabicParen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Clone metagenomic libraries: 7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fosmid</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libraries, combined, 2 M clones</a:t>
            </a:r>
            <a:r>
              <a:rPr kumimoji="0" lang="en-GB" sz="14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a:p>
            <a:pPr marL="1076064" marR="0" lvl="2" indent="-355164" algn="l" defTabSz="1217706" rtl="0" eaLnBrk="1" fontAlgn="auto" latinLnBrk="0" hangingPunct="1">
              <a:lnSpc>
                <a:spcPct val="100000"/>
              </a:lnSpc>
              <a:spcBef>
                <a:spcPts val="0"/>
              </a:spcBef>
              <a:spcAft>
                <a:spcPts val="0"/>
              </a:spcAft>
              <a:buClr>
                <a:srgbClr val="9D90A0"/>
              </a:buClr>
              <a:buSzTx/>
              <a:buFont typeface="+mj-lt"/>
              <a:buAutoNum type="arabicParen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Enrichment cultures: 42 enrichment cultures</a:t>
            </a:r>
            <a:r>
              <a:rPr kumimoji="0" lang="en-GB" sz="14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a:p>
            <a:pPr marL="355165" marR="0" lvl="1" indent="0" algn="l" defTabSz="1217706" rtl="0" eaLnBrk="1" fontAlgn="auto" latinLnBrk="0" hangingPunct="1">
              <a:lnSpc>
                <a:spcPct val="100000"/>
              </a:lnSpc>
              <a:spcBef>
                <a:spcPts val="0"/>
              </a:spcBef>
              <a:spcAft>
                <a:spcPts val="0"/>
              </a:spcAft>
              <a:buClr>
                <a:srgbClr val="9D90A0"/>
              </a:buClr>
              <a:buSzTx/>
              <a:buFont typeface="Wingdings 2" panose="05020102010507070707" pitchFamily="18" charset="2"/>
              <a:buNone/>
              <a:tabLst/>
              <a:defRPr/>
            </a:pPr>
            <a:endParaRPr kumimoji="0" lang="en-US" sz="187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720900" marR="0" lvl="1" indent="-365735" algn="l" defTabSz="1217706" rtl="0" eaLnBrk="1" fontAlgn="auto" latinLnBrk="0" hangingPunct="1">
              <a:lnSpc>
                <a:spcPct val="100000"/>
              </a:lnSpc>
              <a:spcBef>
                <a:spcPts val="0"/>
              </a:spcBef>
              <a:spcAft>
                <a:spcPts val="0"/>
              </a:spcAft>
              <a:buClr>
                <a:srgbClr val="A9D18E"/>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Task 3.3: Next Generation Sequencing for generating sequences of target enzymes :</a:t>
            </a:r>
          </a:p>
          <a:p>
            <a:pPr marL="1076064" marR="0" lvl="2" indent="-355164" algn="l" defTabSz="1217706" rtl="0" eaLnBrk="1" fontAlgn="auto" latinLnBrk="0" hangingPunct="1">
              <a:lnSpc>
                <a:spcPct val="100000"/>
              </a:lnSpc>
              <a:spcBef>
                <a:spcPts val="0"/>
              </a:spcBef>
              <a:spcAft>
                <a:spcPts val="0"/>
              </a:spcAft>
              <a:buClr>
                <a:srgbClr val="9D90A0"/>
              </a:buClr>
              <a:buSzTx/>
              <a:buFont typeface="+mj-lt"/>
              <a:buAutoNum type="arabicParen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Genomes of 22 new isolates</a:t>
            </a:r>
          </a:p>
          <a:p>
            <a:pPr marL="1076064" marR="0" lvl="2" indent="-355164" algn="l" defTabSz="1217706" rtl="0" eaLnBrk="1" fontAlgn="auto" latinLnBrk="0" hangingPunct="1">
              <a:lnSpc>
                <a:spcPct val="100000"/>
              </a:lnSpc>
              <a:spcBef>
                <a:spcPts val="0"/>
              </a:spcBef>
              <a:spcAft>
                <a:spcPts val="0"/>
              </a:spcAft>
              <a:buClr>
                <a:srgbClr val="9D90A0"/>
              </a:buClr>
              <a:buSzTx/>
              <a:buFont typeface="+mj-lt"/>
              <a:buAutoNum type="arabicParen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Shotgun metagenome sequences, 54</a:t>
            </a:r>
          </a:p>
          <a:p>
            <a:pPr marL="1076064" marR="0" lvl="2" indent="-355164" algn="l" defTabSz="1217706" rtl="0" eaLnBrk="1" fontAlgn="auto" latinLnBrk="0" hangingPunct="1">
              <a:lnSpc>
                <a:spcPct val="100000"/>
              </a:lnSpc>
              <a:spcBef>
                <a:spcPts val="0"/>
              </a:spcBef>
              <a:spcAft>
                <a:spcPts val="0"/>
              </a:spcAft>
              <a:buClr>
                <a:srgbClr val="9D90A0"/>
              </a:buClr>
              <a:buSzTx/>
              <a:buFont typeface="+mj-lt"/>
              <a:buAutoNum type="arabicParen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sequences of enzymes, 257</a:t>
            </a:r>
          </a:p>
          <a:p>
            <a:pPr marL="1076064" marR="0" lvl="2" indent="-355164" algn="l" defTabSz="1217706" rtl="0" eaLnBrk="1" fontAlgn="auto" latinLnBrk="0" hangingPunct="1">
              <a:lnSpc>
                <a:spcPct val="100000"/>
              </a:lnSpc>
              <a:spcBef>
                <a:spcPts val="0"/>
              </a:spcBef>
              <a:spcAft>
                <a:spcPts val="0"/>
              </a:spcAft>
              <a:buClr>
                <a:srgbClr val="9D90A0"/>
              </a:buClr>
              <a:buSzTx/>
              <a:buFont typeface="+mj-lt"/>
              <a:buAutoNum type="arabicParenR"/>
              <a:tabLst/>
              <a:defRPr/>
            </a:pPr>
            <a:endParaRPr kumimoji="0" lang="en-US" sz="160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TextBox 4">
            <a:extLst>
              <a:ext uri="{FF2B5EF4-FFF2-40B4-BE49-F238E27FC236}">
                <a16:creationId xmlns:a16="http://schemas.microsoft.com/office/drawing/2014/main" id="{D0964415-80D8-400D-A6E4-25F2E80B06AE}"/>
              </a:ext>
            </a:extLst>
          </p:cNvPr>
          <p:cNvSpPr txBox="1"/>
          <p:nvPr/>
        </p:nvSpPr>
        <p:spPr>
          <a:xfrm>
            <a:off x="701901" y="291292"/>
            <a:ext cx="106518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a:ea typeface="+mn-ea"/>
                <a:cs typeface="Calibri" panose="020F0502020204030204" pitchFamily="34" charset="0"/>
              </a:rPr>
              <a:t>WP3 - Activity-based bio-prospecting for enzymes</a:t>
            </a:r>
            <a:endParaRPr kumimoji="0" lang="en-GB" sz="3600" b="0" i="0" u="none" strike="noStrike" kern="1200" cap="none" spc="0" normalizeH="0" baseline="0" noProof="0" dirty="0">
              <a:ln>
                <a:noFill/>
              </a:ln>
              <a:solidFill>
                <a:prstClr val="black"/>
              </a:solidFill>
              <a:effectLst/>
              <a:uLnTx/>
              <a:uFillTx/>
              <a:latin typeface="Franklin Gothic Book" panose="020B0503020102020204"/>
              <a:ea typeface="+mn-ea"/>
              <a:cs typeface="Calibri" panose="020F0502020204030204" pitchFamily="34" charset="0"/>
            </a:endParaRPr>
          </a:p>
        </p:txBody>
      </p:sp>
    </p:spTree>
    <p:extLst>
      <p:ext uri="{BB962C8B-B14F-4D97-AF65-F5344CB8AC3E}">
        <p14:creationId xmlns:p14="http://schemas.microsoft.com/office/powerpoint/2010/main" val="2079064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830EE4-50CC-801E-9F07-28CEF54A4E90}"/>
              </a:ext>
            </a:extLst>
          </p:cNvPr>
          <p:cNvSpPr txBox="1"/>
          <p:nvPr/>
        </p:nvSpPr>
        <p:spPr>
          <a:xfrm>
            <a:off x="702542" y="231616"/>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WP3 partners</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7" name="CasellaDiTesto 3">
            <a:extLst>
              <a:ext uri="{FF2B5EF4-FFF2-40B4-BE49-F238E27FC236}">
                <a16:creationId xmlns:a16="http://schemas.microsoft.com/office/drawing/2014/main" id="{DB2C5216-923C-4138-9DB6-08F3A06FC325}"/>
              </a:ext>
            </a:extLst>
          </p:cNvPr>
          <p:cNvSpPr txBox="1"/>
          <p:nvPr/>
        </p:nvSpPr>
        <p:spPr>
          <a:xfrm>
            <a:off x="1318323" y="4150812"/>
            <a:ext cx="26257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UHAM, Universität Hamburg</a:t>
            </a:r>
          </a:p>
        </p:txBody>
      </p:sp>
      <p:pic>
        <p:nvPicPr>
          <p:cNvPr id="58" name="Immagine 7">
            <a:extLst>
              <a:ext uri="{FF2B5EF4-FFF2-40B4-BE49-F238E27FC236}">
                <a16:creationId xmlns:a16="http://schemas.microsoft.com/office/drawing/2014/main" id="{F07B5C94-8831-4A0A-9A77-91B1C4C92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425" y="4850060"/>
            <a:ext cx="540000" cy="360000"/>
          </a:xfrm>
          <a:prstGeom prst="rect">
            <a:avLst/>
          </a:prstGeom>
          <a:ln>
            <a:solidFill>
              <a:schemeClr val="tx1"/>
            </a:solidFill>
          </a:ln>
          <a:effectLst>
            <a:outerShdw blurRad="50800" dist="38100" dir="2700000" algn="tl" rotWithShape="0">
              <a:prstClr val="black">
                <a:alpha val="40000"/>
              </a:prstClr>
            </a:outerShdw>
          </a:effectLst>
        </p:spPr>
      </p:pic>
      <p:pic>
        <p:nvPicPr>
          <p:cNvPr id="64"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425" y="3665403"/>
            <a:ext cx="546303" cy="360000"/>
          </a:xfrm>
          <a:prstGeom prst="rect">
            <a:avLst/>
          </a:prstGeom>
          <a:ln>
            <a:solidFill>
              <a:schemeClr val="tx1"/>
            </a:solidFill>
          </a:ln>
          <a:effectLst>
            <a:outerShdw blurRad="50800" dist="38100" dir="2700000" algn="tl" rotWithShape="0">
              <a:prstClr val="black">
                <a:alpha val="40000"/>
              </a:prstClr>
            </a:outerShdw>
          </a:effectLst>
        </p:spPr>
      </p:pic>
      <p:pic>
        <p:nvPicPr>
          <p:cNvPr id="91" name="Imagen 90">
            <a:extLst>
              <a:ext uri="{FF2B5EF4-FFF2-40B4-BE49-F238E27FC236}">
                <a16:creationId xmlns:a16="http://schemas.microsoft.com/office/drawing/2014/main" id="{42CD75B9-CB3E-40F5-AC46-42CC3AB58C82}"/>
              </a:ext>
            </a:extLst>
          </p:cNvPr>
          <p:cNvPicPr>
            <a:picLocks noChangeAspect="1"/>
          </p:cNvPicPr>
          <p:nvPr/>
        </p:nvPicPr>
        <p:blipFill rotWithShape="1">
          <a:blip r:embed="rId5"/>
          <a:srcRect l="8413" t="16117" r="7761" b="15174"/>
          <a:stretch/>
        </p:blipFill>
        <p:spPr>
          <a:xfrm>
            <a:off x="5391078" y="1949058"/>
            <a:ext cx="540000" cy="442623"/>
          </a:xfrm>
          <a:prstGeom prst="rect">
            <a:avLst/>
          </a:prstGeom>
          <a:ln w="3175">
            <a:noFill/>
          </a:ln>
        </p:spPr>
      </p:pic>
      <p:pic>
        <p:nvPicPr>
          <p:cNvPr id="93" name="Imagen 92">
            <a:extLst>
              <a:ext uri="{FF2B5EF4-FFF2-40B4-BE49-F238E27FC236}">
                <a16:creationId xmlns:a16="http://schemas.microsoft.com/office/drawing/2014/main" id="{87715BF9-6BE4-4DB7-8D0D-EDF4DB371126}"/>
              </a:ext>
            </a:extLst>
          </p:cNvPr>
          <p:cNvPicPr>
            <a:picLocks noChangeAspect="1"/>
          </p:cNvPicPr>
          <p:nvPr/>
        </p:nvPicPr>
        <p:blipFill>
          <a:blip r:embed="rId6"/>
          <a:stretch>
            <a:fillRect/>
          </a:stretch>
        </p:blipFill>
        <p:spPr>
          <a:xfrm>
            <a:off x="5391077" y="4231669"/>
            <a:ext cx="540000" cy="539100"/>
          </a:xfrm>
          <a:prstGeom prst="rect">
            <a:avLst/>
          </a:prstGeom>
          <a:ln w="3175">
            <a:noFill/>
          </a:ln>
        </p:spPr>
      </p:pic>
      <p:pic>
        <p:nvPicPr>
          <p:cNvPr id="106" name="Imagen 105">
            <a:extLst>
              <a:ext uri="{FF2B5EF4-FFF2-40B4-BE49-F238E27FC236}">
                <a16:creationId xmlns:a16="http://schemas.microsoft.com/office/drawing/2014/main" id="{8F4A34F4-B291-4609-8DB3-65A38701A4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1078" y="5498049"/>
            <a:ext cx="1011546" cy="360000"/>
          </a:xfrm>
          <a:prstGeom prst="rect">
            <a:avLst/>
          </a:prstGeom>
          <a:ln w="3175">
            <a:noFill/>
          </a:ln>
        </p:spPr>
      </p:pic>
      <p:pic>
        <p:nvPicPr>
          <p:cNvPr id="119" name="Immagine 5">
            <a:extLst>
              <a:ext uri="{FF2B5EF4-FFF2-40B4-BE49-F238E27FC236}">
                <a16:creationId xmlns:a16="http://schemas.microsoft.com/office/drawing/2014/main" id="{EE171F16-B868-46EB-91A5-89B5C1B738A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391078" y="4874774"/>
            <a:ext cx="827026" cy="360000"/>
          </a:xfrm>
          <a:prstGeom prst="rect">
            <a:avLst/>
          </a:prstGeom>
          <a:ln w="3175">
            <a:noFill/>
          </a:ln>
        </p:spPr>
      </p:pic>
      <p:pic>
        <p:nvPicPr>
          <p:cNvPr id="121" name="Grafik 4" descr="Ein Bild, das Text, ClipArt enthält.&#10;&#10;Automatisch generierte Beschreibung">
            <a:extLst>
              <a:ext uri="{FF2B5EF4-FFF2-40B4-BE49-F238E27FC236}">
                <a16:creationId xmlns:a16="http://schemas.microsoft.com/office/drawing/2014/main" id="{BBA7A522-CFC5-43DA-9F2E-6CA3E816C09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8779" t="-1649" r="8169" b="-1"/>
          <a:stretch/>
        </p:blipFill>
        <p:spPr>
          <a:xfrm>
            <a:off x="5391078" y="3693811"/>
            <a:ext cx="722631" cy="360000"/>
          </a:xfrm>
          <a:prstGeom prst="rect">
            <a:avLst/>
          </a:prstGeom>
          <a:ln w="3175">
            <a:noFill/>
          </a:ln>
        </p:spPr>
      </p:pic>
      <p:sp>
        <p:nvSpPr>
          <p:cNvPr id="125" name="CasellaDiTesto 3">
            <a:extLst>
              <a:ext uri="{FF2B5EF4-FFF2-40B4-BE49-F238E27FC236}">
                <a16:creationId xmlns:a16="http://schemas.microsoft.com/office/drawing/2014/main" id="{DB2C5216-923C-4138-9DB6-08F3A06FC325}"/>
              </a:ext>
            </a:extLst>
          </p:cNvPr>
          <p:cNvSpPr txBox="1"/>
          <p:nvPr/>
        </p:nvSpPr>
        <p:spPr>
          <a:xfrm>
            <a:off x="1318323" y="2964077"/>
            <a:ext cx="35326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CSIC, </a:t>
            </a: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Agencia Estatal Consejo Superior de Investigaciones Científicas</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6" name="Picture 2" descr="File:Logotipo del CSIC.svg - Wikipedia">
            <a:extLst>
              <a:ext uri="{FF2B5EF4-FFF2-40B4-BE49-F238E27FC236}">
                <a16:creationId xmlns:a16="http://schemas.microsoft.com/office/drawing/2014/main" id="{529CDE92-E78A-47EA-949A-EF2DDBB8C42D}"/>
              </a:ext>
            </a:extLst>
          </p:cNvPr>
          <p:cNvPicPr>
            <a:picLocks noChangeAspect="1" noChangeArrowheads="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r="82083" b="18745"/>
          <a:stretch/>
        </p:blipFill>
        <p:spPr bwMode="auto">
          <a:xfrm>
            <a:off x="5391078" y="2989965"/>
            <a:ext cx="540000" cy="598732"/>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127" name="Immagine 12">
            <a:extLst>
              <a:ext uri="{FF2B5EF4-FFF2-40B4-BE49-F238E27FC236}">
                <a16:creationId xmlns:a16="http://schemas.microsoft.com/office/drawing/2014/main" id="{10360862-A577-485E-8602-EBC6F2EC6B9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7425" y="3076464"/>
            <a:ext cx="540983" cy="360000"/>
          </a:xfrm>
          <a:prstGeom prst="rect">
            <a:avLst/>
          </a:prstGeom>
          <a:ln>
            <a:solidFill>
              <a:schemeClr val="tx1"/>
            </a:solidFill>
          </a:ln>
          <a:effectLst>
            <a:outerShdw blurRad="50800" dist="38100" dir="2700000" algn="tl" rotWithShape="0">
              <a:prstClr val="black">
                <a:alpha val="40000"/>
              </a:prstClr>
            </a:outerShdw>
          </a:effectLst>
        </p:spPr>
      </p:pic>
      <p:pic>
        <p:nvPicPr>
          <p:cNvPr id="129" name="Immagine 11">
            <a:extLst>
              <a:ext uri="{FF2B5EF4-FFF2-40B4-BE49-F238E27FC236}">
                <a16:creationId xmlns:a16="http://schemas.microsoft.com/office/drawing/2014/main" id="{E1BF63A0-F0EA-462D-8E6A-9C2AF1462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425" y="4252689"/>
            <a:ext cx="546303" cy="360000"/>
          </a:xfrm>
          <a:prstGeom prst="rect">
            <a:avLst/>
          </a:prstGeom>
          <a:ln>
            <a:solidFill>
              <a:schemeClr val="tx1"/>
            </a:solidFill>
          </a:ln>
          <a:effectLst>
            <a:outerShdw blurRad="50800" dist="38100" dir="2700000" algn="tl" rotWithShape="0">
              <a:prstClr val="black">
                <a:alpha val="40000"/>
              </a:prstClr>
            </a:outerShdw>
          </a:effectLst>
        </p:spPr>
      </p:pic>
      <p:pic>
        <p:nvPicPr>
          <p:cNvPr id="137" name="Imagen 136"/>
          <p:cNvPicPr>
            <a:picLocks noChangeAspect="1"/>
          </p:cNvPicPr>
          <p:nvPr/>
        </p:nvPicPr>
        <p:blipFill rotWithShape="1">
          <a:blip r:embed="rId12"/>
          <a:srcRect l="36563" t="42168" r="35618" b="41835"/>
          <a:stretch/>
        </p:blipFill>
        <p:spPr>
          <a:xfrm>
            <a:off x="717425" y="5501851"/>
            <a:ext cx="557656" cy="352397"/>
          </a:xfrm>
          <a:prstGeom prst="rect">
            <a:avLst/>
          </a:prstGeom>
          <a:ln>
            <a:solidFill>
              <a:schemeClr val="tx1"/>
            </a:solidFill>
          </a:ln>
          <a:effectLst>
            <a:outerShdw blurRad="50800" dist="38100" dir="2700000" algn="tl" rotWithShape="0">
              <a:prstClr val="black">
                <a:alpha val="40000"/>
              </a:prstClr>
            </a:outerShdw>
          </a:effectLst>
        </p:spPr>
      </p:pic>
      <p:pic>
        <p:nvPicPr>
          <p:cNvPr id="139" name="Imagen 138"/>
          <p:cNvPicPr>
            <a:picLocks noChangeAspect="1"/>
          </p:cNvPicPr>
          <p:nvPr/>
        </p:nvPicPr>
        <p:blipFill rotWithShape="1">
          <a:blip r:embed="rId13"/>
          <a:srcRect l="7996" t="23843" r="8157" b="23904"/>
          <a:stretch/>
        </p:blipFill>
        <p:spPr>
          <a:xfrm>
            <a:off x="717425" y="1949058"/>
            <a:ext cx="577674" cy="360000"/>
          </a:xfrm>
          <a:prstGeom prst="rect">
            <a:avLst/>
          </a:prstGeom>
          <a:ln>
            <a:solidFill>
              <a:schemeClr val="tx1"/>
            </a:solidFill>
          </a:ln>
          <a:effectLst>
            <a:outerShdw blurRad="50800" dist="38100" dir="2700000" algn="tl" rotWithShape="0">
              <a:prstClr val="black">
                <a:alpha val="40000"/>
              </a:prstClr>
            </a:outerShdw>
          </a:effectLst>
        </p:spPr>
      </p:pic>
      <p:sp>
        <p:nvSpPr>
          <p:cNvPr id="141" name="CasellaDiTesto 3">
            <a:extLst>
              <a:ext uri="{FF2B5EF4-FFF2-40B4-BE49-F238E27FC236}">
                <a16:creationId xmlns:a16="http://schemas.microsoft.com/office/drawing/2014/main" id="{DB2C5216-923C-4138-9DB6-08F3A06FC325}"/>
              </a:ext>
            </a:extLst>
          </p:cNvPr>
          <p:cNvSpPr txBox="1"/>
          <p:nvPr/>
        </p:nvSpPr>
        <p:spPr>
          <a:xfrm>
            <a:off x="1318323" y="3553016"/>
            <a:ext cx="30921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UDUS, Heinrich-Heine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Universität</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Düsseldorf</a:t>
            </a:r>
          </a:p>
        </p:txBody>
      </p:sp>
      <p:sp>
        <p:nvSpPr>
          <p:cNvPr id="142" name="CasellaDiTesto 8">
            <a:extLst>
              <a:ext uri="{FF2B5EF4-FFF2-40B4-BE49-F238E27FC236}">
                <a16:creationId xmlns:a16="http://schemas.microsoft.com/office/drawing/2014/main" id="{497B0D7E-E0CA-48CC-88C7-7F50A9835FE0}"/>
              </a:ext>
            </a:extLst>
          </p:cNvPr>
          <p:cNvSpPr txBox="1"/>
          <p:nvPr/>
        </p:nvSpPr>
        <p:spPr>
          <a:xfrm>
            <a:off x="1318323" y="5385662"/>
            <a:ext cx="42105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IST-ID,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Association of Instituto Superior Técnico For Research and Development</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CasellaDiTesto 8">
            <a:extLst>
              <a:ext uri="{FF2B5EF4-FFF2-40B4-BE49-F238E27FC236}">
                <a16:creationId xmlns:a16="http://schemas.microsoft.com/office/drawing/2014/main" id="{497B0D7E-E0CA-48CC-88C7-7F50A9835FE0}"/>
              </a:ext>
            </a:extLst>
          </p:cNvPr>
          <p:cNvSpPr txBox="1"/>
          <p:nvPr/>
        </p:nvSpPr>
        <p:spPr>
          <a:xfrm>
            <a:off x="1318323" y="4737673"/>
            <a:ext cx="29129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CNR,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Consiglio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Nazionale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Delle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Ricerche</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CasellaDiTesto 8">
            <a:extLst>
              <a:ext uri="{FF2B5EF4-FFF2-40B4-BE49-F238E27FC236}">
                <a16:creationId xmlns:a16="http://schemas.microsoft.com/office/drawing/2014/main" id="{497B0D7E-E0CA-48CC-88C7-7F50A9835FE0}"/>
              </a:ext>
            </a:extLst>
          </p:cNvPr>
          <p:cNvSpPr txBox="1"/>
          <p:nvPr/>
        </p:nvSpPr>
        <p:spPr>
          <a:xfrm>
            <a:off x="1318323" y="1959781"/>
            <a:ext cx="38912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BANGOR, Bangor University</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5DB5442-F90A-6983-7262-75D997DA42D3}"/>
              </a:ext>
            </a:extLst>
          </p:cNvPr>
          <p:cNvSpPr txBox="1"/>
          <p:nvPr/>
        </p:nvSpPr>
        <p:spPr>
          <a:xfrm>
            <a:off x="545140" y="1359899"/>
            <a:ext cx="68484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WP3 lead</a:t>
            </a: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C2168D35-4464-2DC4-4340-3B5429BEFE91}"/>
              </a:ext>
            </a:extLst>
          </p:cNvPr>
          <p:cNvSpPr txBox="1"/>
          <p:nvPr/>
        </p:nvSpPr>
        <p:spPr>
          <a:xfrm>
            <a:off x="545140" y="2443300"/>
            <a:ext cx="4305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WP3 contributing partners</a:t>
            </a: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22995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r>
              <a:rPr lang="en-US" dirty="0"/>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algn="ctr"/>
            <a:fld id="{07CE569E-9B7C-4CB9-AB80-C0841F922CFF}" type="slidenum">
              <a:rPr lang="en-US" smtClean="0"/>
              <a:pPr algn="ctr"/>
              <a:t>5</a:t>
            </a:fld>
            <a:endParaRPr lang="en-US" dirty="0"/>
          </a:p>
        </p:txBody>
      </p:sp>
      <p:sp>
        <p:nvSpPr>
          <p:cNvPr id="6" name="CasellaDiTesto 6">
            <a:extLst>
              <a:ext uri="{FF2B5EF4-FFF2-40B4-BE49-F238E27FC236}">
                <a16:creationId xmlns:a16="http://schemas.microsoft.com/office/drawing/2014/main" id="{964F5643-FD0F-807A-5346-8CCBF9170A47}"/>
              </a:ext>
            </a:extLst>
          </p:cNvPr>
          <p:cNvSpPr txBox="1"/>
          <p:nvPr/>
        </p:nvSpPr>
        <p:spPr>
          <a:xfrm>
            <a:off x="596900" y="1765300"/>
            <a:ext cx="11023600" cy="3539430"/>
          </a:xfrm>
          <a:prstGeom prst="rect">
            <a:avLst/>
          </a:prstGeom>
          <a:noFill/>
        </p:spPr>
        <p:txBody>
          <a:bodyPr wrap="square" rtlCol="0">
            <a:spAutoFit/>
          </a:bodyPr>
          <a:lstStyle/>
          <a:p>
            <a:r>
              <a:rPr lang="en-US" sz="2800" dirty="0">
                <a:solidFill>
                  <a:schemeClr val="tx2"/>
                </a:solidFill>
              </a:rPr>
              <a:t>To establish and combine a series of </a:t>
            </a:r>
            <a:r>
              <a:rPr lang="en-US" sz="2800" b="1" dirty="0">
                <a:solidFill>
                  <a:schemeClr val="tx2"/>
                </a:solidFill>
              </a:rPr>
              <a:t>technologies to retrieve highly powerful, stable and low cost microbial enzymes</a:t>
            </a:r>
            <a:r>
              <a:rPr lang="en-US" sz="2800" dirty="0">
                <a:solidFill>
                  <a:schemeClr val="tx2"/>
                </a:solidFill>
              </a:rPr>
              <a:t> …</a:t>
            </a:r>
          </a:p>
          <a:p>
            <a:endParaRPr lang="en-US" sz="2800" dirty="0">
              <a:solidFill>
                <a:schemeClr val="tx2"/>
              </a:solidFill>
            </a:endParaRPr>
          </a:p>
          <a:p>
            <a:r>
              <a:rPr lang="en-US" sz="2800" dirty="0">
                <a:solidFill>
                  <a:schemeClr val="tx2"/>
                </a:solidFill>
              </a:rPr>
              <a:t>With them, we aim to approach the complex reality and challenges of real consumer products in the </a:t>
            </a:r>
            <a:r>
              <a:rPr lang="en-US" sz="2800" b="1" dirty="0">
                <a:solidFill>
                  <a:schemeClr val="tx2"/>
                </a:solidFill>
              </a:rPr>
              <a:t>detergent, textile and cosmetic sectors …</a:t>
            </a:r>
          </a:p>
          <a:p>
            <a:endParaRPr lang="en-US" sz="2800" b="1" dirty="0">
              <a:solidFill>
                <a:schemeClr val="tx2"/>
              </a:solidFill>
            </a:endParaRPr>
          </a:p>
          <a:p>
            <a:r>
              <a:rPr lang="en-US" sz="2800" dirty="0">
                <a:solidFill>
                  <a:schemeClr val="tx2"/>
                </a:solidFill>
              </a:rPr>
              <a:t>With the ambition of </a:t>
            </a:r>
            <a:r>
              <a:rPr lang="en-US" sz="2800" b="1" dirty="0">
                <a:solidFill>
                  <a:schemeClr val="tx2"/>
                </a:solidFill>
              </a:rPr>
              <a:t>greening products already in the market</a:t>
            </a:r>
            <a:r>
              <a:rPr lang="en-US" sz="2800" dirty="0">
                <a:solidFill>
                  <a:schemeClr val="tx2"/>
                </a:solidFill>
              </a:rPr>
              <a:t>, making them more environmentally friendly, valuable, functional and sustainable.</a:t>
            </a:r>
          </a:p>
        </p:txBody>
      </p:sp>
      <p:sp>
        <p:nvSpPr>
          <p:cNvPr id="7" name="TextBox 4">
            <a:extLst>
              <a:ext uri="{FF2B5EF4-FFF2-40B4-BE49-F238E27FC236}">
                <a16:creationId xmlns:a16="http://schemas.microsoft.com/office/drawing/2014/main" id="{98830EE4-50CC-801E-9F07-28CEF54A4E90}"/>
              </a:ext>
            </a:extLst>
          </p:cNvPr>
          <p:cNvSpPr txBox="1"/>
          <p:nvPr/>
        </p:nvSpPr>
        <p:spPr>
          <a:xfrm>
            <a:off x="662608" y="80148"/>
            <a:ext cx="10204097" cy="1077218"/>
          </a:xfrm>
          <a:prstGeom prst="rect">
            <a:avLst/>
          </a:prstGeom>
          <a:noFill/>
        </p:spPr>
        <p:txBody>
          <a:bodyPr wrap="square" rtlCol="0">
            <a:spAutoFit/>
          </a:bodyPr>
          <a:lstStyle/>
          <a:p>
            <a:r>
              <a:rPr lang="en-US" sz="3600" dirty="0">
                <a:latin typeface="Franklin Gothic Book" panose="020B0503020102020204" pitchFamily="34" charset="0"/>
              </a:rPr>
              <a:t>General Objective:</a:t>
            </a:r>
          </a:p>
          <a:p>
            <a:r>
              <a:rPr lang="en-US" sz="2800" dirty="0">
                <a:latin typeface="Franklin Gothic Book" panose="020B0503020102020204" pitchFamily="34" charset="0"/>
              </a:rPr>
              <a:t>Greening consumer products already in the market</a:t>
            </a:r>
            <a:endParaRPr lang="en-GB" sz="2800" dirty="0">
              <a:latin typeface="Franklin Gothic Book" panose="020B0503020102020204" pitchFamily="34" charset="0"/>
            </a:endParaRPr>
          </a:p>
        </p:txBody>
      </p:sp>
    </p:spTree>
    <p:extLst>
      <p:ext uri="{BB962C8B-B14F-4D97-AF65-F5344CB8AC3E}">
        <p14:creationId xmlns:p14="http://schemas.microsoft.com/office/powerpoint/2010/main" val="3159361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asellaDiTesto 7">
            <a:extLst>
              <a:ext uri="{FF2B5EF4-FFF2-40B4-BE49-F238E27FC236}">
                <a16:creationId xmlns:a16="http://schemas.microsoft.com/office/drawing/2014/main" id="{E52B8BF5-2A73-494C-9241-D56FA7A84376}"/>
              </a:ext>
            </a:extLst>
          </p:cNvPr>
          <p:cNvSpPr txBox="1"/>
          <p:nvPr/>
        </p:nvSpPr>
        <p:spPr>
          <a:xfrm>
            <a:off x="500950" y="4299481"/>
            <a:ext cx="1754372" cy="523220"/>
          </a:xfrm>
          <a:prstGeom prst="rect">
            <a:avLst/>
          </a:prstGeom>
          <a:solidFill>
            <a:srgbClr val="006873"/>
          </a:solidFill>
          <a:ln w="50800">
            <a:solidFill>
              <a:srgbClr val="FF0000"/>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WP3</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6"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WP3 - Interactions</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7" name="CasellaDiTesto 6">
            <a:extLst>
              <a:ext uri="{FF2B5EF4-FFF2-40B4-BE49-F238E27FC236}">
                <a16:creationId xmlns:a16="http://schemas.microsoft.com/office/drawing/2014/main" id="{E740DE23-E6FB-4DA1-A8B0-6BEBE21951D8}"/>
              </a:ext>
            </a:extLst>
          </p:cNvPr>
          <p:cNvSpPr txBox="1"/>
          <p:nvPr/>
        </p:nvSpPr>
        <p:spPr>
          <a:xfrm>
            <a:off x="2632015" y="1765388"/>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WP2</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CasellaDiTesto 8">
            <a:extLst>
              <a:ext uri="{FF2B5EF4-FFF2-40B4-BE49-F238E27FC236}">
                <a16:creationId xmlns:a16="http://schemas.microsoft.com/office/drawing/2014/main" id="{901219A7-8942-4FA3-B2C0-339D3B575446}"/>
              </a:ext>
            </a:extLst>
          </p:cNvPr>
          <p:cNvSpPr txBox="1"/>
          <p:nvPr/>
        </p:nvSpPr>
        <p:spPr>
          <a:xfrm>
            <a:off x="3078333" y="5115304"/>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WP4</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CasellaDiTesto 9">
            <a:extLst>
              <a:ext uri="{FF2B5EF4-FFF2-40B4-BE49-F238E27FC236}">
                <a16:creationId xmlns:a16="http://schemas.microsoft.com/office/drawing/2014/main" id="{FD893619-C8B6-40D5-8528-A93CF5CDB992}"/>
              </a:ext>
            </a:extLst>
          </p:cNvPr>
          <p:cNvSpPr txBox="1"/>
          <p:nvPr/>
        </p:nvSpPr>
        <p:spPr>
          <a:xfrm>
            <a:off x="5498768" y="4299481"/>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WP5</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3" name="Immagine 15">
            <a:extLst>
              <a:ext uri="{FF2B5EF4-FFF2-40B4-BE49-F238E27FC236}">
                <a16:creationId xmlns:a16="http://schemas.microsoft.com/office/drawing/2014/main" id="{BDB9A890-83D2-4A8D-B6D5-899975527957}"/>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761798" y="1029334"/>
            <a:ext cx="731431" cy="731431"/>
          </a:xfrm>
          <a:prstGeom prst="rect">
            <a:avLst/>
          </a:prstGeom>
        </p:spPr>
      </p:pic>
      <p:cxnSp>
        <p:nvCxnSpPr>
          <p:cNvPr id="34" name="Connettore a gomito 17">
            <a:extLst>
              <a:ext uri="{FF2B5EF4-FFF2-40B4-BE49-F238E27FC236}">
                <a16:creationId xmlns:a16="http://schemas.microsoft.com/office/drawing/2014/main" id="{DB0F2F12-06CE-4716-BF2C-845473F27E7B}"/>
              </a:ext>
            </a:extLst>
          </p:cNvPr>
          <p:cNvCxnSpPr>
            <a:cxnSpLocks/>
            <a:stCxn id="27" idx="1"/>
            <a:endCxn id="28" idx="0"/>
          </p:cNvCxnSpPr>
          <p:nvPr/>
        </p:nvCxnSpPr>
        <p:spPr>
          <a:xfrm rot="10800000" flipV="1">
            <a:off x="1378137" y="2026997"/>
            <a:ext cx="1253879" cy="2272483"/>
          </a:xfrm>
          <a:prstGeom prst="bentConnector2">
            <a:avLst/>
          </a:prstGeom>
          <a:ln w="57150" cap="flat" cmpd="sng" algn="ctr">
            <a:solidFill>
              <a:schemeClr val="accent6"/>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Connettore a gomito 20">
            <a:extLst>
              <a:ext uri="{FF2B5EF4-FFF2-40B4-BE49-F238E27FC236}">
                <a16:creationId xmlns:a16="http://schemas.microsoft.com/office/drawing/2014/main" id="{1D3D22B0-FE20-442D-B21D-30588B37C647}"/>
              </a:ext>
            </a:extLst>
          </p:cNvPr>
          <p:cNvCxnSpPr>
            <a:cxnSpLocks/>
            <a:stCxn id="28" idx="3"/>
            <a:endCxn id="27" idx="2"/>
          </p:cNvCxnSpPr>
          <p:nvPr/>
        </p:nvCxnSpPr>
        <p:spPr>
          <a:xfrm flipV="1">
            <a:off x="2255322" y="2288608"/>
            <a:ext cx="1253879" cy="2272483"/>
          </a:xfrm>
          <a:prstGeom prst="bentConnector2">
            <a:avLst/>
          </a:prstGeom>
          <a:ln w="571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Connettore a gomito 28">
            <a:extLst>
              <a:ext uri="{FF2B5EF4-FFF2-40B4-BE49-F238E27FC236}">
                <a16:creationId xmlns:a16="http://schemas.microsoft.com/office/drawing/2014/main" id="{0B3B8964-1652-4A6D-856B-15E2D481F180}"/>
              </a:ext>
            </a:extLst>
          </p:cNvPr>
          <p:cNvCxnSpPr>
            <a:cxnSpLocks/>
            <a:stCxn id="28" idx="3"/>
            <a:endCxn id="29" idx="0"/>
          </p:cNvCxnSpPr>
          <p:nvPr/>
        </p:nvCxnSpPr>
        <p:spPr>
          <a:xfrm>
            <a:off x="2255322" y="4561091"/>
            <a:ext cx="1700197" cy="554213"/>
          </a:xfrm>
          <a:prstGeom prst="bentConnector2">
            <a:avLst/>
          </a:prstGeom>
          <a:ln w="57150" cap="flat" cmpd="sng" algn="ctr">
            <a:solidFill>
              <a:schemeClr val="accent6"/>
            </a:solidFill>
            <a:prstDash val="solid"/>
            <a:round/>
            <a:headEnd type="triangl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Connettore a gomito 31">
            <a:extLst>
              <a:ext uri="{FF2B5EF4-FFF2-40B4-BE49-F238E27FC236}">
                <a16:creationId xmlns:a16="http://schemas.microsoft.com/office/drawing/2014/main" id="{A2A88E10-9E63-4C0C-BABE-81BC7F2D8DA8}"/>
              </a:ext>
            </a:extLst>
          </p:cNvPr>
          <p:cNvCxnSpPr>
            <a:cxnSpLocks/>
            <a:stCxn id="27" idx="3"/>
          </p:cNvCxnSpPr>
          <p:nvPr/>
        </p:nvCxnSpPr>
        <p:spPr>
          <a:xfrm>
            <a:off x="4386387" y="2026998"/>
            <a:ext cx="1853566" cy="2300622"/>
          </a:xfrm>
          <a:prstGeom prst="bentConnector2">
            <a:avLst/>
          </a:prstGeom>
          <a:ln w="571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1" name="Immagine 41">
            <a:extLst>
              <a:ext uri="{FF2B5EF4-FFF2-40B4-BE49-F238E27FC236}">
                <a16:creationId xmlns:a16="http://schemas.microsoft.com/office/drawing/2014/main" id="{B487D037-3D7A-480A-AE13-219D85805E0A}"/>
              </a:ext>
            </a:extLst>
          </p:cNvPr>
          <p:cNvPicPr>
            <a:picLocks noChangeAspect="1"/>
          </p:cNvPicPr>
          <p:nvPr/>
        </p:nvPicPr>
        <p:blipFill>
          <a:blip r:embed="rId4">
            <a:duotone>
              <a:schemeClr val="accent3">
                <a:shade val="45000"/>
                <a:satMod val="135000"/>
              </a:schemeClr>
              <a:prstClr val="white"/>
            </a:duotone>
          </a:blip>
          <a:stretch>
            <a:fillRect/>
          </a:stretch>
        </p:blipFill>
        <p:spPr>
          <a:xfrm>
            <a:off x="2552740" y="5125205"/>
            <a:ext cx="499494" cy="532070"/>
          </a:xfrm>
          <a:prstGeom prst="rect">
            <a:avLst/>
          </a:prstGeom>
        </p:spPr>
      </p:pic>
      <p:pic>
        <p:nvPicPr>
          <p:cNvPr id="42" name="Immagine 43">
            <a:extLst>
              <a:ext uri="{FF2B5EF4-FFF2-40B4-BE49-F238E27FC236}">
                <a16:creationId xmlns:a16="http://schemas.microsoft.com/office/drawing/2014/main" id="{C21C5F65-E72A-432F-82CC-D53544691827}"/>
              </a:ext>
            </a:extLst>
          </p:cNvPr>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470426" y="2278163"/>
            <a:ext cx="946803" cy="946803"/>
          </a:xfrm>
          <a:prstGeom prst="rect">
            <a:avLst/>
          </a:prstGeom>
        </p:spPr>
      </p:pic>
      <p:cxnSp>
        <p:nvCxnSpPr>
          <p:cNvPr id="43" name="Connettore a gomito 31">
            <a:extLst>
              <a:ext uri="{FF2B5EF4-FFF2-40B4-BE49-F238E27FC236}">
                <a16:creationId xmlns:a16="http://schemas.microsoft.com/office/drawing/2014/main" id="{67B96937-819C-4C0F-AE4F-8F30E1EB7792}"/>
              </a:ext>
            </a:extLst>
          </p:cNvPr>
          <p:cNvCxnSpPr>
            <a:cxnSpLocks/>
          </p:cNvCxnSpPr>
          <p:nvPr/>
        </p:nvCxnSpPr>
        <p:spPr>
          <a:xfrm rot="16200000" flipH="1">
            <a:off x="4250865" y="2059252"/>
            <a:ext cx="2419297" cy="2061157"/>
          </a:xfrm>
          <a:prstGeom prst="bentConnector3">
            <a:avLst>
              <a:gd name="adj1" fmla="val 55"/>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44" name="Segnaposto contenuto 5">
            <a:extLst>
              <a:ext uri="{FF2B5EF4-FFF2-40B4-BE49-F238E27FC236}">
                <a16:creationId xmlns:a16="http://schemas.microsoft.com/office/drawing/2014/main" id="{3979E23F-EBFD-4F01-81F2-F5ACA0667584}"/>
              </a:ext>
            </a:extLst>
          </p:cNvPr>
          <p:cNvSpPr txBox="1">
            <a:spLocks/>
          </p:cNvSpPr>
          <p:nvPr/>
        </p:nvSpPr>
        <p:spPr>
          <a:xfrm>
            <a:off x="3559031" y="5735071"/>
            <a:ext cx="1339957" cy="293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it-IT" sz="1200" b="0" i="0" u="none" strike="noStrike" kern="1200" cap="none" spc="0" normalizeH="0" baseline="0" noProof="0" dirty="0">
                <a:ln>
                  <a:noFill/>
                </a:ln>
                <a:solidFill>
                  <a:srgbClr val="44546A"/>
                </a:solidFill>
                <a:effectLst/>
                <a:uLnTx/>
                <a:uFillTx/>
                <a:latin typeface="Calibri" panose="020F0502020204030204"/>
                <a:ea typeface="+mn-ea"/>
                <a:cs typeface="+mn-cs"/>
              </a:rPr>
              <a:t>Enzymes</a:t>
            </a:r>
          </a:p>
        </p:txBody>
      </p:sp>
      <p:pic>
        <p:nvPicPr>
          <p:cNvPr id="45" name="Immagine 10">
            <a:extLst>
              <a:ext uri="{FF2B5EF4-FFF2-40B4-BE49-F238E27FC236}">
                <a16:creationId xmlns:a16="http://schemas.microsoft.com/office/drawing/2014/main" id="{F8AFA4AE-4261-43B0-AB67-6F0D15B624DF}"/>
              </a:ext>
            </a:extLst>
          </p:cNvPr>
          <p:cNvPicPr>
            <a:picLocks noChangeAspect="1"/>
          </p:cNvPicPr>
          <p:nvPr/>
        </p:nvPicPr>
        <p:blipFill>
          <a:blip r:embed="rId6">
            <a:duotone>
              <a:schemeClr val="accent3">
                <a:shade val="45000"/>
                <a:satMod val="135000"/>
              </a:schemeClr>
              <a:prstClr val="white"/>
            </a:duotone>
          </a:blip>
          <a:stretch>
            <a:fillRect/>
          </a:stretch>
        </p:blipFill>
        <p:spPr>
          <a:xfrm>
            <a:off x="5263573" y="3247834"/>
            <a:ext cx="728200" cy="834864"/>
          </a:xfrm>
          <a:prstGeom prst="rect">
            <a:avLst/>
          </a:prstGeom>
        </p:spPr>
      </p:pic>
      <p:sp>
        <p:nvSpPr>
          <p:cNvPr id="46" name="Segnaposto contenuto 5">
            <a:extLst>
              <a:ext uri="{FF2B5EF4-FFF2-40B4-BE49-F238E27FC236}">
                <a16:creationId xmlns:a16="http://schemas.microsoft.com/office/drawing/2014/main" id="{DD83C61E-F920-4EE8-9CD5-349F93E1AD52}"/>
              </a:ext>
            </a:extLst>
          </p:cNvPr>
          <p:cNvSpPr txBox="1">
            <a:spLocks/>
          </p:cNvSpPr>
          <p:nvPr/>
        </p:nvSpPr>
        <p:spPr>
          <a:xfrm>
            <a:off x="183579" y="3550450"/>
            <a:ext cx="1085912" cy="741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200" b="0" i="0" u="none" strike="noStrike" kern="1200" cap="none" spc="0" normalizeH="0" baseline="0" noProof="0" dirty="0">
                <a:ln>
                  <a:noFill/>
                </a:ln>
                <a:solidFill>
                  <a:srgbClr val="44546A"/>
                </a:solidFill>
                <a:effectLst/>
                <a:uLnTx/>
                <a:uFillTx/>
                <a:latin typeface="Calibri" panose="020F0502020204030204"/>
                <a:ea typeface="+mn-ea"/>
                <a:cs typeface="+mn-cs"/>
              </a:rPr>
              <a:t>Activity-based bio-prospecting </a:t>
            </a:r>
          </a:p>
        </p:txBody>
      </p:sp>
      <p:cxnSp>
        <p:nvCxnSpPr>
          <p:cNvPr id="47" name="Conector angular 46"/>
          <p:cNvCxnSpPr>
            <a:stCxn id="29" idx="3"/>
            <a:endCxn id="31" idx="2"/>
          </p:cNvCxnSpPr>
          <p:nvPr/>
        </p:nvCxnSpPr>
        <p:spPr>
          <a:xfrm flipV="1">
            <a:off x="4832705" y="4822701"/>
            <a:ext cx="1543249" cy="554213"/>
          </a:xfrm>
          <a:prstGeom prst="bentConnector2">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5987" y="2667220"/>
            <a:ext cx="1541463" cy="161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 name="Segnaposto contenuto 5">
            <a:extLst>
              <a:ext uri="{FF2B5EF4-FFF2-40B4-BE49-F238E27FC236}">
                <a16:creationId xmlns:a16="http://schemas.microsoft.com/office/drawing/2014/main" id="{DD83C61E-F920-4EE8-9CD5-349F93E1AD52}"/>
              </a:ext>
            </a:extLst>
          </p:cNvPr>
          <p:cNvSpPr txBox="1">
            <a:spLocks/>
          </p:cNvSpPr>
          <p:nvPr/>
        </p:nvSpPr>
        <p:spPr>
          <a:xfrm>
            <a:off x="2843027" y="1083919"/>
            <a:ext cx="1085912" cy="741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200" b="0" i="0" u="none" strike="noStrike" kern="1200" cap="none" spc="0" normalizeH="0" baseline="0" noProof="0" dirty="0">
                <a:ln>
                  <a:noFill/>
                </a:ln>
                <a:solidFill>
                  <a:srgbClr val="44546A"/>
                </a:solidFill>
                <a:effectLst/>
                <a:uLnTx/>
                <a:uFillTx/>
                <a:latin typeface="Calibri" panose="020F0502020204030204"/>
                <a:ea typeface="+mn-ea"/>
                <a:cs typeface="+mn-cs"/>
              </a:rPr>
              <a:t>Machine learning bio-prospecting </a:t>
            </a:r>
          </a:p>
        </p:txBody>
      </p:sp>
      <p:sp>
        <p:nvSpPr>
          <p:cNvPr id="50" name="Segnaposto contenuto 5">
            <a:extLst>
              <a:ext uri="{FF2B5EF4-FFF2-40B4-BE49-F238E27FC236}">
                <a16:creationId xmlns:a16="http://schemas.microsoft.com/office/drawing/2014/main" id="{DD83C61E-F920-4EE8-9CD5-349F93E1AD52}"/>
              </a:ext>
            </a:extLst>
          </p:cNvPr>
          <p:cNvSpPr txBox="1">
            <a:spLocks/>
          </p:cNvSpPr>
          <p:nvPr/>
        </p:nvSpPr>
        <p:spPr>
          <a:xfrm>
            <a:off x="7864879" y="1350065"/>
            <a:ext cx="2389226"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200" b="0" i="0" u="none" strike="noStrike" kern="1200" cap="none" spc="0" normalizeH="0" baseline="0" noProof="0" dirty="0" err="1">
                <a:ln>
                  <a:noFill/>
                </a:ln>
                <a:solidFill>
                  <a:srgbClr val="44546A"/>
                </a:solidFill>
                <a:effectLst/>
                <a:uLnTx/>
                <a:uFillTx/>
                <a:latin typeface="Calibri" panose="020F0502020204030204"/>
                <a:ea typeface="+mn-ea"/>
                <a:cs typeface="+mn-cs"/>
              </a:rPr>
              <a:t>Fermentation</a:t>
            </a:r>
            <a:r>
              <a:rPr kumimoji="0" lang="it-IT" sz="1200" b="0" i="0" u="none" strike="noStrike" kern="1200" cap="none" spc="0" normalizeH="0" baseline="0" noProof="0" dirty="0">
                <a:ln>
                  <a:noFill/>
                </a:ln>
                <a:solidFill>
                  <a:srgbClr val="44546A"/>
                </a:solidFill>
                <a:effectLst/>
                <a:uLnTx/>
                <a:uFillTx/>
                <a:latin typeface="Calibri" panose="020F0502020204030204"/>
                <a:ea typeface="+mn-ea"/>
                <a:cs typeface="+mn-cs"/>
              </a:rPr>
              <a:t>, DSP, </a:t>
            </a:r>
            <a:r>
              <a:rPr kumimoji="0" lang="it-IT" sz="1200" b="0" i="0" u="none" strike="noStrike" kern="1200" cap="none" spc="0" normalizeH="0" baseline="0" noProof="0" dirty="0" err="1">
                <a:ln>
                  <a:noFill/>
                </a:ln>
                <a:solidFill>
                  <a:srgbClr val="44546A"/>
                </a:solidFill>
                <a:effectLst/>
                <a:uLnTx/>
                <a:uFillTx/>
                <a:latin typeface="Calibri" panose="020F0502020204030204"/>
                <a:ea typeface="+mn-ea"/>
                <a:cs typeface="+mn-cs"/>
              </a:rPr>
              <a:t>Formulation</a:t>
            </a:r>
            <a:r>
              <a:rPr kumimoji="0" lang="it-IT" sz="1200" b="0" i="0" u="none" strike="noStrike" kern="1200" cap="none" spc="0" normalizeH="0" baseline="0" noProof="0" dirty="0">
                <a:ln>
                  <a:noFill/>
                </a:ln>
                <a:solidFill>
                  <a:srgbClr val="44546A"/>
                </a:solidFill>
                <a:effectLst/>
                <a:uLnTx/>
                <a:uFillTx/>
                <a:latin typeface="Calibri" panose="020F0502020204030204"/>
                <a:ea typeface="+mn-ea"/>
                <a:cs typeface="+mn-cs"/>
              </a:rPr>
              <a:t> Development</a:t>
            </a:r>
          </a:p>
        </p:txBody>
      </p:sp>
      <p:sp>
        <p:nvSpPr>
          <p:cNvPr id="51" name="CasellaDiTesto 9">
            <a:extLst>
              <a:ext uri="{FF2B5EF4-FFF2-40B4-BE49-F238E27FC236}">
                <a16:creationId xmlns:a16="http://schemas.microsoft.com/office/drawing/2014/main" id="{DBFAE3A0-5DA0-A207-47C1-2251B7D492D8}"/>
              </a:ext>
            </a:extLst>
          </p:cNvPr>
          <p:cNvSpPr txBox="1"/>
          <p:nvPr/>
        </p:nvSpPr>
        <p:spPr>
          <a:xfrm>
            <a:off x="8182306" y="1923725"/>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WP6</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CasellaDiTesto 9">
            <a:extLst>
              <a:ext uri="{FF2B5EF4-FFF2-40B4-BE49-F238E27FC236}">
                <a16:creationId xmlns:a16="http://schemas.microsoft.com/office/drawing/2014/main" id="{A32A834F-6290-02E1-CC5F-33AE01A4AFF7}"/>
              </a:ext>
            </a:extLst>
          </p:cNvPr>
          <p:cNvSpPr txBox="1"/>
          <p:nvPr/>
        </p:nvSpPr>
        <p:spPr>
          <a:xfrm>
            <a:off x="9711540" y="4299481"/>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WP7</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Segnaposto contenuto 5">
            <a:extLst>
              <a:ext uri="{FF2B5EF4-FFF2-40B4-BE49-F238E27FC236}">
                <a16:creationId xmlns:a16="http://schemas.microsoft.com/office/drawing/2014/main" id="{62171CB8-DAB8-9C93-C670-2FAD21649BD5}"/>
              </a:ext>
            </a:extLst>
          </p:cNvPr>
          <p:cNvSpPr txBox="1">
            <a:spLocks/>
          </p:cNvSpPr>
          <p:nvPr/>
        </p:nvSpPr>
        <p:spPr>
          <a:xfrm>
            <a:off x="6360534" y="4847615"/>
            <a:ext cx="1085912" cy="532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200" b="0" i="0" u="none" strike="noStrike" kern="1200" cap="none" spc="0" normalizeH="0" baseline="0" noProof="0" dirty="0" err="1">
                <a:ln>
                  <a:noFill/>
                </a:ln>
                <a:solidFill>
                  <a:srgbClr val="44546A"/>
                </a:solidFill>
                <a:effectLst/>
                <a:uLnTx/>
                <a:uFillTx/>
                <a:latin typeface="Calibri" panose="020F0502020204030204"/>
                <a:ea typeface="+mn-ea"/>
                <a:cs typeface="+mn-cs"/>
              </a:rPr>
              <a:t>Enzyme</a:t>
            </a:r>
            <a:r>
              <a:rPr kumimoji="0" lang="it-IT" sz="1200" b="0" i="0" u="none" strike="noStrike" kern="1200" cap="none" spc="0" normalizeH="0" baseline="0" noProof="0" dirty="0">
                <a:ln>
                  <a:noFill/>
                </a:ln>
                <a:solidFill>
                  <a:srgbClr val="44546A"/>
                </a:solidFill>
                <a:effectLst/>
                <a:uLnTx/>
                <a:uFillTx/>
                <a:latin typeface="Calibri" panose="020F0502020204030204"/>
                <a:ea typeface="+mn-ea"/>
                <a:cs typeface="+mn-cs"/>
              </a:rPr>
              <a:t> engineering</a:t>
            </a:r>
          </a:p>
        </p:txBody>
      </p:sp>
      <p:cxnSp>
        <p:nvCxnSpPr>
          <p:cNvPr id="54" name="Connettore a gomito 31">
            <a:extLst>
              <a:ext uri="{FF2B5EF4-FFF2-40B4-BE49-F238E27FC236}">
                <a16:creationId xmlns:a16="http://schemas.microsoft.com/office/drawing/2014/main" id="{AAFEAA7B-ADC5-13A3-FD1C-625CFBCA074E}"/>
              </a:ext>
            </a:extLst>
          </p:cNvPr>
          <p:cNvCxnSpPr>
            <a:cxnSpLocks/>
          </p:cNvCxnSpPr>
          <p:nvPr/>
        </p:nvCxnSpPr>
        <p:spPr>
          <a:xfrm rot="5400000">
            <a:off x="6450445" y="2567618"/>
            <a:ext cx="2242154" cy="1221569"/>
          </a:xfrm>
          <a:prstGeom prst="bentConnector3">
            <a:avLst>
              <a:gd name="adj1" fmla="val -7"/>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55" name="Connettore a gomito 31">
            <a:extLst>
              <a:ext uri="{FF2B5EF4-FFF2-40B4-BE49-F238E27FC236}">
                <a16:creationId xmlns:a16="http://schemas.microsoft.com/office/drawing/2014/main" id="{356F7031-B6B3-FF6F-52B3-573F7277DBEC}"/>
              </a:ext>
            </a:extLst>
          </p:cNvPr>
          <p:cNvCxnSpPr>
            <a:cxnSpLocks/>
          </p:cNvCxnSpPr>
          <p:nvPr/>
        </p:nvCxnSpPr>
        <p:spPr>
          <a:xfrm rot="10800000" flipV="1">
            <a:off x="4898989" y="2361569"/>
            <a:ext cx="3297655" cy="3172016"/>
          </a:xfrm>
          <a:prstGeom prst="bentConnector3">
            <a:avLst>
              <a:gd name="adj1" fmla="val 14019"/>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56" name="Segnaposto contenuto 5">
            <a:extLst>
              <a:ext uri="{FF2B5EF4-FFF2-40B4-BE49-F238E27FC236}">
                <a16:creationId xmlns:a16="http://schemas.microsoft.com/office/drawing/2014/main" id="{03AE6DBB-739C-F14E-2DA0-EFB9E5DE7174}"/>
              </a:ext>
            </a:extLst>
          </p:cNvPr>
          <p:cNvSpPr txBox="1">
            <a:spLocks/>
          </p:cNvSpPr>
          <p:nvPr/>
        </p:nvSpPr>
        <p:spPr>
          <a:xfrm>
            <a:off x="9824055" y="4871900"/>
            <a:ext cx="1420142" cy="794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200" b="0" i="0" u="none" strike="noStrike" kern="1200" cap="none" spc="0" normalizeH="0" baseline="0" noProof="0" dirty="0">
                <a:ln>
                  <a:noFill/>
                </a:ln>
                <a:solidFill>
                  <a:srgbClr val="44546A"/>
                </a:solidFill>
                <a:effectLst/>
                <a:uLnTx/>
                <a:uFillTx/>
                <a:latin typeface="Calibri" panose="020F0502020204030204"/>
                <a:ea typeface="+mn-ea"/>
                <a:cs typeface="+mn-cs"/>
              </a:rPr>
              <a:t>Industrial Application </a:t>
            </a:r>
            <a:r>
              <a:rPr kumimoji="0" lang="it-IT" sz="1200" b="0" i="0" u="none" strike="noStrike" kern="1200" cap="none" spc="0" normalizeH="0" baseline="0" noProof="0" dirty="0" err="1">
                <a:ln>
                  <a:noFill/>
                </a:ln>
                <a:solidFill>
                  <a:srgbClr val="44546A"/>
                </a:solidFill>
                <a:effectLst/>
                <a:uLnTx/>
                <a:uFillTx/>
                <a:latin typeface="Calibri" panose="020F0502020204030204"/>
                <a:ea typeface="+mn-ea"/>
                <a:cs typeface="+mn-cs"/>
              </a:rPr>
              <a:t>Tests</a:t>
            </a:r>
            <a:endParaRPr kumimoji="0" lang="it-IT" sz="12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57" name="Bogen 46">
            <a:extLst>
              <a:ext uri="{FF2B5EF4-FFF2-40B4-BE49-F238E27FC236}">
                <a16:creationId xmlns:a16="http://schemas.microsoft.com/office/drawing/2014/main" id="{4D4810CE-1FF4-6F0B-95EE-07D14758A414}"/>
              </a:ext>
            </a:extLst>
          </p:cNvPr>
          <p:cNvSpPr/>
          <p:nvPr/>
        </p:nvSpPr>
        <p:spPr>
          <a:xfrm>
            <a:off x="9115165" y="2278163"/>
            <a:ext cx="1914421" cy="3098751"/>
          </a:xfrm>
          <a:prstGeom prst="arc">
            <a:avLst>
              <a:gd name="adj1" fmla="val 16020445"/>
              <a:gd name="adj2" fmla="val 1512186"/>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Bogen 47">
            <a:extLst>
              <a:ext uri="{FF2B5EF4-FFF2-40B4-BE49-F238E27FC236}">
                <a16:creationId xmlns:a16="http://schemas.microsoft.com/office/drawing/2014/main" id="{AEBA328B-AEFB-6616-55C6-3F68FF66F174}"/>
              </a:ext>
            </a:extLst>
          </p:cNvPr>
          <p:cNvSpPr/>
          <p:nvPr/>
        </p:nvSpPr>
        <p:spPr>
          <a:xfrm rot="10800000">
            <a:off x="9602457" y="1428056"/>
            <a:ext cx="1914421" cy="3098751"/>
          </a:xfrm>
          <a:prstGeom prst="arc">
            <a:avLst>
              <a:gd name="adj1" fmla="val 17716297"/>
              <a:gd name="adj2" fmla="val 1512186"/>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9" name="Grafik 49">
            <a:extLst>
              <a:ext uri="{FF2B5EF4-FFF2-40B4-BE49-F238E27FC236}">
                <a16:creationId xmlns:a16="http://schemas.microsoft.com/office/drawing/2014/main" id="{91D7A328-0176-E4E8-9368-F6533AB18DDD}"/>
              </a:ext>
            </a:extLst>
          </p:cNvPr>
          <p:cNvPicPr>
            <a:picLocks noChangeAspect="1"/>
          </p:cNvPicPr>
          <p:nvPr/>
        </p:nvPicPr>
        <p:blipFill rotWithShape="1">
          <a:blip r:embed="rId8"/>
          <a:srcRect l="25406" t="26037" r="26612"/>
          <a:stretch/>
        </p:blipFill>
        <p:spPr>
          <a:xfrm>
            <a:off x="8143520" y="2527305"/>
            <a:ext cx="1335064" cy="1673961"/>
          </a:xfrm>
          <a:prstGeom prst="rect">
            <a:avLst/>
          </a:prstGeom>
        </p:spPr>
      </p:pic>
      <p:pic>
        <p:nvPicPr>
          <p:cNvPr id="60" name="Grafik 51" descr="Waschmaschine Silhouette">
            <a:extLst>
              <a:ext uri="{FF2B5EF4-FFF2-40B4-BE49-F238E27FC236}">
                <a16:creationId xmlns:a16="http://schemas.microsoft.com/office/drawing/2014/main" id="{C15AAF1B-AD75-4565-C305-0C0FF3452A0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49351" y="5355823"/>
            <a:ext cx="914400" cy="914400"/>
          </a:xfrm>
          <a:prstGeom prst="rect">
            <a:avLst/>
          </a:prstGeom>
        </p:spPr>
      </p:pic>
      <p:pic>
        <p:nvPicPr>
          <p:cNvPr id="61" name="Grafik 53" descr="Lächelnde Gesichtskontur mit einfarbiger Füllung">
            <a:extLst>
              <a:ext uri="{FF2B5EF4-FFF2-40B4-BE49-F238E27FC236}">
                <a16:creationId xmlns:a16="http://schemas.microsoft.com/office/drawing/2014/main" id="{5AB7259A-2D98-C0F1-D4C7-B0B5D3716A4A}"/>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19506" y="5459397"/>
            <a:ext cx="677404" cy="677404"/>
          </a:xfrm>
          <a:prstGeom prst="rect">
            <a:avLst/>
          </a:prstGeom>
        </p:spPr>
      </p:pic>
      <p:pic>
        <p:nvPicPr>
          <p:cNvPr id="62" name="Grafik 59" descr="Hässlicher Pullover Silhouette">
            <a:extLst>
              <a:ext uri="{FF2B5EF4-FFF2-40B4-BE49-F238E27FC236}">
                <a16:creationId xmlns:a16="http://schemas.microsoft.com/office/drawing/2014/main" id="{F6F10186-085D-D0A6-4ACB-0A78FD95950D}"/>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879749" y="5344937"/>
            <a:ext cx="914400" cy="914400"/>
          </a:xfrm>
          <a:prstGeom prst="rect">
            <a:avLst/>
          </a:prstGeom>
        </p:spPr>
      </p:pic>
      <p:cxnSp>
        <p:nvCxnSpPr>
          <p:cNvPr id="63" name="Connettore a gomito 31">
            <a:extLst>
              <a:ext uri="{FF2B5EF4-FFF2-40B4-BE49-F238E27FC236}">
                <a16:creationId xmlns:a16="http://schemas.microsoft.com/office/drawing/2014/main" id="{41DF86EF-B19E-C51A-DCB9-831E60EEDDD0}"/>
              </a:ext>
            </a:extLst>
          </p:cNvPr>
          <p:cNvCxnSpPr>
            <a:cxnSpLocks/>
            <a:endCxn id="51" idx="1"/>
          </p:cNvCxnSpPr>
          <p:nvPr/>
        </p:nvCxnSpPr>
        <p:spPr>
          <a:xfrm rot="5400000" flipH="1" flipV="1">
            <a:off x="6584501" y="2717973"/>
            <a:ext cx="2130442" cy="1065167"/>
          </a:xfrm>
          <a:prstGeom prst="bentConnector2">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64" name="Connettore a gomito 31">
            <a:extLst>
              <a:ext uri="{FF2B5EF4-FFF2-40B4-BE49-F238E27FC236}">
                <a16:creationId xmlns:a16="http://schemas.microsoft.com/office/drawing/2014/main" id="{77BF306D-D01A-829E-10BE-057866BC3448}"/>
              </a:ext>
            </a:extLst>
          </p:cNvPr>
          <p:cNvCxnSpPr>
            <a:cxnSpLocks/>
            <a:stCxn id="52" idx="1"/>
          </p:cNvCxnSpPr>
          <p:nvPr/>
        </p:nvCxnSpPr>
        <p:spPr>
          <a:xfrm rot="10800000" flipV="1">
            <a:off x="4898990" y="4561091"/>
            <a:ext cx="4812550" cy="1184498"/>
          </a:xfrm>
          <a:prstGeom prst="bentConnector3">
            <a:avLst>
              <a:gd name="adj1" fmla="val 11321"/>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65" name="Segnaposto contenuto 5">
            <a:extLst>
              <a:ext uri="{FF2B5EF4-FFF2-40B4-BE49-F238E27FC236}">
                <a16:creationId xmlns:a16="http://schemas.microsoft.com/office/drawing/2014/main" id="{FD83761F-E28D-4713-00EB-08E5A57EC69C}"/>
              </a:ext>
            </a:extLst>
          </p:cNvPr>
          <p:cNvSpPr txBox="1">
            <a:spLocks/>
          </p:cNvSpPr>
          <p:nvPr/>
        </p:nvSpPr>
        <p:spPr>
          <a:xfrm>
            <a:off x="5618784" y="5778898"/>
            <a:ext cx="3183700" cy="3579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200" b="0" i="0" u="none" strike="noStrike" kern="1200" cap="none" spc="0" normalizeH="0" baseline="0" noProof="0" dirty="0">
                <a:ln>
                  <a:noFill/>
                </a:ln>
                <a:solidFill>
                  <a:srgbClr val="44546A"/>
                </a:solidFill>
                <a:effectLst/>
                <a:uLnTx/>
                <a:uFillTx/>
                <a:latin typeface="Calibri" panose="020F0502020204030204"/>
                <a:ea typeface="+mn-ea"/>
                <a:cs typeface="+mn-cs"/>
              </a:rPr>
              <a:t>Enzymes for small scale application tests</a:t>
            </a:r>
          </a:p>
        </p:txBody>
      </p:sp>
      <p:sp>
        <p:nvSpPr>
          <p:cNvPr id="66" name="Segnaposto contenuto 5">
            <a:extLst>
              <a:ext uri="{FF2B5EF4-FFF2-40B4-BE49-F238E27FC236}">
                <a16:creationId xmlns:a16="http://schemas.microsoft.com/office/drawing/2014/main" id="{BC0EE601-18E6-E6F1-0254-32FA799E1CB6}"/>
              </a:ext>
            </a:extLst>
          </p:cNvPr>
          <p:cNvSpPr txBox="1">
            <a:spLocks/>
          </p:cNvSpPr>
          <p:nvPr/>
        </p:nvSpPr>
        <p:spPr>
          <a:xfrm>
            <a:off x="10644789" y="2316913"/>
            <a:ext cx="1359381" cy="883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200" b="0" i="0" u="none" strike="noStrike" kern="1200" cap="none" spc="0" normalizeH="0" baseline="0" noProof="0" dirty="0" err="1">
                <a:ln>
                  <a:noFill/>
                </a:ln>
                <a:solidFill>
                  <a:srgbClr val="44546A"/>
                </a:solidFill>
                <a:effectLst/>
                <a:uLnTx/>
                <a:uFillTx/>
                <a:latin typeface="Calibri" panose="020F0502020204030204"/>
                <a:ea typeface="+mn-ea"/>
                <a:cs typeface="+mn-cs"/>
              </a:rPr>
              <a:t>Larger</a:t>
            </a:r>
            <a:r>
              <a:rPr kumimoji="0" lang="it-IT" sz="1200" b="0" i="0" u="none" strike="noStrike" kern="1200" cap="none" spc="0" normalizeH="0" baseline="0" noProof="0" dirty="0">
                <a:ln>
                  <a:noFill/>
                </a:ln>
                <a:solidFill>
                  <a:srgbClr val="44546A"/>
                </a:solidFill>
                <a:effectLst/>
                <a:uLnTx/>
                <a:uFillTx/>
                <a:latin typeface="Calibri" panose="020F0502020204030204"/>
                <a:ea typeface="+mn-ea"/>
                <a:cs typeface="+mn-cs"/>
              </a:rPr>
              <a:t> scale and </a:t>
            </a:r>
            <a:r>
              <a:rPr kumimoji="0" lang="it-IT" sz="1200" b="0" i="0" u="none" strike="noStrike" kern="1200" cap="none" spc="0" normalizeH="0" baseline="0" noProof="0" dirty="0" err="1">
                <a:ln>
                  <a:noFill/>
                </a:ln>
                <a:solidFill>
                  <a:srgbClr val="44546A"/>
                </a:solidFill>
                <a:effectLst/>
                <a:uLnTx/>
                <a:uFillTx/>
                <a:latin typeface="Calibri" panose="020F0502020204030204"/>
                <a:ea typeface="+mn-ea"/>
                <a:cs typeface="+mn-cs"/>
              </a:rPr>
              <a:t>formulated</a:t>
            </a:r>
            <a:r>
              <a:rPr kumimoji="0" lang="it-IT" sz="1200" b="0"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it-IT" sz="1200" b="0" i="0" u="none" strike="noStrike" kern="1200" cap="none" spc="0" normalizeH="0" baseline="0" noProof="0" dirty="0" err="1">
                <a:ln>
                  <a:noFill/>
                </a:ln>
                <a:solidFill>
                  <a:srgbClr val="44546A"/>
                </a:solidFill>
                <a:effectLst/>
                <a:uLnTx/>
                <a:uFillTx/>
                <a:latin typeface="Calibri" panose="020F0502020204030204"/>
                <a:ea typeface="+mn-ea"/>
                <a:cs typeface="+mn-cs"/>
              </a:rPr>
              <a:t>enzymes</a:t>
            </a:r>
            <a:endParaRPr kumimoji="0" lang="it-IT" sz="12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67" name="Segnaposto contenuto 5">
            <a:extLst>
              <a:ext uri="{FF2B5EF4-FFF2-40B4-BE49-F238E27FC236}">
                <a16:creationId xmlns:a16="http://schemas.microsoft.com/office/drawing/2014/main" id="{D410924C-DD3F-9B45-DDE1-BFCCF90C7AC8}"/>
              </a:ext>
            </a:extLst>
          </p:cNvPr>
          <p:cNvSpPr txBox="1">
            <a:spLocks/>
          </p:cNvSpPr>
          <p:nvPr/>
        </p:nvSpPr>
        <p:spPr>
          <a:xfrm>
            <a:off x="9549351" y="3403326"/>
            <a:ext cx="1160255" cy="4958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200" b="0" i="0" u="none" strike="noStrike" kern="1200" cap="none" spc="0" normalizeH="0" baseline="0" noProof="0" dirty="0">
                <a:ln>
                  <a:noFill/>
                </a:ln>
                <a:solidFill>
                  <a:srgbClr val="44546A"/>
                </a:solidFill>
                <a:effectLst/>
                <a:uLnTx/>
                <a:uFillTx/>
                <a:latin typeface="Calibri" panose="020F0502020204030204"/>
                <a:ea typeface="+mn-ea"/>
                <a:cs typeface="+mn-cs"/>
              </a:rPr>
              <a:t>Feedback</a:t>
            </a:r>
          </a:p>
        </p:txBody>
      </p:sp>
      <p:pic>
        <p:nvPicPr>
          <p:cNvPr id="68" name="Grafik 34">
            <a:extLst>
              <a:ext uri="{FF2B5EF4-FFF2-40B4-BE49-F238E27FC236}">
                <a16:creationId xmlns:a16="http://schemas.microsoft.com/office/drawing/2014/main" id="{1AB1B758-34DD-7051-0CB9-1ED1F145BFE6}"/>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46752" y="4171776"/>
            <a:ext cx="1176632" cy="786857"/>
          </a:xfrm>
          <a:prstGeom prst="rect">
            <a:avLst/>
          </a:prstGeom>
        </p:spPr>
      </p:pic>
      <p:sp>
        <p:nvSpPr>
          <p:cNvPr id="69" name="Segnaposto contenuto 5">
            <a:extLst>
              <a:ext uri="{FF2B5EF4-FFF2-40B4-BE49-F238E27FC236}">
                <a16:creationId xmlns:a16="http://schemas.microsoft.com/office/drawing/2014/main" id="{211D5212-FE29-A715-F67A-6842680B3930}"/>
              </a:ext>
            </a:extLst>
          </p:cNvPr>
          <p:cNvSpPr txBox="1">
            <a:spLocks/>
          </p:cNvSpPr>
          <p:nvPr/>
        </p:nvSpPr>
        <p:spPr>
          <a:xfrm>
            <a:off x="183579" y="5084311"/>
            <a:ext cx="2337134" cy="694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it-IT" sz="1200" b="0" i="0" u="none" strike="noStrike" kern="1200" cap="none" spc="0" normalizeH="0" baseline="0" noProof="0" dirty="0">
                <a:ln>
                  <a:noFill/>
                </a:ln>
                <a:solidFill>
                  <a:srgbClr val="FF0000"/>
                </a:solidFill>
                <a:effectLst/>
                <a:uLnTx/>
                <a:uFillTx/>
                <a:latin typeface="Calibri" panose="020F0502020204030204"/>
                <a:ea typeface="+mn-ea"/>
                <a:cs typeface="+mn-cs"/>
              </a:rPr>
              <a:t>Enzyme candidates with verified activities, new isolates and libraries. (Meta)genomic data</a:t>
            </a:r>
          </a:p>
        </p:txBody>
      </p:sp>
    </p:spTree>
    <p:extLst>
      <p:ext uri="{BB962C8B-B14F-4D97-AF65-F5344CB8AC3E}">
        <p14:creationId xmlns:p14="http://schemas.microsoft.com/office/powerpoint/2010/main" val="15243875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6" name="TextBox 4">
            <a:extLst>
              <a:ext uri="{FF2B5EF4-FFF2-40B4-BE49-F238E27FC236}">
                <a16:creationId xmlns:a16="http://schemas.microsoft.com/office/drawing/2014/main" id="{98830EE4-50CC-801E-9F07-28CEF54A4E90}"/>
              </a:ext>
            </a:extLst>
          </p:cNvPr>
          <p:cNvSpPr txBox="1"/>
          <p:nvPr/>
        </p:nvSpPr>
        <p:spPr>
          <a:xfrm>
            <a:off x="662609" y="72002"/>
            <a:ext cx="10299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3.1: Activity-based bio-prospecting for enzymes (M1 – M36)</a:t>
            </a:r>
          </a:p>
        </p:txBody>
      </p:sp>
      <p:sp>
        <p:nvSpPr>
          <p:cNvPr id="2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To deliver a set of positive bio-resources containing the target activities best matching industrial requirements to proceed with sequencing and characterization</a:t>
            </a: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platzhalter 4">
            <a:extLst>
              <a:ext uri="{FF2B5EF4-FFF2-40B4-BE49-F238E27FC236}">
                <a16:creationId xmlns:a16="http://schemas.microsoft.com/office/drawing/2014/main" id="{6EB9A42B-3709-8E87-B743-FA99786182A1}"/>
              </a:ext>
            </a:extLst>
          </p:cNvPr>
          <p:cNvSpPr txBox="1">
            <a:spLocks/>
          </p:cNvSpPr>
          <p:nvPr/>
        </p:nvSpPr>
        <p:spPr>
          <a:xfrm>
            <a:off x="376512" y="2772469"/>
            <a:ext cx="11583840" cy="3583881"/>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and outputs achieved </a:t>
            </a:r>
          </a:p>
          <a:p>
            <a:pPr marL="355165" marR="0" lvl="1" indent="0"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None/>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Establishing standardized screening protocols and workflows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Distribution and exchange bioresources (libraries, isolates, etc.)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State of the art enzymatic screening was applied, e.g. </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Robotics (colorimetric, etc.)</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Microfluidics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In vitro translation</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LC (MS) </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Preparation of the protocol accommodating the manufacturers’ demands and specifications </a:t>
            </a:r>
          </a:p>
        </p:txBody>
      </p:sp>
      <p:sp>
        <p:nvSpPr>
          <p:cNvPr id="7" name="TextBox 19">
            <a:extLst>
              <a:ext uri="{FF2B5EF4-FFF2-40B4-BE49-F238E27FC236}">
                <a16:creationId xmlns:a16="http://schemas.microsoft.com/office/drawing/2014/main" id="{7311B73E-0A32-05E2-E5AD-E00E82763FD6}"/>
              </a:ext>
            </a:extLst>
          </p:cNvPr>
          <p:cNvSpPr txBox="1"/>
          <p:nvPr/>
        </p:nvSpPr>
        <p:spPr>
          <a:xfrm>
            <a:off x="8207924" y="2747177"/>
            <a:ext cx="3752428"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Subjected to screens and assays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feed the data to WP2, WP4 (and WP5)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1428 enzymes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1492 isolates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52 enrichment cultures,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35 metagenomic libraries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223 genomes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64 shotgun metagenome sequences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5103578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6" name="TextBox 4">
            <a:extLst>
              <a:ext uri="{FF2B5EF4-FFF2-40B4-BE49-F238E27FC236}">
                <a16:creationId xmlns:a16="http://schemas.microsoft.com/office/drawing/2014/main" id="{98830EE4-50CC-801E-9F07-28CEF54A4E90}"/>
              </a:ext>
            </a:extLst>
          </p:cNvPr>
          <p:cNvSpPr txBox="1"/>
          <p:nvPr/>
        </p:nvSpPr>
        <p:spPr>
          <a:xfrm>
            <a:off x="662609" y="20047"/>
            <a:ext cx="10299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3.2: Sampling extreme environments for generating new microbial bio-resources (M6 – M30)</a:t>
            </a:r>
          </a:p>
        </p:txBody>
      </p:sp>
      <p:sp>
        <p:nvSpPr>
          <p:cNvPr id="2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New sampling activities to generate new clones, isolates, enrichments and sequences to feed the Task 3.1, as well as WP2 and WP4 </a:t>
            </a: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platzhalter 4">
            <a:extLst>
              <a:ext uri="{FF2B5EF4-FFF2-40B4-BE49-F238E27FC236}">
                <a16:creationId xmlns:a16="http://schemas.microsoft.com/office/drawing/2014/main" id="{6EB9A42B-3709-8E87-B743-FA99786182A1}"/>
              </a:ext>
            </a:extLst>
          </p:cNvPr>
          <p:cNvSpPr txBox="1">
            <a:spLocks/>
          </p:cNvSpPr>
          <p:nvPr/>
        </p:nvSpPr>
        <p:spPr>
          <a:xfrm>
            <a:off x="376512" y="2772469"/>
            <a:ext cx="11583840" cy="1970964"/>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and outputs achieved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Samples’ collection (51) from new distinct geographical locations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208 new isolates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7 new </a:t>
            </a:r>
            <a:r>
              <a:rPr kumimoji="0" lang="en-US" sz="1864" b="0" i="0" u="none" strike="noStrike" kern="1200" cap="none" spc="0" normalizeH="0" baseline="0" noProof="0" dirty="0" err="1">
                <a:ln>
                  <a:noFill/>
                </a:ln>
                <a:solidFill>
                  <a:prstClr val="black"/>
                </a:solidFill>
                <a:effectLst/>
                <a:uLnTx/>
                <a:uFillTx/>
                <a:latin typeface="Calibri" panose="020F0502020204030204"/>
                <a:ea typeface="+mn-ea"/>
                <a:cs typeface="+mn-cs"/>
              </a:rPr>
              <a:t>fosmid</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libraries produced (ca 2,000,000 clones in total) </a:t>
            </a:r>
            <a:endParaRPr kumimoji="0" lang="en-GB"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just" defTabSz="1217706" rtl="0" eaLnBrk="1" fontAlgn="auto" latinLnBrk="0" hangingPunct="1">
              <a:lnSpc>
                <a:spcPct val="107000"/>
              </a:lnSpc>
              <a:spcBef>
                <a:spcPts val="799"/>
              </a:spcBef>
              <a:spcAft>
                <a:spcPts val="800"/>
              </a:spcAft>
              <a:buClr>
                <a:srgbClr val="70AD47"/>
              </a:buClr>
              <a:buSzTx/>
              <a:buFont typeface="Wingdings 2" panose="05020102010507070707" pitchFamily="18" charset="2"/>
              <a:buNone/>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Picture 14">
            <a:extLst>
              <a:ext uri="{FF2B5EF4-FFF2-40B4-BE49-F238E27FC236}">
                <a16:creationId xmlns:a16="http://schemas.microsoft.com/office/drawing/2014/main" id="{66550862-4A87-6E88-3E9F-2BD4EC1277F2}"/>
              </a:ext>
            </a:extLst>
          </p:cNvPr>
          <p:cNvPicPr>
            <a:picLocks noChangeAspect="1"/>
          </p:cNvPicPr>
          <p:nvPr/>
        </p:nvPicPr>
        <p:blipFill>
          <a:blip r:embed="rId3"/>
          <a:stretch>
            <a:fillRect/>
          </a:stretch>
        </p:blipFill>
        <p:spPr>
          <a:xfrm>
            <a:off x="1808520" y="4609297"/>
            <a:ext cx="1320087" cy="1760116"/>
          </a:xfrm>
          <a:prstGeom prst="rect">
            <a:avLst/>
          </a:prstGeom>
        </p:spPr>
      </p:pic>
      <p:pic>
        <p:nvPicPr>
          <p:cNvPr id="26" name="Picture 15">
            <a:extLst>
              <a:ext uri="{FF2B5EF4-FFF2-40B4-BE49-F238E27FC236}">
                <a16:creationId xmlns:a16="http://schemas.microsoft.com/office/drawing/2014/main" id="{8E34A2BE-6E30-0E65-CA3F-6AE9BB7405A1}"/>
              </a:ext>
            </a:extLst>
          </p:cNvPr>
          <p:cNvPicPr>
            <a:picLocks noChangeAspect="1"/>
          </p:cNvPicPr>
          <p:nvPr/>
        </p:nvPicPr>
        <p:blipFill>
          <a:blip r:embed="rId4"/>
          <a:stretch>
            <a:fillRect/>
          </a:stretch>
        </p:blipFill>
        <p:spPr>
          <a:xfrm>
            <a:off x="376512" y="4609298"/>
            <a:ext cx="1320087" cy="1760115"/>
          </a:xfrm>
          <a:prstGeom prst="rect">
            <a:avLst/>
          </a:prstGeom>
        </p:spPr>
      </p:pic>
      <p:pic>
        <p:nvPicPr>
          <p:cNvPr id="27" name="Picture 16">
            <a:extLst>
              <a:ext uri="{FF2B5EF4-FFF2-40B4-BE49-F238E27FC236}">
                <a16:creationId xmlns:a16="http://schemas.microsoft.com/office/drawing/2014/main" id="{A7947A1F-9CA8-3330-5557-98714B6869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0741" y="4652327"/>
            <a:ext cx="3043556" cy="1717086"/>
          </a:xfrm>
          <a:prstGeom prst="rect">
            <a:avLst/>
          </a:prstGeom>
        </p:spPr>
      </p:pic>
      <p:pic>
        <p:nvPicPr>
          <p:cNvPr id="28" name="Grafik 2">
            <a:extLst>
              <a:ext uri="{FF2B5EF4-FFF2-40B4-BE49-F238E27FC236}">
                <a16:creationId xmlns:a16="http://schemas.microsoft.com/office/drawing/2014/main" id="{8BD93815-D846-31D7-8F16-EA70AFB1051D}"/>
              </a:ext>
            </a:extLst>
          </p:cNvPr>
          <p:cNvPicPr>
            <a:picLocks noChangeAspect="1"/>
          </p:cNvPicPr>
          <p:nvPr/>
        </p:nvPicPr>
        <p:blipFill>
          <a:blip r:embed="rId6"/>
          <a:stretch>
            <a:fillRect/>
          </a:stretch>
        </p:blipFill>
        <p:spPr>
          <a:xfrm>
            <a:off x="6452897" y="4743433"/>
            <a:ext cx="4440480" cy="1625980"/>
          </a:xfrm>
          <a:prstGeom prst="rect">
            <a:avLst/>
          </a:prstGeom>
        </p:spPr>
      </p:pic>
      <p:pic>
        <p:nvPicPr>
          <p:cNvPr id="29" name="Picture 18">
            <a:extLst>
              <a:ext uri="{FF2B5EF4-FFF2-40B4-BE49-F238E27FC236}">
                <a16:creationId xmlns:a16="http://schemas.microsoft.com/office/drawing/2014/main" id="{6DC4BF65-1DAD-E46E-2121-6EC86E3D82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4834" y="3108853"/>
            <a:ext cx="1864388" cy="1398291"/>
          </a:xfrm>
          <a:prstGeom prst="rect">
            <a:avLst/>
          </a:prstGeom>
        </p:spPr>
      </p:pic>
      <p:grpSp>
        <p:nvGrpSpPr>
          <p:cNvPr id="30" name="Gruppieren 19">
            <a:extLst>
              <a:ext uri="{FF2B5EF4-FFF2-40B4-BE49-F238E27FC236}">
                <a16:creationId xmlns:a16="http://schemas.microsoft.com/office/drawing/2014/main" id="{6EE06C95-3E34-8578-5D63-B52938E31CBE}"/>
              </a:ext>
            </a:extLst>
          </p:cNvPr>
          <p:cNvGrpSpPr/>
          <p:nvPr/>
        </p:nvGrpSpPr>
        <p:grpSpPr>
          <a:xfrm>
            <a:off x="9589986" y="3113365"/>
            <a:ext cx="2441130" cy="1384593"/>
            <a:chOff x="6003543" y="1069946"/>
            <a:chExt cx="5753100" cy="3263120"/>
          </a:xfrm>
        </p:grpSpPr>
        <p:pic>
          <p:nvPicPr>
            <p:cNvPr id="31" name="Grafik 20">
              <a:extLst>
                <a:ext uri="{FF2B5EF4-FFF2-40B4-BE49-F238E27FC236}">
                  <a16:creationId xmlns:a16="http://schemas.microsoft.com/office/drawing/2014/main" id="{FD490796-8A3E-57EF-C383-79F6832112E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10399" t="17940" r="55834" b="67633"/>
            <a:stretch/>
          </p:blipFill>
          <p:spPr>
            <a:xfrm>
              <a:off x="9097061" y="2720666"/>
              <a:ext cx="2659582" cy="1606859"/>
            </a:xfrm>
            <a:prstGeom prst="rect">
              <a:avLst/>
            </a:prstGeom>
          </p:spPr>
        </p:pic>
        <p:pic>
          <p:nvPicPr>
            <p:cNvPr id="32" name="Grafik 21">
              <a:extLst>
                <a:ext uri="{FF2B5EF4-FFF2-40B4-BE49-F238E27FC236}">
                  <a16:creationId xmlns:a16="http://schemas.microsoft.com/office/drawing/2014/main" id="{9A19ECC3-B912-F6B3-144E-9E7B2D9CC316}"/>
                </a:ext>
              </a:extLst>
            </p:cNvPr>
            <p:cNvPicPr>
              <a:picLocks noChangeAspect="1"/>
            </p:cNvPicPr>
            <p:nvPr/>
          </p:nvPicPr>
          <p:blipFill>
            <a:blip r:embed="rId10"/>
            <a:stretch>
              <a:fillRect/>
            </a:stretch>
          </p:blipFill>
          <p:spPr>
            <a:xfrm>
              <a:off x="6003543" y="1069946"/>
              <a:ext cx="5753100" cy="1573870"/>
            </a:xfrm>
            <a:prstGeom prst="rect">
              <a:avLst/>
            </a:prstGeom>
          </p:spPr>
        </p:pic>
        <p:pic>
          <p:nvPicPr>
            <p:cNvPr id="33" name="Grafik 22">
              <a:extLst>
                <a:ext uri="{FF2B5EF4-FFF2-40B4-BE49-F238E27FC236}">
                  <a16:creationId xmlns:a16="http://schemas.microsoft.com/office/drawing/2014/main" id="{9103FC1C-6E02-34E5-6277-9E64F6AA7CD3}"/>
                </a:ext>
              </a:extLst>
            </p:cNvPr>
            <p:cNvPicPr>
              <a:picLocks noChangeAspect="1"/>
            </p:cNvPicPr>
            <p:nvPr/>
          </p:nvPicPr>
          <p:blipFill rotWithShape="1">
            <a:blip r:embed="rId11"/>
            <a:srcRect l="14300" r="13693"/>
            <a:stretch/>
          </p:blipFill>
          <p:spPr>
            <a:xfrm rot="5400000">
              <a:off x="6690140" y="2034069"/>
              <a:ext cx="1612400" cy="2985594"/>
            </a:xfrm>
            <a:prstGeom prst="rect">
              <a:avLst/>
            </a:prstGeom>
          </p:spPr>
        </p:pic>
      </p:grpSp>
    </p:spTree>
    <p:extLst>
      <p:ext uri="{BB962C8B-B14F-4D97-AF65-F5344CB8AC3E}">
        <p14:creationId xmlns:p14="http://schemas.microsoft.com/office/powerpoint/2010/main" val="2496550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21" name="TextBox 4">
            <a:extLst>
              <a:ext uri="{FF2B5EF4-FFF2-40B4-BE49-F238E27FC236}">
                <a16:creationId xmlns:a16="http://schemas.microsoft.com/office/drawing/2014/main" id="{11464DD9-69B4-46E2-B860-0AA317E93016}"/>
              </a:ext>
            </a:extLst>
          </p:cNvPr>
          <p:cNvSpPr txBox="1"/>
          <p:nvPr/>
        </p:nvSpPr>
        <p:spPr>
          <a:xfrm>
            <a:off x="662609" y="92784"/>
            <a:ext cx="10299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Tasks 3.1-3.2: </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Libre Franklin"/>
                <a:cs typeface="Libre Franklin"/>
                <a:sym typeface="Libre Franklin"/>
              </a:rPr>
              <a:t>Explanation of the work carried</a:t>
            </a: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Progress undertaken and outputs achieved</a:t>
            </a: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8" name="TextBox 17">
            <a:extLst>
              <a:ext uri="{FF2B5EF4-FFF2-40B4-BE49-F238E27FC236}">
                <a16:creationId xmlns:a16="http://schemas.microsoft.com/office/drawing/2014/main" id="{A64446C4-16F2-968C-6322-9DFB7EE97643}"/>
              </a:ext>
            </a:extLst>
          </p:cNvPr>
          <p:cNvSpPr txBox="1"/>
          <p:nvPr/>
        </p:nvSpPr>
        <p:spPr>
          <a:xfrm>
            <a:off x="551336" y="1110353"/>
            <a:ext cx="111306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broadest coverage of functional methods to screen diverse bio-resources </a:t>
            </a:r>
          </a:p>
        </p:txBody>
      </p:sp>
      <p:sp>
        <p:nvSpPr>
          <p:cNvPr id="22" name="TextBox 3">
            <a:extLst>
              <a:ext uri="{FF2B5EF4-FFF2-40B4-BE49-F238E27FC236}">
                <a16:creationId xmlns:a16="http://schemas.microsoft.com/office/drawing/2014/main" id="{860E8C1B-B0B8-0190-65C1-9CC9187A0FE9}"/>
              </a:ext>
            </a:extLst>
          </p:cNvPr>
          <p:cNvSpPr txBox="1"/>
          <p:nvPr/>
        </p:nvSpPr>
        <p:spPr>
          <a:xfrm>
            <a:off x="716034" y="2006078"/>
            <a:ext cx="32306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Example of functional screening</a:t>
            </a:r>
          </a:p>
        </p:txBody>
      </p:sp>
      <p:pic>
        <p:nvPicPr>
          <p:cNvPr id="31" name="Picture 1">
            <a:extLst>
              <a:ext uri="{FF2B5EF4-FFF2-40B4-BE49-F238E27FC236}">
                <a16:creationId xmlns:a16="http://schemas.microsoft.com/office/drawing/2014/main" id="{399ECFFF-0FC6-4E56-8A69-E74B15AD0D8C}"/>
              </a:ext>
            </a:extLst>
          </p:cNvPr>
          <p:cNvPicPr>
            <a:picLocks noChangeAspect="1"/>
          </p:cNvPicPr>
          <p:nvPr/>
        </p:nvPicPr>
        <p:blipFill rotWithShape="1">
          <a:blip r:embed="rId3"/>
          <a:srcRect l="497" t="14180" r="1356" b="47384"/>
          <a:stretch/>
        </p:blipFill>
        <p:spPr>
          <a:xfrm>
            <a:off x="716034" y="2373752"/>
            <a:ext cx="4950372" cy="2576460"/>
          </a:xfrm>
          <a:prstGeom prst="rect">
            <a:avLst/>
          </a:prstGeom>
        </p:spPr>
      </p:pic>
      <p:pic>
        <p:nvPicPr>
          <p:cNvPr id="33" name="Picture 7"/>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112623" y="4937149"/>
            <a:ext cx="5798820" cy="1475740"/>
          </a:xfrm>
          <a:prstGeom prst="rect">
            <a:avLst/>
          </a:prstGeom>
          <a:noFill/>
          <a:ln>
            <a:noFill/>
          </a:ln>
        </p:spPr>
      </p:pic>
      <p:sp>
        <p:nvSpPr>
          <p:cNvPr id="7" name="Rectángulo 6"/>
          <p:cNvSpPr/>
          <p:nvPr/>
        </p:nvSpPr>
        <p:spPr>
          <a:xfrm>
            <a:off x="804205" y="5317886"/>
            <a:ext cx="314245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Yu Mincho"/>
                <a:cs typeface="Calibri" panose="020F0502020204030204" pitchFamily="34" charset="0"/>
              </a:rPr>
              <a:t>Enrichment cultures using </a:t>
            </a:r>
            <a:r>
              <a:rPr kumimoji="0" lang="en-GB" sz="1800" b="1" i="0" u="none" strike="noStrike" kern="1200" cap="none" spc="0" normalizeH="0" baseline="0" noProof="0" dirty="0" err="1">
                <a:ln>
                  <a:noFill/>
                </a:ln>
                <a:solidFill>
                  <a:prstClr val="black"/>
                </a:solidFill>
                <a:effectLst/>
                <a:uLnTx/>
                <a:uFillTx/>
                <a:latin typeface="Calibri" panose="020F0502020204030204" pitchFamily="34" charset="0"/>
                <a:ea typeface="Yu Mincho"/>
                <a:cs typeface="Calibri" panose="020F0502020204030204" pitchFamily="34" charset="0"/>
              </a:rPr>
              <a:t>Hyacare</a:t>
            </a: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Yu Mincho"/>
                <a:cs typeface="Calibri" panose="020F0502020204030204" pitchFamily="34" charset="0"/>
              </a:rPr>
              <a:t> HMW and Hyacare50</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4" name="Picture 1">
            <a:extLst>
              <a:ext uri="{FF2B5EF4-FFF2-40B4-BE49-F238E27FC236}">
                <a16:creationId xmlns:a16="http://schemas.microsoft.com/office/drawing/2014/main" id="{399ECFFF-0FC6-4E56-8A69-E74B15AD0D8C}"/>
              </a:ext>
            </a:extLst>
          </p:cNvPr>
          <p:cNvPicPr>
            <a:picLocks noChangeAspect="1"/>
          </p:cNvPicPr>
          <p:nvPr/>
        </p:nvPicPr>
        <p:blipFill rotWithShape="1">
          <a:blip r:embed="rId3"/>
          <a:srcRect l="497" t="51854" r="1356" b="4055"/>
          <a:stretch/>
        </p:blipFill>
        <p:spPr>
          <a:xfrm>
            <a:off x="6246223" y="2373752"/>
            <a:ext cx="4321629" cy="2580116"/>
          </a:xfrm>
          <a:prstGeom prst="rect">
            <a:avLst/>
          </a:prstGeom>
        </p:spPr>
      </p:pic>
    </p:spTree>
    <p:extLst>
      <p:ext uri="{BB962C8B-B14F-4D97-AF65-F5344CB8AC3E}">
        <p14:creationId xmlns:p14="http://schemas.microsoft.com/office/powerpoint/2010/main" val="4489423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21" name="TextBox 4">
            <a:extLst>
              <a:ext uri="{FF2B5EF4-FFF2-40B4-BE49-F238E27FC236}">
                <a16:creationId xmlns:a16="http://schemas.microsoft.com/office/drawing/2014/main" id="{11464DD9-69B4-46E2-B860-0AA317E93016}"/>
              </a:ext>
            </a:extLst>
          </p:cNvPr>
          <p:cNvSpPr txBox="1"/>
          <p:nvPr/>
        </p:nvSpPr>
        <p:spPr>
          <a:xfrm>
            <a:off x="662609" y="92784"/>
            <a:ext cx="10299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Tasks 3.1-3.2: </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Libre Franklin"/>
                <a:cs typeface="Libre Franklin"/>
                <a:sym typeface="Libre Franklin"/>
              </a:rPr>
              <a:t>Explanation of the work carried</a:t>
            </a: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Libre Franklin"/>
                <a:cs typeface="Libre Franklin"/>
                <a:sym typeface="Libre Franklin"/>
              </a:rPr>
              <a:t>Progress undertaken and outputs achieved</a:t>
            </a: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8" name="TextBox 17">
            <a:extLst>
              <a:ext uri="{FF2B5EF4-FFF2-40B4-BE49-F238E27FC236}">
                <a16:creationId xmlns:a16="http://schemas.microsoft.com/office/drawing/2014/main" id="{A64446C4-16F2-968C-6322-9DFB7EE97643}"/>
              </a:ext>
            </a:extLst>
          </p:cNvPr>
          <p:cNvSpPr txBox="1"/>
          <p:nvPr/>
        </p:nvSpPr>
        <p:spPr>
          <a:xfrm>
            <a:off x="551336" y="1110353"/>
            <a:ext cx="111306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broadest coverage of microbial biodiversity from geographically and geochemically distinct environments:  </a:t>
            </a:r>
          </a:p>
        </p:txBody>
      </p:sp>
      <p:pic>
        <p:nvPicPr>
          <p:cNvPr id="19" name="Imagen 12">
            <a:extLst>
              <a:ext uri="{FF2B5EF4-FFF2-40B4-BE49-F238E27FC236}">
                <a16:creationId xmlns:a16="http://schemas.microsoft.com/office/drawing/2014/main" id="{57ED7537-F1E8-3863-4B3F-E85CFDC38E4B}"/>
              </a:ext>
            </a:extLst>
          </p:cNvPr>
          <p:cNvPicPr>
            <a:picLocks noChangeAspect="1"/>
          </p:cNvPicPr>
          <p:nvPr/>
        </p:nvPicPr>
        <p:blipFill rotWithShape="1">
          <a:blip r:embed="rId3">
            <a:extLst>
              <a:ext uri="{28A0092B-C50C-407E-A947-70E740481C1C}">
                <a14:useLocalDpi xmlns:a14="http://schemas.microsoft.com/office/drawing/2010/main" val="0"/>
              </a:ext>
            </a:extLst>
          </a:blip>
          <a:srcRect t="688" b="49889"/>
          <a:stretch/>
        </p:blipFill>
        <p:spPr>
          <a:xfrm>
            <a:off x="354719" y="2898091"/>
            <a:ext cx="5790494" cy="2851813"/>
          </a:xfrm>
          <a:prstGeom prst="rect">
            <a:avLst/>
          </a:prstGeom>
        </p:spPr>
      </p:pic>
      <p:sp>
        <p:nvSpPr>
          <p:cNvPr id="22" name="TextBox 3">
            <a:extLst>
              <a:ext uri="{FF2B5EF4-FFF2-40B4-BE49-F238E27FC236}">
                <a16:creationId xmlns:a16="http://schemas.microsoft.com/office/drawing/2014/main" id="{860E8C1B-B0B8-0190-65C1-9CC9187A0FE9}"/>
              </a:ext>
            </a:extLst>
          </p:cNvPr>
          <p:cNvSpPr txBox="1"/>
          <p:nvPr/>
        </p:nvSpPr>
        <p:spPr>
          <a:xfrm>
            <a:off x="1301052" y="2331766"/>
            <a:ext cx="38717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Geography of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FuturEnzyme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resources </a:t>
            </a:r>
          </a:p>
        </p:txBody>
      </p:sp>
      <p:sp>
        <p:nvSpPr>
          <p:cNvPr id="26" name="Rectángulo 25"/>
          <p:cNvSpPr/>
          <p:nvPr/>
        </p:nvSpPr>
        <p:spPr>
          <a:xfrm>
            <a:off x="1572399" y="5804789"/>
            <a:ext cx="335513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 map includes the +293 different locations from where bio-resources have been generated</a:t>
            </a: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Imagen 12">
            <a:extLst>
              <a:ext uri="{FF2B5EF4-FFF2-40B4-BE49-F238E27FC236}">
                <a16:creationId xmlns:a16="http://schemas.microsoft.com/office/drawing/2014/main" id="{57ED7537-F1E8-3863-4B3F-E85CFDC38E4B}"/>
              </a:ext>
            </a:extLst>
          </p:cNvPr>
          <p:cNvPicPr>
            <a:picLocks noChangeAspect="1"/>
          </p:cNvPicPr>
          <p:nvPr/>
        </p:nvPicPr>
        <p:blipFill rotWithShape="1">
          <a:blip r:embed="rId3">
            <a:extLst>
              <a:ext uri="{28A0092B-C50C-407E-A947-70E740481C1C}">
                <a14:useLocalDpi xmlns:a14="http://schemas.microsoft.com/office/drawing/2010/main" val="0"/>
              </a:ext>
            </a:extLst>
          </a:blip>
          <a:srcRect t="48602" b="1387"/>
          <a:stretch/>
        </p:blipFill>
        <p:spPr>
          <a:xfrm>
            <a:off x="6116674" y="2864184"/>
            <a:ext cx="5790493" cy="2885720"/>
          </a:xfrm>
          <a:prstGeom prst="rect">
            <a:avLst/>
          </a:prstGeom>
        </p:spPr>
      </p:pic>
      <p:sp>
        <p:nvSpPr>
          <p:cNvPr id="15" name="Rectángulo 14"/>
          <p:cNvSpPr/>
          <p:nvPr/>
        </p:nvSpPr>
        <p:spPr>
          <a:xfrm>
            <a:off x="7707084" y="5804789"/>
            <a:ext cx="31133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 map includes the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+119 environmental sites from positive bio-resources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have been found</a:t>
            </a: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3">
            <a:extLst>
              <a:ext uri="{FF2B5EF4-FFF2-40B4-BE49-F238E27FC236}">
                <a16:creationId xmlns:a16="http://schemas.microsoft.com/office/drawing/2014/main" id="{860E8C1B-B0B8-0190-65C1-9CC9187A0FE9}"/>
              </a:ext>
            </a:extLst>
          </p:cNvPr>
          <p:cNvSpPr txBox="1"/>
          <p:nvPr/>
        </p:nvSpPr>
        <p:spPr>
          <a:xfrm>
            <a:off x="6947015" y="2331766"/>
            <a:ext cx="46029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Geography of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FuturEnzyme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positive resources </a:t>
            </a:r>
          </a:p>
        </p:txBody>
      </p:sp>
    </p:spTree>
    <p:extLst>
      <p:ext uri="{BB962C8B-B14F-4D97-AF65-F5344CB8AC3E}">
        <p14:creationId xmlns:p14="http://schemas.microsoft.com/office/powerpoint/2010/main" val="907388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21" name="TextBox 4">
            <a:extLst>
              <a:ext uri="{FF2B5EF4-FFF2-40B4-BE49-F238E27FC236}">
                <a16:creationId xmlns:a16="http://schemas.microsoft.com/office/drawing/2014/main" id="{11464DD9-69B4-46E2-B860-0AA317E93016}"/>
              </a:ext>
            </a:extLst>
          </p:cNvPr>
          <p:cNvSpPr txBox="1"/>
          <p:nvPr/>
        </p:nvSpPr>
        <p:spPr>
          <a:xfrm>
            <a:off x="662609" y="92784"/>
            <a:ext cx="10299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Tasks 3.1-3.2: </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Libre Franklin"/>
                <a:cs typeface="Libre Franklin"/>
                <a:sym typeface="Libre Franklin"/>
              </a:rPr>
              <a:t>Explanation of the work carried</a:t>
            </a: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Libre Franklin"/>
                <a:cs typeface="Libre Franklin"/>
                <a:sym typeface="Libre Franklin"/>
              </a:rPr>
              <a:t>Progress undertaken and outputs achieved</a:t>
            </a: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8" name="TextBox 17">
            <a:extLst>
              <a:ext uri="{FF2B5EF4-FFF2-40B4-BE49-F238E27FC236}">
                <a16:creationId xmlns:a16="http://schemas.microsoft.com/office/drawing/2014/main" id="{A64446C4-16F2-968C-6322-9DFB7EE97643}"/>
              </a:ext>
            </a:extLst>
          </p:cNvPr>
          <p:cNvSpPr txBox="1"/>
          <p:nvPr/>
        </p:nvSpPr>
        <p:spPr>
          <a:xfrm>
            <a:off x="551336" y="1110353"/>
            <a:ext cx="111306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broadest coverage of microbial biodiversity from geographically and geochemically distinct environments:  </a:t>
            </a:r>
          </a:p>
        </p:txBody>
      </p:sp>
      <p:pic>
        <p:nvPicPr>
          <p:cNvPr id="23" name="Imagen 11">
            <a:extLst>
              <a:ext uri="{FF2B5EF4-FFF2-40B4-BE49-F238E27FC236}">
                <a16:creationId xmlns:a16="http://schemas.microsoft.com/office/drawing/2014/main" id="{E9DAA85D-A6A7-B149-F0D1-1A073C9929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609" y="2463161"/>
            <a:ext cx="3694817" cy="3619619"/>
          </a:xfrm>
          <a:prstGeom prst="rect">
            <a:avLst/>
          </a:prstGeom>
        </p:spPr>
      </p:pic>
      <p:sp>
        <p:nvSpPr>
          <p:cNvPr id="24" name="TextBox 16">
            <a:extLst>
              <a:ext uri="{FF2B5EF4-FFF2-40B4-BE49-F238E27FC236}">
                <a16:creationId xmlns:a16="http://schemas.microsoft.com/office/drawing/2014/main" id="{DE887B5A-852B-4418-88D9-55E642563DDF}"/>
              </a:ext>
            </a:extLst>
          </p:cNvPr>
          <p:cNvSpPr txBox="1"/>
          <p:nvPr/>
        </p:nvSpPr>
        <p:spPr>
          <a:xfrm>
            <a:off x="551336" y="2035589"/>
            <a:ext cx="46839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Taxonomic origin of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FuturEnzyme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bioresources </a:t>
            </a:r>
          </a:p>
        </p:txBody>
      </p:sp>
      <p:sp>
        <p:nvSpPr>
          <p:cNvPr id="25" name="Rectángulo 24"/>
          <p:cNvSpPr/>
          <p:nvPr/>
        </p:nvSpPr>
        <p:spPr>
          <a:xfrm>
            <a:off x="662609" y="5992343"/>
            <a:ext cx="369481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The +1700 isolates, assigned to +858 species, collected, isolated and partially screened and sequenced</a:t>
            </a: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n 1"/>
          <p:cNvPicPr>
            <a:picLocks noChangeAspect="1"/>
          </p:cNvPicPr>
          <p:nvPr/>
        </p:nvPicPr>
        <p:blipFill>
          <a:blip r:embed="rId4"/>
          <a:stretch>
            <a:fillRect/>
          </a:stretch>
        </p:blipFill>
        <p:spPr>
          <a:xfrm>
            <a:off x="5030163" y="3420574"/>
            <a:ext cx="6481606" cy="2208916"/>
          </a:xfrm>
          <a:prstGeom prst="rect">
            <a:avLst/>
          </a:prstGeom>
        </p:spPr>
      </p:pic>
      <p:sp>
        <p:nvSpPr>
          <p:cNvPr id="3" name="Rectángulo 2"/>
          <p:cNvSpPr/>
          <p:nvPr/>
        </p:nvSpPr>
        <p:spPr>
          <a:xfrm>
            <a:off x="6269942" y="2633837"/>
            <a:ext cx="508385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Yu Mincho"/>
                <a:cs typeface="Calibri" panose="020F0502020204030204" pitchFamily="34" charset="0"/>
              </a:rPr>
              <a:t>Workflow of the cultivation strategy: from sampling, to cultivation to screen new isolates</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470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6" name="TextBox 4">
            <a:extLst>
              <a:ext uri="{FF2B5EF4-FFF2-40B4-BE49-F238E27FC236}">
                <a16:creationId xmlns:a16="http://schemas.microsoft.com/office/drawing/2014/main" id="{98830EE4-50CC-801E-9F07-28CEF54A4E90}"/>
              </a:ext>
            </a:extLst>
          </p:cNvPr>
          <p:cNvSpPr txBox="1"/>
          <p:nvPr/>
        </p:nvSpPr>
        <p:spPr>
          <a:xfrm>
            <a:off x="662608" y="269431"/>
            <a:ext cx="110738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3.3: Next Generation Sequencing for generating sequences of target enzymes (M1 – M36)</a:t>
            </a:r>
          </a:p>
        </p:txBody>
      </p:sp>
      <p:sp>
        <p:nvSpPr>
          <p:cNvPr id="21" name="Textplatzhalter 4">
            <a:extLst>
              <a:ext uri="{FF2B5EF4-FFF2-40B4-BE49-F238E27FC236}">
                <a16:creationId xmlns:a16="http://schemas.microsoft.com/office/drawing/2014/main" id="{F4DEC437-4002-49E1-92F6-25669855A181}"/>
              </a:ext>
            </a:extLst>
          </p:cNvPr>
          <p:cNvSpPr txBox="1">
            <a:spLocks/>
          </p:cNvSpPr>
          <p:nvPr/>
        </p:nvSpPr>
        <p:spPr>
          <a:xfrm>
            <a:off x="376512" y="1685409"/>
            <a:ext cx="7177839" cy="1043899"/>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Next Generation Sequencing for generating sequences of target enzymes</a:t>
            </a: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platzhalter 4">
            <a:extLst>
              <a:ext uri="{FF2B5EF4-FFF2-40B4-BE49-F238E27FC236}">
                <a16:creationId xmlns:a16="http://schemas.microsoft.com/office/drawing/2014/main" id="{6EB9A42B-3709-8E87-B743-FA99786182A1}"/>
              </a:ext>
            </a:extLst>
          </p:cNvPr>
          <p:cNvSpPr txBox="1">
            <a:spLocks/>
          </p:cNvSpPr>
          <p:nvPr/>
        </p:nvSpPr>
        <p:spPr>
          <a:xfrm>
            <a:off x="376513" y="3116066"/>
            <a:ext cx="6390048" cy="3290547"/>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and outputs achieved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The genomes of 22 microbial isolates.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The metagenomes of 54 samples (DNA from raw samples and enrichment cultures).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The sequences of 257 enzymes: </a:t>
            </a:r>
            <a:r>
              <a:rPr kumimoji="0" lang="en-US" sz="1864"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185 enzymes with esterase, lipase, or polyester degrading hydrolase activities; ii) 70 enzymes with glycosyl hydrolase activity, iii) 30 being hyaluronidases; and iv) 2 enzymes with proteolytic activity.</a:t>
            </a:r>
          </a:p>
          <a:p>
            <a:pPr marL="355165" marR="0" lvl="1" indent="0"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None/>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1">
            <a:extLst>
              <a:ext uri="{FF2B5EF4-FFF2-40B4-BE49-F238E27FC236}">
                <a16:creationId xmlns:a16="http://schemas.microsoft.com/office/drawing/2014/main" id="{A7F52D0B-39D4-8264-B1FB-9568B5A4D5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3043" y="1562271"/>
            <a:ext cx="2965321" cy="2248041"/>
          </a:xfrm>
          <a:prstGeom prst="rect">
            <a:avLst/>
          </a:prstGeom>
          <a:noFill/>
          <a:ln w="9525">
            <a:solidFill>
              <a:srgbClr val="008000"/>
            </a:solidFill>
            <a:miter lim="800000"/>
            <a:headEnd/>
            <a:tailEnd/>
          </a:ln>
          <a:extLst>
            <a:ext uri="{909E8E84-426E-40dd-AFC4-6F175D3DCCD1}">
              <a14:hiddenFill xmlns:a14="http://schemas.microsoft.com/office/drawing/2010/main" xmlns="">
                <a:solidFill>
                  <a:srgbClr val="FFFFFF"/>
                </a:solidFill>
              </a14:hiddenFill>
            </a:ext>
          </a:extLst>
        </p:spPr>
      </p:pic>
      <p:pic>
        <p:nvPicPr>
          <p:cNvPr id="4" name="Picture 6">
            <a:extLst>
              <a:ext uri="{FF2B5EF4-FFF2-40B4-BE49-F238E27FC236}">
                <a16:creationId xmlns:a16="http://schemas.microsoft.com/office/drawing/2014/main" id="{BAF2386B-3E74-0044-402E-330106684F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3043" y="4172742"/>
            <a:ext cx="1433947" cy="1433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Up Arrow 6">
            <a:extLst>
              <a:ext uri="{FF2B5EF4-FFF2-40B4-BE49-F238E27FC236}">
                <a16:creationId xmlns:a16="http://schemas.microsoft.com/office/drawing/2014/main" id="{888AF4ED-0F90-8003-2A5A-6916BC18C925}"/>
              </a:ext>
            </a:extLst>
          </p:cNvPr>
          <p:cNvSpPr/>
          <p:nvPr/>
        </p:nvSpPr>
        <p:spPr>
          <a:xfrm rot="10800000">
            <a:off x="7944917" y="3919403"/>
            <a:ext cx="165099" cy="369333"/>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3EF08D4-0A19-30BD-DA67-702BE7133D78}"/>
              </a:ext>
            </a:extLst>
          </p:cNvPr>
          <p:cNvSpPr txBox="1"/>
          <p:nvPr/>
        </p:nvSpPr>
        <p:spPr>
          <a:xfrm>
            <a:off x="6929650" y="6519446"/>
            <a:ext cx="2545166" cy="338554"/>
          </a:xfrm>
          <a:prstGeom prst="rect">
            <a:avLst/>
          </a:prstGeom>
          <a:noFill/>
          <a:effectLst>
            <a:glow rad="228600">
              <a:schemeClr val="accent3">
                <a:satMod val="175000"/>
                <a:alpha val="40000"/>
              </a:schemeClr>
            </a:glow>
          </a:effectLst>
          <a:scene3d>
            <a:camera prst="perspectiveRelaxedModerately"/>
            <a:lightRig rig="threePt" dir="t"/>
          </a:scene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1905"/>
                <a:solidFill>
                  <a:srgbClr val="FFC000">
                    <a:lumMod val="50000"/>
                  </a:srgbClr>
                </a:solidFill>
                <a:effectLst>
                  <a:innerShdw blurRad="69850" dist="43180" dir="5400000">
                    <a:srgbClr val="000000">
                      <a:alpha val="65000"/>
                    </a:srgbClr>
                  </a:innerShdw>
                </a:effectLst>
                <a:uLnTx/>
                <a:uFillTx/>
                <a:latin typeface="Garamond"/>
                <a:ea typeface="+mn-ea"/>
                <a:cs typeface="Garamond"/>
              </a:rPr>
              <a:t>Expression, purification </a:t>
            </a:r>
          </a:p>
        </p:txBody>
      </p:sp>
      <p:pic>
        <p:nvPicPr>
          <p:cNvPr id="9" name="Picture 20">
            <a:extLst>
              <a:ext uri="{FF2B5EF4-FFF2-40B4-BE49-F238E27FC236}">
                <a16:creationId xmlns:a16="http://schemas.microsoft.com/office/drawing/2014/main" id="{4167AB0A-F53F-02B0-C6F9-51B5276C47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8236" y="5767543"/>
            <a:ext cx="1373188"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Up Arrow 12">
            <a:extLst>
              <a:ext uri="{FF2B5EF4-FFF2-40B4-BE49-F238E27FC236}">
                <a16:creationId xmlns:a16="http://schemas.microsoft.com/office/drawing/2014/main" id="{53AB11BB-CBAA-DBF2-1E2C-0796D9FC1E3F}"/>
              </a:ext>
            </a:extLst>
          </p:cNvPr>
          <p:cNvSpPr/>
          <p:nvPr/>
        </p:nvSpPr>
        <p:spPr>
          <a:xfrm rot="5400000">
            <a:off x="9094023" y="5693973"/>
            <a:ext cx="165100" cy="6477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022417E-EE1D-A072-55E2-BB3CAD5928BE}"/>
              </a:ext>
            </a:extLst>
          </p:cNvPr>
          <p:cNvSpPr txBox="1"/>
          <p:nvPr/>
        </p:nvSpPr>
        <p:spPr>
          <a:xfrm>
            <a:off x="9474816" y="5833157"/>
            <a:ext cx="1907792" cy="369332"/>
          </a:xfrm>
          <a:prstGeom prst="rect">
            <a:avLst/>
          </a:prstGeom>
          <a:noFill/>
          <a:effectLst>
            <a:glow rad="228600">
              <a:schemeClr val="accent3">
                <a:satMod val="175000"/>
                <a:alpha val="40000"/>
              </a:schemeClr>
            </a:glow>
          </a:effectLst>
          <a:scene3d>
            <a:camera prst="perspectiveRelaxedModerately"/>
            <a:lightRig rig="threePt" dir="t"/>
          </a:scene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w="1905"/>
                <a:solidFill>
                  <a:srgbClr val="FFC000">
                    <a:lumMod val="50000"/>
                  </a:srgbClr>
                </a:solidFill>
                <a:effectLst>
                  <a:innerShdw blurRad="69850" dist="43180" dir="5400000">
                    <a:srgbClr val="000000">
                      <a:alpha val="65000"/>
                    </a:srgbClr>
                  </a:innerShdw>
                </a:effectLst>
                <a:uLnTx/>
                <a:uFillTx/>
                <a:latin typeface="Garamond"/>
                <a:ea typeface="+mn-ea"/>
                <a:cs typeface="Garamond"/>
              </a:rPr>
              <a:t>Characterisation</a:t>
            </a:r>
            <a:endParaRPr kumimoji="0" lang="en-US" sz="1800" b="1" i="0" u="none" strike="noStrike" kern="1200" cap="none" spc="0" normalizeH="0" baseline="0" noProof="0" dirty="0">
              <a:ln w="1905"/>
              <a:solidFill>
                <a:srgbClr val="FFC000">
                  <a:lumMod val="50000"/>
                </a:srgbClr>
              </a:solidFill>
              <a:effectLst>
                <a:innerShdw blurRad="69850" dist="43180" dir="5400000">
                  <a:srgbClr val="000000">
                    <a:alpha val="65000"/>
                  </a:srgbClr>
                </a:innerShdw>
              </a:effectLst>
              <a:uLnTx/>
              <a:uFillTx/>
              <a:latin typeface="Garamond"/>
              <a:ea typeface="+mn-ea"/>
              <a:cs typeface="Garamond"/>
            </a:endParaRPr>
          </a:p>
        </p:txBody>
      </p:sp>
      <p:sp>
        <p:nvSpPr>
          <p:cNvPr id="15" name="TextBox 14">
            <a:extLst>
              <a:ext uri="{FF2B5EF4-FFF2-40B4-BE49-F238E27FC236}">
                <a16:creationId xmlns:a16="http://schemas.microsoft.com/office/drawing/2014/main" id="{179C95C8-EF69-2C9F-18BA-C56CEDBC535A}"/>
              </a:ext>
            </a:extLst>
          </p:cNvPr>
          <p:cNvSpPr txBox="1"/>
          <p:nvPr/>
        </p:nvSpPr>
        <p:spPr>
          <a:xfrm>
            <a:off x="8043316" y="3926198"/>
            <a:ext cx="2545166" cy="369332"/>
          </a:xfrm>
          <a:prstGeom prst="rect">
            <a:avLst/>
          </a:prstGeom>
          <a:noFill/>
          <a:effectLst>
            <a:glow rad="228600">
              <a:schemeClr val="accent3">
                <a:satMod val="175000"/>
                <a:alpha val="40000"/>
              </a:schemeClr>
            </a:glow>
          </a:effectLst>
          <a:scene3d>
            <a:camera prst="perspectiveRelaxedModerately"/>
            <a:lightRig rig="threePt" dir="t"/>
          </a:scene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905"/>
                <a:solidFill>
                  <a:srgbClr val="FFC000">
                    <a:lumMod val="50000"/>
                  </a:srgbClr>
                </a:solidFill>
                <a:effectLst>
                  <a:innerShdw blurRad="69850" dist="43180" dir="5400000">
                    <a:srgbClr val="000000">
                      <a:alpha val="65000"/>
                    </a:srgbClr>
                  </a:innerShdw>
                </a:effectLst>
                <a:uLnTx/>
                <a:uFillTx/>
                <a:latin typeface="Garamond"/>
                <a:ea typeface="+mn-ea"/>
                <a:cs typeface="Garamond"/>
              </a:rPr>
              <a:t>Gene synthesis or PCR </a:t>
            </a:r>
          </a:p>
        </p:txBody>
      </p:sp>
      <p:sp>
        <p:nvSpPr>
          <p:cNvPr id="16" name="Up Arrow 15">
            <a:extLst>
              <a:ext uri="{FF2B5EF4-FFF2-40B4-BE49-F238E27FC236}">
                <a16:creationId xmlns:a16="http://schemas.microsoft.com/office/drawing/2014/main" id="{27AD078C-AB14-0D27-6ADB-06250A505BD5}"/>
              </a:ext>
            </a:extLst>
          </p:cNvPr>
          <p:cNvSpPr/>
          <p:nvPr/>
        </p:nvSpPr>
        <p:spPr>
          <a:xfrm rot="10800000" flipH="1">
            <a:off x="7916781" y="5400200"/>
            <a:ext cx="152400" cy="369333"/>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asellaDiTesto 8">
            <a:extLst>
              <a:ext uri="{FF2B5EF4-FFF2-40B4-BE49-F238E27FC236}">
                <a16:creationId xmlns:a16="http://schemas.microsoft.com/office/drawing/2014/main" id="{901219A7-8942-4FA3-B2C0-339D3B575446}"/>
              </a:ext>
            </a:extLst>
          </p:cNvPr>
          <p:cNvSpPr txBox="1"/>
          <p:nvPr/>
        </p:nvSpPr>
        <p:spPr>
          <a:xfrm>
            <a:off x="8852723" y="4658720"/>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WP4</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3368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Connettore 1 49">
            <a:extLst>
              <a:ext uri="{FF2B5EF4-FFF2-40B4-BE49-F238E27FC236}">
                <a16:creationId xmlns:a16="http://schemas.microsoft.com/office/drawing/2014/main" id="{84349462-CC2E-0B8A-73FE-5546B73450C3}"/>
              </a:ext>
            </a:extLst>
          </p:cNvPr>
          <p:cNvCxnSpPr>
            <a:cxnSpLocks/>
          </p:cNvCxnSpPr>
          <p:nvPr/>
        </p:nvCxnSpPr>
        <p:spPr>
          <a:xfrm>
            <a:off x="2990335" y="4768083"/>
            <a:ext cx="0" cy="432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Connettore 1 49">
            <a:extLst>
              <a:ext uri="{FF2B5EF4-FFF2-40B4-BE49-F238E27FC236}">
                <a16:creationId xmlns:a16="http://schemas.microsoft.com/office/drawing/2014/main" id="{965210EC-60AC-8DA5-6A39-304F6057C0CC}"/>
              </a:ext>
            </a:extLst>
          </p:cNvPr>
          <p:cNvCxnSpPr>
            <a:cxnSpLocks/>
          </p:cNvCxnSpPr>
          <p:nvPr/>
        </p:nvCxnSpPr>
        <p:spPr>
          <a:xfrm>
            <a:off x="2592761" y="2315721"/>
            <a:ext cx="0" cy="2736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Connettore 1 49">
            <a:extLst>
              <a:ext uri="{FF2B5EF4-FFF2-40B4-BE49-F238E27FC236}">
                <a16:creationId xmlns:a16="http://schemas.microsoft.com/office/drawing/2014/main" id="{2110BAAB-AB92-D8D8-BDF2-161FBAF7D370}"/>
              </a:ext>
            </a:extLst>
          </p:cNvPr>
          <p:cNvCxnSpPr>
            <a:cxnSpLocks/>
          </p:cNvCxnSpPr>
          <p:nvPr/>
        </p:nvCxnSpPr>
        <p:spPr>
          <a:xfrm>
            <a:off x="7209130" y="1760844"/>
            <a:ext cx="0" cy="324011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Connettore 1 49">
            <a:extLst>
              <a:ext uri="{FF2B5EF4-FFF2-40B4-BE49-F238E27FC236}">
                <a16:creationId xmlns:a16="http://schemas.microsoft.com/office/drawing/2014/main" id="{3E7C05F7-A7FB-41DB-A35B-17DF24C9BCFA}"/>
              </a:ext>
            </a:extLst>
          </p:cNvPr>
          <p:cNvCxnSpPr>
            <a:cxnSpLocks/>
          </p:cNvCxnSpPr>
          <p:nvPr/>
        </p:nvCxnSpPr>
        <p:spPr>
          <a:xfrm>
            <a:off x="5568089" y="2994689"/>
            <a:ext cx="0" cy="212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Connettore 1 49">
            <a:extLst>
              <a:ext uri="{FF2B5EF4-FFF2-40B4-BE49-F238E27FC236}">
                <a16:creationId xmlns:a16="http://schemas.microsoft.com/office/drawing/2014/main" id="{72BC46F0-246A-A3CA-3B8C-053012DDDF9B}"/>
              </a:ext>
            </a:extLst>
          </p:cNvPr>
          <p:cNvCxnSpPr>
            <a:cxnSpLocks/>
          </p:cNvCxnSpPr>
          <p:nvPr/>
        </p:nvCxnSpPr>
        <p:spPr>
          <a:xfrm>
            <a:off x="1676272" y="3746721"/>
            <a:ext cx="0" cy="1296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Connettore 1 49">
            <a:extLst>
              <a:ext uri="{FF2B5EF4-FFF2-40B4-BE49-F238E27FC236}">
                <a16:creationId xmlns:a16="http://schemas.microsoft.com/office/drawing/2014/main" id="{DDA7E4D3-2DE9-46B7-A82E-F4F46ABE8E3C}"/>
              </a:ext>
            </a:extLst>
          </p:cNvPr>
          <p:cNvCxnSpPr>
            <a:cxnSpLocks/>
          </p:cNvCxnSpPr>
          <p:nvPr/>
        </p:nvCxnSpPr>
        <p:spPr>
          <a:xfrm>
            <a:off x="4289800" y="3707750"/>
            <a:ext cx="0" cy="160732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Connettore 1 49">
            <a:extLst>
              <a:ext uri="{FF2B5EF4-FFF2-40B4-BE49-F238E27FC236}">
                <a16:creationId xmlns:a16="http://schemas.microsoft.com/office/drawing/2014/main" id="{6DC3BC4D-1D10-4199-A810-3AE09B19F9B0}"/>
              </a:ext>
            </a:extLst>
          </p:cNvPr>
          <p:cNvCxnSpPr>
            <a:cxnSpLocks/>
          </p:cNvCxnSpPr>
          <p:nvPr/>
        </p:nvCxnSpPr>
        <p:spPr>
          <a:xfrm>
            <a:off x="942815" y="1543877"/>
            <a:ext cx="0" cy="3528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reccia destra 21">
            <a:extLst>
              <a:ext uri="{FF2B5EF4-FFF2-40B4-BE49-F238E27FC236}">
                <a16:creationId xmlns:a16="http://schemas.microsoft.com/office/drawing/2014/main" id="{ACB422EA-3199-41A6-8B81-408AA6442299}"/>
              </a:ext>
            </a:extLst>
          </p:cNvPr>
          <p:cNvSpPr/>
          <p:nvPr/>
        </p:nvSpPr>
        <p:spPr>
          <a:xfrm>
            <a:off x="385371" y="4773551"/>
            <a:ext cx="10379374"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Connettore 1 23">
            <a:extLst>
              <a:ext uri="{FF2B5EF4-FFF2-40B4-BE49-F238E27FC236}">
                <a16:creationId xmlns:a16="http://schemas.microsoft.com/office/drawing/2014/main" id="{2D88D4C8-7E6B-4CEA-8D45-FFCA79E964CE}"/>
              </a:ext>
            </a:extLst>
          </p:cNvPr>
          <p:cNvCxnSpPr>
            <a:cxnSpLocks/>
          </p:cNvCxnSpPr>
          <p:nvPr/>
        </p:nvCxnSpPr>
        <p:spPr>
          <a:xfrm>
            <a:off x="2990335"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6" name="Connettore 1 24">
            <a:extLst>
              <a:ext uri="{FF2B5EF4-FFF2-40B4-BE49-F238E27FC236}">
                <a16:creationId xmlns:a16="http://schemas.microsoft.com/office/drawing/2014/main" id="{F7453AC9-1800-44B0-8C2A-8303F461CC9E}"/>
              </a:ext>
            </a:extLst>
          </p:cNvPr>
          <p:cNvCxnSpPr>
            <a:cxnSpLocks/>
          </p:cNvCxnSpPr>
          <p:nvPr/>
        </p:nvCxnSpPr>
        <p:spPr>
          <a:xfrm>
            <a:off x="167626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7" name="Connettore 1 25">
            <a:extLst>
              <a:ext uri="{FF2B5EF4-FFF2-40B4-BE49-F238E27FC236}">
                <a16:creationId xmlns:a16="http://schemas.microsoft.com/office/drawing/2014/main" id="{E45601FF-C8E2-4B7F-9742-733B106AE57F}"/>
              </a:ext>
            </a:extLst>
          </p:cNvPr>
          <p:cNvCxnSpPr>
            <a:cxnSpLocks/>
          </p:cNvCxnSpPr>
          <p:nvPr/>
        </p:nvCxnSpPr>
        <p:spPr>
          <a:xfrm>
            <a:off x="815147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8" name="Connettore 1 26">
            <a:extLst>
              <a:ext uri="{FF2B5EF4-FFF2-40B4-BE49-F238E27FC236}">
                <a16:creationId xmlns:a16="http://schemas.microsoft.com/office/drawing/2014/main" id="{290B6F41-8D89-41ED-A23B-4889041C420B}"/>
              </a:ext>
            </a:extLst>
          </p:cNvPr>
          <p:cNvCxnSpPr>
            <a:cxnSpLocks/>
          </p:cNvCxnSpPr>
          <p:nvPr/>
        </p:nvCxnSpPr>
        <p:spPr>
          <a:xfrm>
            <a:off x="10776926" y="5009078"/>
            <a:ext cx="0" cy="432000"/>
          </a:xfrm>
          <a:prstGeom prst="line">
            <a:avLst/>
          </a:prstGeom>
          <a:ln w="5715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9" name="Connettore 1 27">
            <a:extLst>
              <a:ext uri="{FF2B5EF4-FFF2-40B4-BE49-F238E27FC236}">
                <a16:creationId xmlns:a16="http://schemas.microsoft.com/office/drawing/2014/main" id="{25DEE162-3E22-4350-BD71-BDCBC3003545}"/>
              </a:ext>
            </a:extLst>
          </p:cNvPr>
          <p:cNvCxnSpPr>
            <a:cxnSpLocks/>
          </p:cNvCxnSpPr>
          <p:nvPr/>
        </p:nvCxnSpPr>
        <p:spPr>
          <a:xfrm>
            <a:off x="557191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0" name="CasellaDiTesto 15">
            <a:extLst>
              <a:ext uri="{FF2B5EF4-FFF2-40B4-BE49-F238E27FC236}">
                <a16:creationId xmlns:a16="http://schemas.microsoft.com/office/drawing/2014/main" id="{F2A22D5A-831E-40B3-8CBD-059713517C85}"/>
              </a:ext>
            </a:extLst>
          </p:cNvPr>
          <p:cNvSpPr txBox="1"/>
          <p:nvPr/>
        </p:nvSpPr>
        <p:spPr>
          <a:xfrm>
            <a:off x="294815" y="5040412"/>
            <a:ext cx="648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M1</a:t>
            </a:r>
          </a:p>
        </p:txBody>
      </p:sp>
      <p:sp>
        <p:nvSpPr>
          <p:cNvPr id="11" name="CasellaDiTesto 16">
            <a:extLst>
              <a:ext uri="{FF2B5EF4-FFF2-40B4-BE49-F238E27FC236}">
                <a16:creationId xmlns:a16="http://schemas.microsoft.com/office/drawing/2014/main" id="{A2D2C0DE-CF6A-466C-8BB6-CD1327B1C4C8}"/>
              </a:ext>
            </a:extLst>
          </p:cNvPr>
          <p:cNvSpPr txBox="1"/>
          <p:nvPr/>
        </p:nvSpPr>
        <p:spPr>
          <a:xfrm>
            <a:off x="1549823"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M6</a:t>
            </a:r>
          </a:p>
        </p:txBody>
      </p:sp>
      <p:sp>
        <p:nvSpPr>
          <p:cNvPr id="12" name="CasellaDiTesto 17">
            <a:extLst>
              <a:ext uri="{FF2B5EF4-FFF2-40B4-BE49-F238E27FC236}">
                <a16:creationId xmlns:a16="http://schemas.microsoft.com/office/drawing/2014/main" id="{9D8D33D7-F0E9-409C-95B2-39396C82EF6B}"/>
              </a:ext>
            </a:extLst>
          </p:cNvPr>
          <p:cNvSpPr txBox="1"/>
          <p:nvPr/>
        </p:nvSpPr>
        <p:spPr>
          <a:xfrm>
            <a:off x="2921079"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M12</a:t>
            </a:r>
          </a:p>
        </p:txBody>
      </p:sp>
      <p:sp>
        <p:nvSpPr>
          <p:cNvPr id="13" name="CasellaDiTesto 18">
            <a:extLst>
              <a:ext uri="{FF2B5EF4-FFF2-40B4-BE49-F238E27FC236}">
                <a16:creationId xmlns:a16="http://schemas.microsoft.com/office/drawing/2014/main" id="{92F1CCF1-1969-4631-9AAA-750A78D6693F}"/>
              </a:ext>
            </a:extLst>
          </p:cNvPr>
          <p:cNvSpPr txBox="1"/>
          <p:nvPr/>
        </p:nvSpPr>
        <p:spPr>
          <a:xfrm>
            <a:off x="5497995"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M24</a:t>
            </a:r>
          </a:p>
        </p:txBody>
      </p:sp>
      <p:sp>
        <p:nvSpPr>
          <p:cNvPr id="14" name="CasellaDiTesto 19">
            <a:extLst>
              <a:ext uri="{FF2B5EF4-FFF2-40B4-BE49-F238E27FC236}">
                <a16:creationId xmlns:a16="http://schemas.microsoft.com/office/drawing/2014/main" id="{79B1F5E4-9079-4F9C-8AF6-8622162AC78F}"/>
              </a:ext>
            </a:extLst>
          </p:cNvPr>
          <p:cNvSpPr txBox="1"/>
          <p:nvPr/>
        </p:nvSpPr>
        <p:spPr>
          <a:xfrm>
            <a:off x="8082097"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44546A"/>
                </a:solidFill>
                <a:effectLst/>
                <a:uLnTx/>
                <a:uFillTx/>
                <a:latin typeface="Calibri" panose="020F0502020204030204"/>
                <a:ea typeface="+mn-ea"/>
                <a:cs typeface="+mn-cs"/>
              </a:rPr>
              <a:t>M36</a:t>
            </a:r>
          </a:p>
        </p:txBody>
      </p:sp>
      <p:sp>
        <p:nvSpPr>
          <p:cNvPr id="15" name="CasellaDiTesto 8">
            <a:extLst>
              <a:ext uri="{FF2B5EF4-FFF2-40B4-BE49-F238E27FC236}">
                <a16:creationId xmlns:a16="http://schemas.microsoft.com/office/drawing/2014/main" id="{0484A520-E1DA-4BA8-B6C9-BEC36DECCCB3}"/>
              </a:ext>
            </a:extLst>
          </p:cNvPr>
          <p:cNvSpPr txBox="1"/>
          <p:nvPr/>
        </p:nvSpPr>
        <p:spPr>
          <a:xfrm>
            <a:off x="4224285"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M18</a:t>
            </a:r>
          </a:p>
        </p:txBody>
      </p:sp>
      <p:cxnSp>
        <p:nvCxnSpPr>
          <p:cNvPr id="16" name="Connettore 1 9">
            <a:extLst>
              <a:ext uri="{FF2B5EF4-FFF2-40B4-BE49-F238E27FC236}">
                <a16:creationId xmlns:a16="http://schemas.microsoft.com/office/drawing/2014/main" id="{B5F85868-29A8-4E44-91DC-4AD6CE924045}"/>
              </a:ext>
            </a:extLst>
          </p:cNvPr>
          <p:cNvCxnSpPr>
            <a:cxnSpLocks/>
          </p:cNvCxnSpPr>
          <p:nvPr/>
        </p:nvCxnSpPr>
        <p:spPr>
          <a:xfrm>
            <a:off x="4289800"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 name="Connettore 1 10">
            <a:extLst>
              <a:ext uri="{FF2B5EF4-FFF2-40B4-BE49-F238E27FC236}">
                <a16:creationId xmlns:a16="http://schemas.microsoft.com/office/drawing/2014/main" id="{A0AB7256-F1D7-47BE-ADCC-E349C81CAD4B}"/>
              </a:ext>
            </a:extLst>
          </p:cNvPr>
          <p:cNvCxnSpPr>
            <a:cxnSpLocks/>
          </p:cNvCxnSpPr>
          <p:nvPr/>
        </p:nvCxnSpPr>
        <p:spPr>
          <a:xfrm>
            <a:off x="6868514"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CasellaDiTesto 11">
            <a:extLst>
              <a:ext uri="{FF2B5EF4-FFF2-40B4-BE49-F238E27FC236}">
                <a16:creationId xmlns:a16="http://schemas.microsoft.com/office/drawing/2014/main" id="{3A3C4CE6-B100-4A14-B83E-4D49104D844D}"/>
              </a:ext>
            </a:extLst>
          </p:cNvPr>
          <p:cNvSpPr txBox="1"/>
          <p:nvPr/>
        </p:nvSpPr>
        <p:spPr>
          <a:xfrm>
            <a:off x="6799712"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M30</a:t>
            </a:r>
          </a:p>
        </p:txBody>
      </p:sp>
      <p:cxnSp>
        <p:nvCxnSpPr>
          <p:cNvPr id="19" name="Connettore 1 12">
            <a:extLst>
              <a:ext uri="{FF2B5EF4-FFF2-40B4-BE49-F238E27FC236}">
                <a16:creationId xmlns:a16="http://schemas.microsoft.com/office/drawing/2014/main" id="{43FEB251-805A-4585-800B-532BACFD102E}"/>
              </a:ext>
            </a:extLst>
          </p:cNvPr>
          <p:cNvCxnSpPr>
            <a:cxnSpLocks/>
          </p:cNvCxnSpPr>
          <p:nvPr/>
        </p:nvCxnSpPr>
        <p:spPr>
          <a:xfrm>
            <a:off x="9394681"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CasellaDiTesto 13">
            <a:extLst>
              <a:ext uri="{FF2B5EF4-FFF2-40B4-BE49-F238E27FC236}">
                <a16:creationId xmlns:a16="http://schemas.microsoft.com/office/drawing/2014/main" id="{AE53670D-E728-4224-B208-9C506572FA6C}"/>
              </a:ext>
            </a:extLst>
          </p:cNvPr>
          <p:cNvSpPr txBox="1"/>
          <p:nvPr/>
        </p:nvSpPr>
        <p:spPr>
          <a:xfrm>
            <a:off x="9325316"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M42</a:t>
            </a:r>
          </a:p>
        </p:txBody>
      </p:sp>
      <p:sp>
        <p:nvSpPr>
          <p:cNvPr id="21" name="Pentagono 28">
            <a:extLst>
              <a:ext uri="{FF2B5EF4-FFF2-40B4-BE49-F238E27FC236}">
                <a16:creationId xmlns:a16="http://schemas.microsoft.com/office/drawing/2014/main" id="{B40DA00D-1C20-4E85-80D1-113DD6D1F7CD}"/>
              </a:ext>
            </a:extLst>
          </p:cNvPr>
          <p:cNvSpPr/>
          <p:nvPr/>
        </p:nvSpPr>
        <p:spPr>
          <a:xfrm>
            <a:off x="416267" y="5496204"/>
            <a:ext cx="1260000" cy="180000"/>
          </a:xfrm>
          <a:prstGeom prst="homePlate">
            <a:avLst/>
          </a:prstGeom>
          <a:solidFill>
            <a:schemeClr val="accent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Achieved in RP1</a:t>
            </a:r>
          </a:p>
        </p:txBody>
      </p:sp>
      <p:sp>
        <p:nvSpPr>
          <p:cNvPr id="22" name="Pentagono 29">
            <a:extLst>
              <a:ext uri="{FF2B5EF4-FFF2-40B4-BE49-F238E27FC236}">
                <a16:creationId xmlns:a16="http://schemas.microsoft.com/office/drawing/2014/main" id="{D24BC056-4E38-43F3-AC79-5E25EB0FDB9A}"/>
              </a:ext>
            </a:extLst>
          </p:cNvPr>
          <p:cNvSpPr/>
          <p:nvPr/>
        </p:nvSpPr>
        <p:spPr>
          <a:xfrm>
            <a:off x="416266" y="5716160"/>
            <a:ext cx="1260000" cy="180000"/>
          </a:xfrm>
          <a:prstGeom prst="homePlate">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For next RPs</a:t>
            </a:r>
          </a:p>
        </p:txBody>
      </p:sp>
      <p:sp>
        <p:nvSpPr>
          <p:cNvPr id="23" name="Pentagono 28">
            <a:extLst>
              <a:ext uri="{FF2B5EF4-FFF2-40B4-BE49-F238E27FC236}">
                <a16:creationId xmlns:a16="http://schemas.microsoft.com/office/drawing/2014/main" id="{FD521B6B-09E1-4363-9E25-AE5F58F48ADC}"/>
              </a:ext>
            </a:extLst>
          </p:cNvPr>
          <p:cNvSpPr/>
          <p:nvPr/>
        </p:nvSpPr>
        <p:spPr>
          <a:xfrm>
            <a:off x="416266" y="5951142"/>
            <a:ext cx="1260000" cy="180000"/>
          </a:xfrm>
          <a:prstGeom prst="homePlate">
            <a:avLst>
              <a:gd name="adj" fmla="val 44149"/>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Deliverable</a:t>
            </a:r>
          </a:p>
        </p:txBody>
      </p:sp>
      <p:sp>
        <p:nvSpPr>
          <p:cNvPr id="24" name="Pentagono 28">
            <a:extLst>
              <a:ext uri="{FF2B5EF4-FFF2-40B4-BE49-F238E27FC236}">
                <a16:creationId xmlns:a16="http://schemas.microsoft.com/office/drawing/2014/main" id="{65E4EE68-32B5-4EA7-9A80-85457AE8F799}"/>
              </a:ext>
            </a:extLst>
          </p:cNvPr>
          <p:cNvSpPr/>
          <p:nvPr/>
        </p:nvSpPr>
        <p:spPr>
          <a:xfrm>
            <a:off x="418354" y="6179641"/>
            <a:ext cx="1260000" cy="180000"/>
          </a:xfrm>
          <a:prstGeom prst="homePlate">
            <a:avLst>
              <a:gd name="adj" fmla="val 44149"/>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Milestone</a:t>
            </a:r>
          </a:p>
        </p:txBody>
      </p:sp>
      <p:sp>
        <p:nvSpPr>
          <p:cNvPr id="30" name="TextBox 4">
            <a:extLst>
              <a:ext uri="{FF2B5EF4-FFF2-40B4-BE49-F238E27FC236}">
                <a16:creationId xmlns:a16="http://schemas.microsoft.com/office/drawing/2014/main" id="{B0A62858-BBA2-4D41-967F-043BC4142BD5}"/>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WP3 – Deliverables and milestones</a:t>
            </a:r>
          </a:p>
        </p:txBody>
      </p:sp>
      <p:sp>
        <p:nvSpPr>
          <p:cNvPr id="43" name="CasellaDiTesto 13">
            <a:extLst>
              <a:ext uri="{FF2B5EF4-FFF2-40B4-BE49-F238E27FC236}">
                <a16:creationId xmlns:a16="http://schemas.microsoft.com/office/drawing/2014/main" id="{7E97384D-CEAA-445E-809F-C95E70A08F62}"/>
              </a:ext>
            </a:extLst>
          </p:cNvPr>
          <p:cNvSpPr txBox="1"/>
          <p:nvPr/>
        </p:nvSpPr>
        <p:spPr>
          <a:xfrm>
            <a:off x="10718954"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M48</a:t>
            </a:r>
          </a:p>
        </p:txBody>
      </p:sp>
      <p:sp>
        <p:nvSpPr>
          <p:cNvPr id="47" name="Pentagono 28">
            <a:extLst>
              <a:ext uri="{FF2B5EF4-FFF2-40B4-BE49-F238E27FC236}">
                <a16:creationId xmlns:a16="http://schemas.microsoft.com/office/drawing/2014/main" id="{D0743564-A599-4400-8D90-CE547473C155}"/>
              </a:ext>
            </a:extLst>
          </p:cNvPr>
          <p:cNvSpPr/>
          <p:nvPr/>
        </p:nvSpPr>
        <p:spPr>
          <a:xfrm>
            <a:off x="5463969" y="2620680"/>
            <a:ext cx="2141217" cy="382164"/>
          </a:xfrm>
          <a:prstGeom prst="homePlate">
            <a:avLst>
              <a:gd name="adj" fmla="val 44149"/>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t>
            </a:r>
            <a:r>
              <a:rPr kumimoji="0" lang="en-GB" sz="11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Set of new bio-resources to screen or sequence (D 3.5)</a:t>
            </a:r>
          </a:p>
        </p:txBody>
      </p:sp>
      <p:sp>
        <p:nvSpPr>
          <p:cNvPr id="2" name="Pentagono 28">
            <a:extLst>
              <a:ext uri="{FF2B5EF4-FFF2-40B4-BE49-F238E27FC236}">
                <a16:creationId xmlns:a16="http://schemas.microsoft.com/office/drawing/2014/main" id="{C4825613-5FFE-AEAB-EF81-27BEC6036DED}"/>
              </a:ext>
            </a:extLst>
          </p:cNvPr>
          <p:cNvSpPr/>
          <p:nvPr/>
        </p:nvSpPr>
        <p:spPr>
          <a:xfrm>
            <a:off x="814171" y="1145595"/>
            <a:ext cx="3527997" cy="697416"/>
          </a:xfrm>
          <a:prstGeom prst="homePlate">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Bio-resources prepared and exchanged (D3.1)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Standard assays, analytics and calculations for monitoring enzymatic performance (D3.2)</a:t>
            </a:r>
          </a:p>
        </p:txBody>
      </p:sp>
      <p:sp>
        <p:nvSpPr>
          <p:cNvPr id="3" name="Pentagono 28">
            <a:extLst>
              <a:ext uri="{FF2B5EF4-FFF2-40B4-BE49-F238E27FC236}">
                <a16:creationId xmlns:a16="http://schemas.microsoft.com/office/drawing/2014/main" id="{7829CFDB-1C6B-ECF3-3527-DE9FCCC24E82}"/>
              </a:ext>
            </a:extLst>
          </p:cNvPr>
          <p:cNvSpPr/>
          <p:nvPr/>
        </p:nvSpPr>
        <p:spPr>
          <a:xfrm>
            <a:off x="2447605" y="1982079"/>
            <a:ext cx="2844000" cy="684000"/>
          </a:xfrm>
          <a:prstGeom prst="homePlate">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Set of 100 best clones, 10 isolates, and 10 enzymes shortlisted for sequencing or transfer to WP2 (D3.3)</a:t>
            </a:r>
          </a:p>
        </p:txBody>
      </p:sp>
      <p:sp>
        <p:nvSpPr>
          <p:cNvPr id="32" name="Pentagono 28">
            <a:extLst>
              <a:ext uri="{FF2B5EF4-FFF2-40B4-BE49-F238E27FC236}">
                <a16:creationId xmlns:a16="http://schemas.microsoft.com/office/drawing/2014/main" id="{F8904627-C88E-5805-7F64-186B684775AC}"/>
              </a:ext>
            </a:extLst>
          </p:cNvPr>
          <p:cNvSpPr/>
          <p:nvPr/>
        </p:nvSpPr>
        <p:spPr>
          <a:xfrm>
            <a:off x="4176676" y="3219278"/>
            <a:ext cx="3350851" cy="488471"/>
          </a:xfrm>
          <a:prstGeom prst="homePlate">
            <a:avLst>
              <a:gd name="adj" fmla="val 26523"/>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Sequence, activity, and stability datasets from best positive bioresources (D3.4)</a:t>
            </a:r>
          </a:p>
        </p:txBody>
      </p:sp>
      <p:sp>
        <p:nvSpPr>
          <p:cNvPr id="55" name="Pentagono 28">
            <a:extLst>
              <a:ext uri="{FF2B5EF4-FFF2-40B4-BE49-F238E27FC236}">
                <a16:creationId xmlns:a16="http://schemas.microsoft.com/office/drawing/2014/main" id="{93B298A6-C1C3-4898-896F-DA26825606C2}"/>
              </a:ext>
            </a:extLst>
          </p:cNvPr>
          <p:cNvSpPr/>
          <p:nvPr/>
        </p:nvSpPr>
        <p:spPr>
          <a:xfrm>
            <a:off x="1544625" y="3531428"/>
            <a:ext cx="2507805" cy="818606"/>
          </a:xfrm>
          <a:prstGeom prst="homePlate">
            <a:avLst>
              <a:gd name="adj" fmla="val 44149"/>
            </a:avLst>
          </a:prstGeom>
          <a:solidFill>
            <a:schemeClr val="accent2">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First round of functional screens completed (MS9)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First round of sequencing completed (MS10)</a:t>
            </a:r>
          </a:p>
        </p:txBody>
      </p:sp>
      <p:sp>
        <p:nvSpPr>
          <p:cNvPr id="56" name="Pentagono 28">
            <a:extLst>
              <a:ext uri="{FF2B5EF4-FFF2-40B4-BE49-F238E27FC236}">
                <a16:creationId xmlns:a16="http://schemas.microsoft.com/office/drawing/2014/main" id="{6258C4C8-BBEC-6758-7F37-4496B6FE8110}"/>
              </a:ext>
            </a:extLst>
          </p:cNvPr>
          <p:cNvSpPr/>
          <p:nvPr/>
        </p:nvSpPr>
        <p:spPr>
          <a:xfrm>
            <a:off x="2878261" y="4441528"/>
            <a:ext cx="2249238" cy="458746"/>
          </a:xfrm>
          <a:prstGeom prst="homePlate">
            <a:avLst>
              <a:gd name="adj" fmla="val 44149"/>
            </a:avLst>
          </a:prstGeom>
          <a:solidFill>
            <a:schemeClr val="accent2">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The first sampling campaign completed (MS11)</a:t>
            </a:r>
          </a:p>
        </p:txBody>
      </p:sp>
      <p:sp>
        <p:nvSpPr>
          <p:cNvPr id="62" name="Pentagono 28">
            <a:extLst>
              <a:ext uri="{FF2B5EF4-FFF2-40B4-BE49-F238E27FC236}">
                <a16:creationId xmlns:a16="http://schemas.microsoft.com/office/drawing/2014/main" id="{0A798207-F3E7-7EEE-B1AB-1CA351193106}"/>
              </a:ext>
            </a:extLst>
          </p:cNvPr>
          <p:cNvSpPr/>
          <p:nvPr/>
        </p:nvSpPr>
        <p:spPr>
          <a:xfrm>
            <a:off x="7074326" y="1732563"/>
            <a:ext cx="3182031" cy="445820"/>
          </a:xfrm>
          <a:prstGeom prst="homePlate">
            <a:avLst>
              <a:gd name="adj" fmla="val 44149"/>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11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Complete set of positive naïve screened enzymes and sequences and their datasets (D 3.6)</a:t>
            </a:r>
          </a:p>
        </p:txBody>
      </p:sp>
      <p:sp>
        <p:nvSpPr>
          <p:cNvPr id="41" name="Rectángulo 40">
            <a:extLst>
              <a:ext uri="{FF2B5EF4-FFF2-40B4-BE49-F238E27FC236}">
                <a16:creationId xmlns:a16="http://schemas.microsoft.com/office/drawing/2014/main" id="{FA14905F-FE29-4C44-B06B-F50448A5EDCF}"/>
              </a:ext>
            </a:extLst>
          </p:cNvPr>
          <p:cNvSpPr/>
          <p:nvPr/>
        </p:nvSpPr>
        <p:spPr>
          <a:xfrm>
            <a:off x="2929795" y="4840918"/>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ángulo 39">
            <a:extLst>
              <a:ext uri="{FF2B5EF4-FFF2-40B4-BE49-F238E27FC236}">
                <a16:creationId xmlns:a16="http://schemas.microsoft.com/office/drawing/2014/main" id="{E9F412DE-C77E-4776-8315-CA24C417D0C0}"/>
              </a:ext>
            </a:extLst>
          </p:cNvPr>
          <p:cNvSpPr/>
          <p:nvPr/>
        </p:nvSpPr>
        <p:spPr>
          <a:xfrm>
            <a:off x="895178" y="1788201"/>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ángulo 41">
            <a:extLst>
              <a:ext uri="{FF2B5EF4-FFF2-40B4-BE49-F238E27FC236}">
                <a16:creationId xmlns:a16="http://schemas.microsoft.com/office/drawing/2014/main" id="{37375DD1-C0ED-40F3-9D47-721A43506E34}"/>
              </a:ext>
            </a:extLst>
          </p:cNvPr>
          <p:cNvSpPr/>
          <p:nvPr/>
        </p:nvSpPr>
        <p:spPr>
          <a:xfrm>
            <a:off x="2546438" y="2619335"/>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ángulo 44">
            <a:extLst>
              <a:ext uri="{FF2B5EF4-FFF2-40B4-BE49-F238E27FC236}">
                <a16:creationId xmlns:a16="http://schemas.microsoft.com/office/drawing/2014/main" id="{A84AEAD4-5B69-48AA-8FCC-973AFFC50874}"/>
              </a:ext>
            </a:extLst>
          </p:cNvPr>
          <p:cNvSpPr/>
          <p:nvPr/>
        </p:nvSpPr>
        <p:spPr>
          <a:xfrm>
            <a:off x="1633608" y="4289451"/>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ángulo 45">
            <a:extLst>
              <a:ext uri="{FF2B5EF4-FFF2-40B4-BE49-F238E27FC236}">
                <a16:creationId xmlns:a16="http://schemas.microsoft.com/office/drawing/2014/main" id="{13B929F6-E701-48A7-8CAF-B9971FA354BF}"/>
              </a:ext>
            </a:extLst>
          </p:cNvPr>
          <p:cNvSpPr/>
          <p:nvPr/>
        </p:nvSpPr>
        <p:spPr>
          <a:xfrm>
            <a:off x="4235799" y="3638721"/>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ángulo 48">
            <a:extLst>
              <a:ext uri="{FF2B5EF4-FFF2-40B4-BE49-F238E27FC236}">
                <a16:creationId xmlns:a16="http://schemas.microsoft.com/office/drawing/2014/main" id="{F46C8252-E968-4C84-9E47-3903653BF787}"/>
              </a:ext>
            </a:extLst>
          </p:cNvPr>
          <p:cNvSpPr/>
          <p:nvPr/>
        </p:nvSpPr>
        <p:spPr>
          <a:xfrm>
            <a:off x="7152517" y="211926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ángulo 49">
            <a:extLst>
              <a:ext uri="{FF2B5EF4-FFF2-40B4-BE49-F238E27FC236}">
                <a16:creationId xmlns:a16="http://schemas.microsoft.com/office/drawing/2014/main" id="{E2D84FB8-3B8B-4703-A229-8B6AE69029FB}"/>
              </a:ext>
            </a:extLst>
          </p:cNvPr>
          <p:cNvSpPr/>
          <p:nvPr/>
        </p:nvSpPr>
        <p:spPr>
          <a:xfrm>
            <a:off x="5523407" y="2952009"/>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562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17"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2377546"/>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Key bullet points (non-scientific)</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total of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25.59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P/M (of 75 total, a 34.12%) at M18</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Deliverables D3.1-3.3 have furthermore been updated to accommodate additional new data</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work plan is proceeding as planned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Table 3.1)</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1431229" marR="0" lvl="4" indent="0"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31229" marR="0" lvl="4" indent="0"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None/>
              <a:tabLst/>
              <a:defRPr/>
            </a:pPr>
            <a:r>
              <a:rPr kumimoji="0" lang="en-US" sz="1570" b="1" i="0" u="none" strike="noStrike" kern="1200" cap="none" spc="0" normalizeH="0" baseline="0" noProof="0" dirty="0">
                <a:ln>
                  <a:noFill/>
                </a:ln>
                <a:solidFill>
                  <a:prstClr val="black"/>
                </a:solidFill>
                <a:effectLst/>
                <a:uLnTx/>
                <a:uFillTx/>
                <a:latin typeface="Calibri" panose="020F0502020204030204"/>
                <a:ea typeface="+mn-ea"/>
                <a:cs typeface="+mn-cs"/>
              </a:rPr>
              <a:t>Table 3.1. </a:t>
            </a: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Brief summary of clear and measurable details and achievements in WP3 (as in the GA)</a:t>
            </a:r>
            <a:endParaRPr kumimoji="0" lang="en-GB" sz="157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4">
            <a:extLst>
              <a:ext uri="{FF2B5EF4-FFF2-40B4-BE49-F238E27FC236}">
                <a16:creationId xmlns:a16="http://schemas.microsoft.com/office/drawing/2014/main" id="{98830EE4-50CC-801E-9F07-28CEF54A4E90}"/>
              </a:ext>
            </a:extLst>
          </p:cNvPr>
          <p:cNvSpPr txBox="1"/>
          <p:nvPr/>
        </p:nvSpPr>
        <p:spPr>
          <a:xfrm>
            <a:off x="662608" y="115555"/>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WP3 - Expected and achieved outputs</a:t>
            </a:r>
          </a:p>
        </p:txBody>
      </p:sp>
      <p:graphicFrame>
        <p:nvGraphicFramePr>
          <p:cNvPr id="3" name="Tabla 2"/>
          <p:cNvGraphicFramePr>
            <a:graphicFrameLocks noGrp="1"/>
          </p:cNvGraphicFramePr>
          <p:nvPr>
            <p:extLst/>
          </p:nvPr>
        </p:nvGraphicFramePr>
        <p:xfrm>
          <a:off x="433633" y="3706802"/>
          <a:ext cx="11385317" cy="2385259"/>
        </p:xfrm>
        <a:graphic>
          <a:graphicData uri="http://schemas.openxmlformats.org/drawingml/2006/table">
            <a:tbl>
              <a:tblPr firstRow="1" firstCol="1" bandRow="1">
                <a:tableStyleId>{5C22544A-7EE6-4342-B048-85BDC9FD1C3A}</a:tableStyleId>
              </a:tblPr>
              <a:tblGrid>
                <a:gridCol w="8126401">
                  <a:extLst>
                    <a:ext uri="{9D8B030D-6E8A-4147-A177-3AD203B41FA5}">
                      <a16:colId xmlns:a16="http://schemas.microsoft.com/office/drawing/2014/main" val="4051383978"/>
                    </a:ext>
                  </a:extLst>
                </a:gridCol>
                <a:gridCol w="964420">
                  <a:extLst>
                    <a:ext uri="{9D8B030D-6E8A-4147-A177-3AD203B41FA5}">
                      <a16:colId xmlns:a16="http://schemas.microsoft.com/office/drawing/2014/main" val="1617950609"/>
                    </a:ext>
                  </a:extLst>
                </a:gridCol>
                <a:gridCol w="1281663">
                  <a:extLst>
                    <a:ext uri="{9D8B030D-6E8A-4147-A177-3AD203B41FA5}">
                      <a16:colId xmlns:a16="http://schemas.microsoft.com/office/drawing/2014/main" val="695122716"/>
                    </a:ext>
                  </a:extLst>
                </a:gridCol>
                <a:gridCol w="1012833">
                  <a:extLst>
                    <a:ext uri="{9D8B030D-6E8A-4147-A177-3AD203B41FA5}">
                      <a16:colId xmlns:a16="http://schemas.microsoft.com/office/drawing/2014/main" val="301646559"/>
                    </a:ext>
                  </a:extLst>
                </a:gridCol>
              </a:tblGrid>
              <a:tr h="476251">
                <a:tc>
                  <a:txBody>
                    <a:bodyPr/>
                    <a:lstStyle/>
                    <a:p>
                      <a:pPr algn="just">
                        <a:lnSpc>
                          <a:spcPct val="107000"/>
                        </a:lnSpc>
                        <a:spcAft>
                          <a:spcPts val="600"/>
                        </a:spcAft>
                      </a:pPr>
                      <a:r>
                        <a:rPr lang="en-US" sz="1500" b="1" dirty="0">
                          <a:effectLst/>
                          <a:latin typeface="Calibri" panose="020F0502020204030204" pitchFamily="34" charset="0"/>
                          <a:ea typeface="Times New Roman" panose="02020603050405020304" pitchFamily="18" charset="0"/>
                          <a:cs typeface="Calibri" panose="020F0502020204030204" pitchFamily="34" charset="0"/>
                        </a:rPr>
                        <a:t>Name of activity</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b="1" dirty="0">
                          <a:effectLst/>
                          <a:latin typeface="Calibri" panose="020F0502020204030204" pitchFamily="34" charset="0"/>
                          <a:ea typeface="Times New Roman" panose="02020603050405020304" pitchFamily="18" charset="0"/>
                          <a:cs typeface="Calibri" panose="020F0502020204030204" pitchFamily="34" charset="0"/>
                        </a:rPr>
                        <a:t>Achieved</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US" sz="1500" b="1" dirty="0">
                          <a:effectLst/>
                          <a:latin typeface="Calibri" panose="020F0502020204030204" pitchFamily="34" charset="0"/>
                          <a:ea typeface="Times New Roman" panose="02020603050405020304" pitchFamily="18" charset="0"/>
                          <a:cs typeface="Calibri" panose="020F0502020204030204" pitchFamily="34" charset="0"/>
                        </a:rPr>
                        <a:t>Achievement (%)</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US" sz="1500" b="1" dirty="0">
                          <a:effectLst/>
                          <a:latin typeface="Calibri" panose="020F0502020204030204" pitchFamily="34" charset="0"/>
                          <a:ea typeface="Times New Roman" panose="02020603050405020304" pitchFamily="18" charset="0"/>
                          <a:cs typeface="Calibri" panose="020F0502020204030204" pitchFamily="34" charset="0"/>
                        </a:rPr>
                        <a:t>Status</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88129838"/>
                  </a:ext>
                </a:extLst>
              </a:tr>
              <a:tr h="232720">
                <a:tc>
                  <a:txBody>
                    <a:bodyPr/>
                    <a:lstStyle/>
                    <a:p>
                      <a:pPr>
                        <a:lnSpc>
                          <a:spcPct val="107000"/>
                        </a:lnSpc>
                        <a:spcAft>
                          <a:spcPts val="80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Bio-resources prepared and exchanged (D3.1)</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 Yes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100%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Open</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34784184"/>
                  </a:ext>
                </a:extLst>
              </a:tr>
              <a:tr h="232720">
                <a:tc>
                  <a:txBody>
                    <a:bodyPr/>
                    <a:lstStyle/>
                    <a:p>
                      <a:pPr>
                        <a:lnSpc>
                          <a:spcPct val="107000"/>
                        </a:lnSpc>
                        <a:spcAft>
                          <a:spcPts val="80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Standard assays, analytics and calculations for monitoring enzymatic performance (D3.2)</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 Yes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100%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Open</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52466561"/>
                  </a:ext>
                </a:extLst>
              </a:tr>
              <a:tr h="232720">
                <a:tc>
                  <a:txBody>
                    <a:bodyPr/>
                    <a:lstStyle/>
                    <a:p>
                      <a:pPr>
                        <a:lnSpc>
                          <a:spcPct val="107000"/>
                        </a:lnSpc>
                        <a:spcAft>
                          <a:spcPts val="80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100 best clones, 10 isolates, and 10 enzymes shortlisted for sequencing or transfer to WP2 (D3.3)</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 Yes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248%</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Open</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72695788"/>
                  </a:ext>
                </a:extLst>
              </a:tr>
              <a:tr h="232720">
                <a:tc>
                  <a:txBody>
                    <a:bodyPr/>
                    <a:lstStyle/>
                    <a:p>
                      <a:pPr>
                        <a:lnSpc>
                          <a:spcPct val="107000"/>
                        </a:lnSpc>
                        <a:spcAft>
                          <a:spcPts val="80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Sequence, activity, and stability datasets from best positive bio-resources (D3.4)</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 Yes</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100%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Open</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90557493"/>
                  </a:ext>
                </a:extLst>
              </a:tr>
              <a:tr h="232720">
                <a:tc>
                  <a:txBody>
                    <a:bodyPr/>
                    <a:lstStyle/>
                    <a:p>
                      <a:pPr>
                        <a:lnSpc>
                          <a:spcPct val="107000"/>
                        </a:lnSpc>
                        <a:spcAft>
                          <a:spcPts val="80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Set of new bio-resources to screen or sequence (D3.5)</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Yes </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100%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Open</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87771647"/>
                  </a:ext>
                </a:extLst>
              </a:tr>
              <a:tr h="232720">
                <a:tc>
                  <a:txBody>
                    <a:bodyPr/>
                    <a:lstStyle/>
                    <a:p>
                      <a:pPr>
                        <a:lnSpc>
                          <a:spcPct val="107000"/>
                        </a:lnSpc>
                        <a:spcAft>
                          <a:spcPts val="80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Complete set of positive naïve screened enzymes and sequences and their datasets (D3.6)</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Yes </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100%</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a:effectLst/>
                          <a:latin typeface="Calibri" panose="020F0502020204030204" pitchFamily="34" charset="0"/>
                          <a:ea typeface="Times New Roman" panose="02020603050405020304" pitchFamily="18" charset="0"/>
                          <a:cs typeface="Calibri" panose="020F0502020204030204" pitchFamily="34" charset="0"/>
                        </a:rPr>
                        <a:t>Open</a:t>
                      </a:r>
                      <a:endParaRPr lang="en-GB" sz="15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26855697"/>
                  </a:ext>
                </a:extLst>
              </a:tr>
              <a:tr h="232720">
                <a:tc>
                  <a:txBody>
                    <a:bodyPr/>
                    <a:lstStyle/>
                    <a:p>
                      <a:pPr>
                        <a:lnSpc>
                          <a:spcPct val="107000"/>
                        </a:lnSpc>
                        <a:spcAft>
                          <a:spcPts val="80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Deliverables (4, at M18)</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Yes </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100%</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Completed</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79828748"/>
                  </a:ext>
                </a:extLst>
              </a:tr>
              <a:tr h="270705">
                <a:tc>
                  <a:txBody>
                    <a:bodyPr/>
                    <a:lstStyle/>
                    <a:p>
                      <a:pPr>
                        <a:lnSpc>
                          <a:spcPct val="107000"/>
                        </a:lnSpc>
                        <a:spcAft>
                          <a:spcPts val="80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Milestones (3, at M18)</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Yes </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100%</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Completed</a:t>
                      </a:r>
                      <a:endParaRPr lang="en-GB" sz="15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65620491"/>
                  </a:ext>
                </a:extLst>
              </a:tr>
            </a:tbl>
          </a:graphicData>
        </a:graphic>
      </p:graphicFrame>
    </p:spTree>
    <p:extLst>
      <p:ext uri="{BB962C8B-B14F-4D97-AF65-F5344CB8AC3E}">
        <p14:creationId xmlns:p14="http://schemas.microsoft.com/office/powerpoint/2010/main" val="26511034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3603030"/>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Key bullet points (scientific)</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Screening workflows and protocols validated and approved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New bioresources generated in frames of the Project provide promising protein candidates for further characterization</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Candidate enzymes’ homologies with their counterparts from public databases appeared lower than of those suggested by computational approaches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screening effort has provided a significant resource of enzymes with confirmed activities  to choose from, for validation of WP2 and further in-depth characterization in WP4, and improvement/engineering in WP5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WP3 has supplied candidate proteins for all top-priority industrial application</a:t>
            </a:r>
          </a:p>
        </p:txBody>
      </p:sp>
      <p:sp>
        <p:nvSpPr>
          <p:cNvPr id="7" name="TextBox 4">
            <a:extLst>
              <a:ext uri="{FF2B5EF4-FFF2-40B4-BE49-F238E27FC236}">
                <a16:creationId xmlns:a16="http://schemas.microsoft.com/office/drawing/2014/main" id="{98830EE4-50CC-801E-9F07-28CEF54A4E90}"/>
              </a:ext>
            </a:extLst>
          </p:cNvPr>
          <p:cNvSpPr txBox="1"/>
          <p:nvPr/>
        </p:nvSpPr>
        <p:spPr>
          <a:xfrm>
            <a:off x="662608" y="115555"/>
            <a:ext cx="102040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WP3 - Expected and achieved outputs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Key bullet points</a:t>
            </a:r>
          </a:p>
        </p:txBody>
      </p:sp>
    </p:spTree>
    <p:extLst>
      <p:ext uri="{BB962C8B-B14F-4D97-AF65-F5344CB8AC3E}">
        <p14:creationId xmlns:p14="http://schemas.microsoft.com/office/powerpoint/2010/main" val="185768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r>
              <a:rPr lang="en-US" dirty="0"/>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algn="ctr"/>
            <a:fld id="{07CE569E-9B7C-4CB9-AB80-C0841F922CFF}" type="slidenum">
              <a:rPr lang="en-US" smtClean="0"/>
              <a:pPr algn="ctr"/>
              <a:t>6</a:t>
            </a:fld>
            <a:endParaRPr lang="en-US" dirty="0"/>
          </a:p>
        </p:txBody>
      </p:sp>
      <p:sp>
        <p:nvSpPr>
          <p:cNvPr id="7" name="TextBox 4">
            <a:extLst>
              <a:ext uri="{FF2B5EF4-FFF2-40B4-BE49-F238E27FC236}">
                <a16:creationId xmlns:a16="http://schemas.microsoft.com/office/drawing/2014/main" id="{98830EE4-50CC-801E-9F07-28CEF54A4E90}"/>
              </a:ext>
            </a:extLst>
          </p:cNvPr>
          <p:cNvSpPr txBox="1"/>
          <p:nvPr/>
        </p:nvSpPr>
        <p:spPr>
          <a:xfrm>
            <a:off x="662608" y="80148"/>
            <a:ext cx="10204097" cy="1077218"/>
          </a:xfrm>
          <a:prstGeom prst="rect">
            <a:avLst/>
          </a:prstGeom>
          <a:noFill/>
        </p:spPr>
        <p:txBody>
          <a:bodyPr wrap="square" rtlCol="0">
            <a:spAutoFit/>
          </a:bodyPr>
          <a:lstStyle/>
          <a:p>
            <a:r>
              <a:rPr lang="en-US" sz="3600" dirty="0">
                <a:latin typeface="Franklin Gothic Book" panose="020B0503020102020204" pitchFamily="34" charset="0"/>
              </a:rPr>
              <a:t>Consumer products in </a:t>
            </a:r>
            <a:r>
              <a:rPr lang="en-US" sz="3600" dirty="0" err="1">
                <a:latin typeface="Franklin Gothic Book" panose="020B0503020102020204" pitchFamily="34" charset="0"/>
              </a:rPr>
              <a:t>FuturEnzyme</a:t>
            </a:r>
            <a:endParaRPr lang="en-US" sz="3600" dirty="0">
              <a:latin typeface="Franklin Gothic Book" panose="020B0503020102020204" pitchFamily="34" charset="0"/>
            </a:endParaRPr>
          </a:p>
          <a:p>
            <a:r>
              <a:rPr lang="en-US" sz="2800" dirty="0">
                <a:latin typeface="Franklin Gothic Book" panose="020B0503020102020204" pitchFamily="34" charset="0"/>
              </a:rPr>
              <a:t>Challenges and bottlenecks for the target sectors and products</a:t>
            </a:r>
            <a:endParaRPr lang="en-GB" sz="2800" dirty="0">
              <a:latin typeface="Franklin Gothic Book" panose="020B0503020102020204" pitchFamily="34" charset="0"/>
            </a:endParaRPr>
          </a:p>
        </p:txBody>
      </p:sp>
      <p:sp>
        <p:nvSpPr>
          <p:cNvPr id="9"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a:lnSpc>
                <a:spcPct val="100000"/>
              </a:lnSpc>
            </a:pPr>
            <a:r>
              <a:rPr lang="en-US" sz="2100" b="1" dirty="0"/>
              <a:t>Detergent sector</a:t>
            </a:r>
          </a:p>
          <a:p>
            <a:pPr lvl="1">
              <a:lnSpc>
                <a:spcPct val="100000"/>
              </a:lnSpc>
            </a:pPr>
            <a:r>
              <a:rPr lang="en-US" sz="1870" dirty="0"/>
              <a:t>Enzymes in</a:t>
            </a:r>
            <a:r>
              <a:rPr lang="en-US" sz="1870" b="1" dirty="0"/>
              <a:t> laundry detergents </a:t>
            </a:r>
            <a:r>
              <a:rPr lang="en-US" sz="1870" dirty="0"/>
              <a:t>give the </a:t>
            </a:r>
            <a:r>
              <a:rPr lang="en-US" sz="1870" b="1" dirty="0"/>
              <a:t>consumers </a:t>
            </a:r>
            <a:r>
              <a:rPr lang="en-US" sz="1870" dirty="0"/>
              <a:t>new opportunities to </a:t>
            </a:r>
            <a:r>
              <a:rPr lang="en-US" sz="1870" b="1" dirty="0"/>
              <a:t>reduce the carbon footprint </a:t>
            </a:r>
            <a:r>
              <a:rPr lang="en-US" sz="1870" dirty="0"/>
              <a:t>through: </a:t>
            </a:r>
          </a:p>
          <a:p>
            <a:pPr lvl="2">
              <a:lnSpc>
                <a:spcPct val="100000"/>
              </a:lnSpc>
            </a:pPr>
            <a:r>
              <a:rPr lang="en-US" sz="1604" dirty="0"/>
              <a:t>Reducing the energy for heating the water during wash at home, by 5-10°C.  </a:t>
            </a:r>
          </a:p>
          <a:p>
            <a:pPr lvl="1">
              <a:lnSpc>
                <a:spcPct val="100000"/>
              </a:lnSpc>
            </a:pPr>
            <a:r>
              <a:rPr lang="en-US" sz="1604" dirty="0"/>
              <a:t>New and improved enzymes (esterase &amp; lipases) </a:t>
            </a:r>
            <a:r>
              <a:rPr lang="en-US" sz="1604" b="1" dirty="0"/>
              <a:t>are beneficial to remove fatty stains at low wash temperatures (i.e. 20-30°C)</a:t>
            </a:r>
            <a:r>
              <a:rPr lang="en-US" sz="1604" dirty="0"/>
              <a:t>. </a:t>
            </a:r>
          </a:p>
          <a:p>
            <a:pPr lvl="1">
              <a:lnSpc>
                <a:spcPct val="100000"/>
              </a:lnSpc>
            </a:pPr>
            <a:r>
              <a:rPr lang="en-US" sz="1604" dirty="0"/>
              <a:t>However, </a:t>
            </a:r>
            <a:r>
              <a:rPr lang="en-US" sz="1604" b="1" dirty="0"/>
              <a:t>it is very challenging </a:t>
            </a:r>
            <a:r>
              <a:rPr lang="en-US" sz="1604" dirty="0"/>
              <a:t>to:</a:t>
            </a:r>
          </a:p>
          <a:p>
            <a:pPr lvl="2">
              <a:lnSpc>
                <a:spcPct val="100000"/>
              </a:lnSpc>
            </a:pPr>
            <a:r>
              <a:rPr lang="en-US" sz="1600" dirty="0"/>
              <a:t>a) Identify new enzyme candidates, which bring new and promising properties, and</a:t>
            </a:r>
          </a:p>
          <a:p>
            <a:pPr lvl="2">
              <a:lnSpc>
                <a:spcPct val="100000"/>
              </a:lnSpc>
            </a:pPr>
            <a:r>
              <a:rPr lang="en-US" sz="1600" dirty="0"/>
              <a:t>b) To evaluate if these wild type enzymes are applicable for the target laundry detergents.</a:t>
            </a:r>
          </a:p>
        </p:txBody>
      </p:sp>
      <p:grpSp>
        <p:nvGrpSpPr>
          <p:cNvPr id="10" name="Grupo 9"/>
          <p:cNvGrpSpPr/>
          <p:nvPr/>
        </p:nvGrpSpPr>
        <p:grpSpPr>
          <a:xfrm>
            <a:off x="376512" y="1440310"/>
            <a:ext cx="11401237" cy="4760314"/>
            <a:chOff x="-1854043" y="-95307"/>
            <a:chExt cx="11401237" cy="4760314"/>
          </a:xfrm>
        </p:grpSpPr>
        <p:sp>
          <p:nvSpPr>
            <p:cNvPr id="11" name="Rectángulo 10"/>
            <p:cNvSpPr/>
            <p:nvPr/>
          </p:nvSpPr>
          <p:spPr>
            <a:xfrm>
              <a:off x="-1854043" y="24037"/>
              <a:ext cx="11401237" cy="461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2" name="object 9"/>
            <p:cNvGrpSpPr/>
            <p:nvPr/>
          </p:nvGrpSpPr>
          <p:grpSpPr>
            <a:xfrm>
              <a:off x="4641949" y="644822"/>
              <a:ext cx="4483100" cy="4020185"/>
              <a:chOff x="2558777" y="696455"/>
              <a:chExt cx="4483100" cy="4020185"/>
            </a:xfrm>
          </p:grpSpPr>
          <p:pic>
            <p:nvPicPr>
              <p:cNvPr id="40" name="object 10"/>
              <p:cNvPicPr/>
              <p:nvPr/>
            </p:nvPicPr>
            <p:blipFill>
              <a:blip r:embed="rId3" cstate="print"/>
              <a:stretch>
                <a:fillRect/>
              </a:stretch>
            </p:blipFill>
            <p:spPr>
              <a:xfrm>
                <a:off x="2558777" y="696455"/>
                <a:ext cx="4018062" cy="4019575"/>
              </a:xfrm>
              <a:prstGeom prst="rect">
                <a:avLst/>
              </a:prstGeom>
            </p:spPr>
          </p:pic>
          <p:pic>
            <p:nvPicPr>
              <p:cNvPr id="41" name="object 11"/>
              <p:cNvPicPr/>
              <p:nvPr/>
            </p:nvPicPr>
            <p:blipFill>
              <a:blip r:embed="rId4" cstate="print"/>
              <a:stretch>
                <a:fillRect/>
              </a:stretch>
            </p:blipFill>
            <p:spPr>
              <a:xfrm>
                <a:off x="3096768" y="1295399"/>
                <a:ext cx="2966466" cy="2929890"/>
              </a:xfrm>
              <a:prstGeom prst="rect">
                <a:avLst/>
              </a:prstGeom>
            </p:spPr>
          </p:pic>
          <p:pic>
            <p:nvPicPr>
              <p:cNvPr id="42" name="object 12"/>
              <p:cNvPicPr/>
              <p:nvPr/>
            </p:nvPicPr>
            <p:blipFill>
              <a:blip r:embed="rId5" cstate="print"/>
              <a:stretch>
                <a:fillRect/>
              </a:stretch>
            </p:blipFill>
            <p:spPr>
              <a:xfrm>
                <a:off x="4014088" y="4468596"/>
                <a:ext cx="1051052" cy="157619"/>
              </a:xfrm>
              <a:prstGeom prst="rect">
                <a:avLst/>
              </a:prstGeom>
            </p:spPr>
          </p:pic>
          <p:pic>
            <p:nvPicPr>
              <p:cNvPr id="43" name="object 13"/>
              <p:cNvPicPr/>
              <p:nvPr/>
            </p:nvPicPr>
            <p:blipFill>
              <a:blip r:embed="rId6" cstate="print"/>
              <a:stretch>
                <a:fillRect/>
              </a:stretch>
            </p:blipFill>
            <p:spPr>
              <a:xfrm>
                <a:off x="4216654" y="1341754"/>
                <a:ext cx="683513" cy="209296"/>
              </a:xfrm>
              <a:prstGeom prst="rect">
                <a:avLst/>
              </a:prstGeom>
            </p:spPr>
          </p:pic>
          <p:pic>
            <p:nvPicPr>
              <p:cNvPr id="44" name="object 14"/>
              <p:cNvPicPr/>
              <p:nvPr/>
            </p:nvPicPr>
            <p:blipFill>
              <a:blip r:embed="rId7" cstate="print"/>
              <a:stretch>
                <a:fillRect/>
              </a:stretch>
            </p:blipFill>
            <p:spPr>
              <a:xfrm>
                <a:off x="5515355" y="1763255"/>
                <a:ext cx="1526286" cy="546366"/>
              </a:xfrm>
              <a:prstGeom prst="rect">
                <a:avLst/>
              </a:prstGeom>
            </p:spPr>
          </p:pic>
        </p:grpSp>
        <p:sp>
          <p:nvSpPr>
            <p:cNvPr id="13" name="object 15"/>
            <p:cNvSpPr txBox="1"/>
            <p:nvPr/>
          </p:nvSpPr>
          <p:spPr>
            <a:xfrm>
              <a:off x="7886691" y="1803455"/>
              <a:ext cx="95440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Surfactants</a:t>
              </a:r>
              <a:endParaRPr sz="1600">
                <a:latin typeface="Calibri"/>
                <a:cs typeface="Calibri"/>
              </a:endParaRPr>
            </a:p>
          </p:txBody>
        </p:sp>
        <p:pic>
          <p:nvPicPr>
            <p:cNvPr id="14" name="object 16"/>
            <p:cNvPicPr/>
            <p:nvPr/>
          </p:nvPicPr>
          <p:blipFill>
            <a:blip r:embed="rId8" cstate="print"/>
            <a:stretch>
              <a:fillRect/>
            </a:stretch>
          </p:blipFill>
          <p:spPr>
            <a:xfrm>
              <a:off x="7552807" y="2975030"/>
              <a:ext cx="1526286" cy="546354"/>
            </a:xfrm>
            <a:prstGeom prst="rect">
              <a:avLst/>
            </a:prstGeom>
          </p:spPr>
        </p:pic>
        <p:sp>
          <p:nvSpPr>
            <p:cNvPr id="15" name="object 17"/>
            <p:cNvSpPr txBox="1"/>
            <p:nvPr/>
          </p:nvSpPr>
          <p:spPr>
            <a:xfrm>
              <a:off x="7927838" y="3067740"/>
              <a:ext cx="779780" cy="269240"/>
            </a:xfrm>
            <a:prstGeom prst="rect">
              <a:avLst/>
            </a:prstGeom>
          </p:spPr>
          <p:txBody>
            <a:bodyPr vert="horz" wrap="square" lIns="0" tIns="12065" rIns="0" bIns="0" rtlCol="0">
              <a:spAutoFit/>
            </a:bodyPr>
            <a:lstStyle/>
            <a:p>
              <a:pPr marL="12700">
                <a:lnSpc>
                  <a:spcPct val="100000"/>
                </a:lnSpc>
                <a:spcBef>
                  <a:spcPts val="95"/>
                </a:spcBef>
              </a:pPr>
              <a:r>
                <a:rPr sz="1600" spc="-40" dirty="0">
                  <a:latin typeface="Calibri"/>
                  <a:cs typeface="Calibri"/>
                </a:rPr>
                <a:t>P</a:t>
              </a:r>
              <a:r>
                <a:rPr sz="1600" spc="-10" dirty="0">
                  <a:latin typeface="Calibri"/>
                  <a:cs typeface="Calibri"/>
                </a:rPr>
                <a:t>olym</a:t>
              </a:r>
              <a:r>
                <a:rPr sz="1600" spc="-15" dirty="0">
                  <a:latin typeface="Calibri"/>
                  <a:cs typeface="Calibri"/>
                </a:rPr>
                <a:t>e</a:t>
              </a:r>
              <a:r>
                <a:rPr sz="1600" spc="-35" dirty="0">
                  <a:latin typeface="Calibri"/>
                  <a:cs typeface="Calibri"/>
                </a:rPr>
                <a:t>r</a:t>
              </a:r>
              <a:r>
                <a:rPr sz="1600" spc="-5" dirty="0">
                  <a:latin typeface="Calibri"/>
                  <a:cs typeface="Calibri"/>
                </a:rPr>
                <a:t>s</a:t>
              </a:r>
              <a:endParaRPr sz="1600">
                <a:latin typeface="Calibri"/>
                <a:cs typeface="Calibri"/>
              </a:endParaRPr>
            </a:p>
          </p:txBody>
        </p:sp>
        <p:pic>
          <p:nvPicPr>
            <p:cNvPr id="16" name="object 18"/>
            <p:cNvPicPr/>
            <p:nvPr/>
          </p:nvPicPr>
          <p:blipFill>
            <a:blip r:embed="rId9" cstate="print"/>
            <a:stretch>
              <a:fillRect/>
            </a:stretch>
          </p:blipFill>
          <p:spPr>
            <a:xfrm>
              <a:off x="7177904" y="3610538"/>
              <a:ext cx="1526286" cy="546354"/>
            </a:xfrm>
            <a:prstGeom prst="rect">
              <a:avLst/>
            </a:prstGeom>
          </p:spPr>
        </p:pic>
        <p:sp>
          <p:nvSpPr>
            <p:cNvPr id="17" name="object 19"/>
            <p:cNvSpPr txBox="1"/>
            <p:nvPr/>
          </p:nvSpPr>
          <p:spPr>
            <a:xfrm>
              <a:off x="7584557" y="3702690"/>
              <a:ext cx="71564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Solvents</a:t>
              </a:r>
              <a:endParaRPr sz="1600">
                <a:latin typeface="Calibri"/>
                <a:cs typeface="Calibri"/>
              </a:endParaRPr>
            </a:p>
          </p:txBody>
        </p:sp>
        <p:pic>
          <p:nvPicPr>
            <p:cNvPr id="18" name="object 20"/>
            <p:cNvPicPr/>
            <p:nvPr/>
          </p:nvPicPr>
          <p:blipFill>
            <a:blip r:embed="rId10" cstate="print"/>
            <a:stretch>
              <a:fillRect/>
            </a:stretch>
          </p:blipFill>
          <p:spPr>
            <a:xfrm>
              <a:off x="7700636" y="2348667"/>
              <a:ext cx="1526286" cy="546354"/>
            </a:xfrm>
            <a:prstGeom prst="rect">
              <a:avLst/>
            </a:prstGeom>
          </p:spPr>
        </p:pic>
        <p:sp>
          <p:nvSpPr>
            <p:cNvPr id="19" name="object 21"/>
            <p:cNvSpPr txBox="1"/>
            <p:nvPr/>
          </p:nvSpPr>
          <p:spPr>
            <a:xfrm>
              <a:off x="7925044" y="2441122"/>
              <a:ext cx="1079500" cy="269240"/>
            </a:xfrm>
            <a:prstGeom prst="rect">
              <a:avLst/>
            </a:prstGeom>
          </p:spPr>
          <p:txBody>
            <a:bodyPr vert="horz" wrap="square" lIns="0" tIns="12065" rIns="0" bIns="0" rtlCol="0">
              <a:spAutoFit/>
            </a:bodyPr>
            <a:lstStyle/>
            <a:p>
              <a:pPr marL="12700">
                <a:lnSpc>
                  <a:spcPct val="100000"/>
                </a:lnSpc>
                <a:spcBef>
                  <a:spcPts val="95"/>
                </a:spcBef>
              </a:pPr>
              <a:r>
                <a:rPr sz="1600" spc="-30" dirty="0">
                  <a:latin typeface="Calibri"/>
                  <a:cs typeface="Calibri"/>
                </a:rPr>
                <a:t>Temperature</a:t>
              </a:r>
              <a:endParaRPr sz="1600">
                <a:latin typeface="Calibri"/>
                <a:cs typeface="Calibri"/>
              </a:endParaRPr>
            </a:p>
          </p:txBody>
        </p:sp>
        <p:pic>
          <p:nvPicPr>
            <p:cNvPr id="20" name="object 22"/>
            <p:cNvPicPr/>
            <p:nvPr/>
          </p:nvPicPr>
          <p:blipFill>
            <a:blip r:embed="rId11" cstate="print"/>
            <a:stretch>
              <a:fillRect/>
            </a:stretch>
          </p:blipFill>
          <p:spPr>
            <a:xfrm>
              <a:off x="4099423" y="2901878"/>
              <a:ext cx="1526286" cy="546354"/>
            </a:xfrm>
            <a:prstGeom prst="rect">
              <a:avLst/>
            </a:prstGeom>
          </p:spPr>
        </p:pic>
        <p:sp>
          <p:nvSpPr>
            <p:cNvPr id="21" name="object 23"/>
            <p:cNvSpPr txBox="1"/>
            <p:nvPr/>
          </p:nvSpPr>
          <p:spPr>
            <a:xfrm>
              <a:off x="4647301" y="2994080"/>
              <a:ext cx="43434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T</a:t>
              </a:r>
              <a:r>
                <a:rPr sz="1600" dirty="0">
                  <a:latin typeface="Calibri"/>
                  <a:cs typeface="Calibri"/>
                </a:rPr>
                <a:t>i</a:t>
              </a:r>
              <a:r>
                <a:rPr sz="1600" spc="-5" dirty="0">
                  <a:latin typeface="Calibri"/>
                  <a:cs typeface="Calibri"/>
                </a:rPr>
                <a:t>me</a:t>
              </a:r>
              <a:endParaRPr sz="1600">
                <a:latin typeface="Calibri"/>
                <a:cs typeface="Calibri"/>
              </a:endParaRPr>
            </a:p>
          </p:txBody>
        </p:sp>
        <p:pic>
          <p:nvPicPr>
            <p:cNvPr id="22" name="object 24"/>
            <p:cNvPicPr/>
            <p:nvPr/>
          </p:nvPicPr>
          <p:blipFill>
            <a:blip r:embed="rId12" cstate="print"/>
            <a:stretch>
              <a:fillRect/>
            </a:stretch>
          </p:blipFill>
          <p:spPr>
            <a:xfrm>
              <a:off x="4035416" y="2235878"/>
              <a:ext cx="1526285" cy="546366"/>
            </a:xfrm>
            <a:prstGeom prst="rect">
              <a:avLst/>
            </a:prstGeom>
          </p:spPr>
        </p:pic>
        <p:sp>
          <p:nvSpPr>
            <p:cNvPr id="24" name="object 25"/>
            <p:cNvSpPr txBox="1"/>
            <p:nvPr/>
          </p:nvSpPr>
          <p:spPr>
            <a:xfrm>
              <a:off x="4425686" y="2328092"/>
              <a:ext cx="74993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P</a:t>
              </a:r>
              <a:r>
                <a:rPr sz="1600" spc="-30" dirty="0">
                  <a:latin typeface="Calibri"/>
                  <a:cs typeface="Calibri"/>
                </a:rPr>
                <a:t>r</a:t>
              </a:r>
              <a:r>
                <a:rPr sz="1600" spc="-10" dirty="0">
                  <a:latin typeface="Calibri"/>
                  <a:cs typeface="Calibri"/>
                </a:rPr>
                <a:t>o</a:t>
              </a:r>
              <a:r>
                <a:rPr sz="1600" spc="-15" dirty="0">
                  <a:latin typeface="Calibri"/>
                  <a:cs typeface="Calibri"/>
                </a:rPr>
                <a:t>t</a:t>
              </a:r>
              <a:r>
                <a:rPr sz="1600" spc="-5" dirty="0">
                  <a:latin typeface="Calibri"/>
                  <a:cs typeface="Calibri"/>
                </a:rPr>
                <a:t>ease</a:t>
              </a:r>
              <a:endParaRPr sz="1600">
                <a:latin typeface="Calibri"/>
                <a:cs typeface="Calibri"/>
              </a:endParaRPr>
            </a:p>
          </p:txBody>
        </p:sp>
        <p:pic>
          <p:nvPicPr>
            <p:cNvPr id="26" name="object 26"/>
            <p:cNvPicPr/>
            <p:nvPr/>
          </p:nvPicPr>
          <p:blipFill>
            <a:blip r:embed="rId13" cstate="print"/>
            <a:stretch>
              <a:fillRect/>
            </a:stretch>
          </p:blipFill>
          <p:spPr>
            <a:xfrm>
              <a:off x="4699879" y="1063934"/>
              <a:ext cx="1526286" cy="546353"/>
            </a:xfrm>
            <a:prstGeom prst="rect">
              <a:avLst/>
            </a:prstGeom>
          </p:spPr>
        </p:pic>
        <p:sp>
          <p:nvSpPr>
            <p:cNvPr id="27" name="object 27"/>
            <p:cNvSpPr txBox="1"/>
            <p:nvPr/>
          </p:nvSpPr>
          <p:spPr>
            <a:xfrm>
              <a:off x="5178797" y="1155120"/>
              <a:ext cx="57277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Bleach</a:t>
              </a:r>
              <a:endParaRPr sz="1600" dirty="0">
                <a:latin typeface="Calibri"/>
                <a:cs typeface="Calibri"/>
              </a:endParaRPr>
            </a:p>
          </p:txBody>
        </p:sp>
        <p:pic>
          <p:nvPicPr>
            <p:cNvPr id="28" name="object 28"/>
            <p:cNvPicPr/>
            <p:nvPr/>
          </p:nvPicPr>
          <p:blipFill>
            <a:blip r:embed="rId14" cstate="print"/>
            <a:stretch>
              <a:fillRect/>
            </a:stretch>
          </p:blipFill>
          <p:spPr>
            <a:xfrm>
              <a:off x="4195436" y="1640006"/>
              <a:ext cx="1526286" cy="546354"/>
            </a:xfrm>
            <a:prstGeom prst="rect">
              <a:avLst/>
            </a:prstGeom>
          </p:spPr>
        </p:pic>
        <p:sp>
          <p:nvSpPr>
            <p:cNvPr id="29" name="object 29"/>
            <p:cNvSpPr txBox="1"/>
            <p:nvPr/>
          </p:nvSpPr>
          <p:spPr>
            <a:xfrm>
              <a:off x="4831705" y="1731573"/>
              <a:ext cx="259079"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pH</a:t>
              </a:r>
              <a:endParaRPr sz="1600">
                <a:latin typeface="Calibri"/>
                <a:cs typeface="Calibri"/>
              </a:endParaRPr>
            </a:p>
          </p:txBody>
        </p:sp>
        <p:pic>
          <p:nvPicPr>
            <p:cNvPr id="30" name="object 30"/>
            <p:cNvPicPr/>
            <p:nvPr/>
          </p:nvPicPr>
          <p:blipFill>
            <a:blip r:embed="rId15" cstate="print"/>
            <a:stretch>
              <a:fillRect/>
            </a:stretch>
          </p:blipFill>
          <p:spPr>
            <a:xfrm>
              <a:off x="4539860" y="3567867"/>
              <a:ext cx="1526286" cy="546366"/>
            </a:xfrm>
            <a:prstGeom prst="rect">
              <a:avLst/>
            </a:prstGeom>
          </p:spPr>
        </p:pic>
        <p:sp>
          <p:nvSpPr>
            <p:cNvPr id="31" name="object 31"/>
            <p:cNvSpPr txBox="1"/>
            <p:nvPr/>
          </p:nvSpPr>
          <p:spPr>
            <a:xfrm>
              <a:off x="4902317" y="3659713"/>
              <a:ext cx="80391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Chel</a:t>
              </a:r>
              <a:r>
                <a:rPr sz="1600" spc="-15" dirty="0">
                  <a:latin typeface="Calibri"/>
                  <a:cs typeface="Calibri"/>
                </a:rPr>
                <a:t>at</a:t>
              </a:r>
              <a:r>
                <a:rPr sz="1600" spc="-10" dirty="0">
                  <a:latin typeface="Calibri"/>
                  <a:cs typeface="Calibri"/>
                </a:rPr>
                <a:t>o</a:t>
              </a:r>
              <a:r>
                <a:rPr sz="1600" spc="-40" dirty="0">
                  <a:latin typeface="Calibri"/>
                  <a:cs typeface="Calibri"/>
                </a:rPr>
                <a:t>r</a:t>
              </a:r>
              <a:r>
                <a:rPr sz="1600" spc="-5" dirty="0">
                  <a:latin typeface="Calibri"/>
                  <a:cs typeface="Calibri"/>
                </a:rPr>
                <a:t>s</a:t>
              </a:r>
              <a:endParaRPr sz="1600">
                <a:latin typeface="Calibri"/>
                <a:cs typeface="Calibri"/>
              </a:endParaRPr>
            </a:p>
          </p:txBody>
        </p:sp>
        <p:pic>
          <p:nvPicPr>
            <p:cNvPr id="32" name="object 32"/>
            <p:cNvPicPr/>
            <p:nvPr/>
          </p:nvPicPr>
          <p:blipFill>
            <a:blip r:embed="rId16" cstate="print"/>
            <a:stretch>
              <a:fillRect/>
            </a:stretch>
          </p:blipFill>
          <p:spPr>
            <a:xfrm>
              <a:off x="7148948" y="1124882"/>
              <a:ext cx="1524762" cy="546366"/>
            </a:xfrm>
            <a:prstGeom prst="rect">
              <a:avLst/>
            </a:prstGeom>
          </p:spPr>
        </p:pic>
        <p:sp>
          <p:nvSpPr>
            <p:cNvPr id="33" name="object 33"/>
            <p:cNvSpPr txBox="1"/>
            <p:nvPr/>
          </p:nvSpPr>
          <p:spPr>
            <a:xfrm>
              <a:off x="7470257" y="1217096"/>
              <a:ext cx="885190" cy="269240"/>
            </a:xfrm>
            <a:prstGeom prst="rect">
              <a:avLst/>
            </a:prstGeom>
          </p:spPr>
          <p:txBody>
            <a:bodyPr vert="horz" wrap="square" lIns="0" tIns="12065" rIns="0" bIns="0" rtlCol="0">
              <a:spAutoFit/>
            </a:bodyPr>
            <a:lstStyle/>
            <a:p>
              <a:pPr marL="12700">
                <a:lnSpc>
                  <a:spcPct val="100000"/>
                </a:lnSpc>
                <a:spcBef>
                  <a:spcPts val="95"/>
                </a:spcBef>
              </a:pPr>
              <a:r>
                <a:rPr sz="1600" spc="-15" dirty="0">
                  <a:latin typeface="Calibri"/>
                  <a:cs typeface="Calibri"/>
                </a:rPr>
                <a:t>Substrates</a:t>
              </a:r>
              <a:endParaRPr sz="1600">
                <a:latin typeface="Calibri"/>
                <a:cs typeface="Calibri"/>
              </a:endParaRPr>
            </a:p>
          </p:txBody>
        </p:sp>
        <p:grpSp>
          <p:nvGrpSpPr>
            <p:cNvPr id="34" name="object 34"/>
            <p:cNvGrpSpPr/>
            <p:nvPr/>
          </p:nvGrpSpPr>
          <p:grpSpPr>
            <a:xfrm>
              <a:off x="5929748" y="1984430"/>
              <a:ext cx="1453515" cy="1436370"/>
              <a:chOff x="3846576" y="2036063"/>
              <a:chExt cx="1453515" cy="1436370"/>
            </a:xfrm>
          </p:grpSpPr>
          <p:pic>
            <p:nvPicPr>
              <p:cNvPr id="38" name="object 35"/>
              <p:cNvPicPr/>
              <p:nvPr/>
            </p:nvPicPr>
            <p:blipFill>
              <a:blip r:embed="rId17" cstate="print"/>
              <a:stretch>
                <a:fillRect/>
              </a:stretch>
            </p:blipFill>
            <p:spPr>
              <a:xfrm>
                <a:off x="3846576" y="2036063"/>
                <a:ext cx="1453134" cy="1436370"/>
              </a:xfrm>
              <a:prstGeom prst="rect">
                <a:avLst/>
              </a:prstGeom>
            </p:spPr>
          </p:pic>
          <p:pic>
            <p:nvPicPr>
              <p:cNvPr id="39" name="object 36"/>
              <p:cNvPicPr/>
              <p:nvPr/>
            </p:nvPicPr>
            <p:blipFill>
              <a:blip r:embed="rId18" cstate="print"/>
              <a:stretch>
                <a:fillRect/>
              </a:stretch>
            </p:blipFill>
            <p:spPr>
              <a:xfrm>
                <a:off x="3931920" y="2499359"/>
                <a:ext cx="1151381" cy="564642"/>
              </a:xfrm>
              <a:prstGeom prst="rect">
                <a:avLst/>
              </a:prstGeom>
            </p:spPr>
          </p:pic>
        </p:grpSp>
        <p:sp>
          <p:nvSpPr>
            <p:cNvPr id="35" name="object 37"/>
            <p:cNvSpPr txBox="1"/>
            <p:nvPr/>
          </p:nvSpPr>
          <p:spPr>
            <a:xfrm>
              <a:off x="6161523" y="2501193"/>
              <a:ext cx="841375"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E0000E"/>
                  </a:solidFill>
                  <a:latin typeface="Calibri"/>
                  <a:cs typeface="Calibri"/>
                </a:rPr>
                <a:t>En</a:t>
              </a:r>
              <a:r>
                <a:rPr sz="2000" b="1" spc="-20" dirty="0">
                  <a:solidFill>
                    <a:srgbClr val="E0000E"/>
                  </a:solidFill>
                  <a:latin typeface="Calibri"/>
                  <a:cs typeface="Calibri"/>
                </a:rPr>
                <a:t>z</a:t>
              </a:r>
              <a:r>
                <a:rPr sz="2000" b="1" dirty="0">
                  <a:solidFill>
                    <a:srgbClr val="E0000E"/>
                  </a:solidFill>
                  <a:latin typeface="Calibri"/>
                  <a:cs typeface="Calibri"/>
                </a:rPr>
                <a:t>yme</a:t>
              </a:r>
              <a:endParaRPr sz="2000">
                <a:latin typeface="Calibri"/>
                <a:cs typeface="Calibri"/>
              </a:endParaRPr>
            </a:p>
          </p:txBody>
        </p:sp>
        <p:pic>
          <p:nvPicPr>
            <p:cNvPr id="36" name="Imagen 35"/>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681339" y="1028716"/>
              <a:ext cx="5563918" cy="3128175"/>
            </a:xfrm>
            <a:prstGeom prst="rect">
              <a:avLst/>
            </a:prstGeom>
          </p:spPr>
        </p:pic>
        <p:pic>
          <p:nvPicPr>
            <p:cNvPr id="37" name="Imagen 36">
              <a:extLst>
                <a:ext uri="{FF2B5EF4-FFF2-40B4-BE49-F238E27FC236}">
                  <a16:creationId xmlns:a16="http://schemas.microsoft.com/office/drawing/2014/main" id="{1A6960DA-9245-414B-B14F-F4749F99142E}"/>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5857492" y="-95307"/>
              <a:ext cx="1568179" cy="1043979"/>
            </a:xfrm>
            <a:prstGeom prst="ellipse">
              <a:avLst/>
            </a:prstGeom>
          </p:spPr>
        </p:pic>
      </p:grpSp>
    </p:spTree>
    <p:extLst>
      <p:ext uri="{BB962C8B-B14F-4D97-AF65-F5344CB8AC3E}">
        <p14:creationId xmlns:p14="http://schemas.microsoft.com/office/powerpoint/2010/main" val="59608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WP3 – Future actions</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3273092"/>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Future actions (six months ahead)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Production of new metagenomic libraries from recently established enrichments and samples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Activity-based enzyme bio-prospecting from newly produced resources (metagenomic libraries and metagenomic sequencing data) with the focus on prioritized enzymes.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Sequencing and genome analysis of new isolates (incl. HA-active strains),  polymers’-colonizing microbiomes and positive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fosmid</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hits.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Screening of activities of enzymes from  recently sequenced metagenomes (incl. LDPE-, PP- and PET-</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colonisers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isolates, for which gene synthesis has recently  been  done. Top candidates, total of 62,  include new HA-candidate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GHases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lipases,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esterases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laccases/MCO, peroxidases-catalases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2600964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WP3 – Deviations</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Deviations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 deviations found in the activities planned in the GA, and no mitigation actions are required. </a:t>
            </a:r>
          </a:p>
        </p:txBody>
      </p:sp>
    </p:spTree>
    <p:extLst>
      <p:ext uri="{BB962C8B-B14F-4D97-AF65-F5344CB8AC3E}">
        <p14:creationId xmlns:p14="http://schemas.microsoft.com/office/powerpoint/2010/main" val="39967344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64370A6C-7606-4DD4-962C-08D09E111CAB}"/>
              </a:ext>
            </a:extLst>
          </p:cNvPr>
          <p:cNvPicPr>
            <a:picLocks noChangeAspect="1"/>
          </p:cNvPicPr>
          <p:nvPr/>
        </p:nvPicPr>
        <p:blipFill>
          <a:blip r:embed="rId2">
            <a:extLst>
              <a:ext uri="{28A0092B-C50C-407E-A947-70E740481C1C}">
                <a14:useLocalDpi xmlns:a14="http://schemas.microsoft.com/office/drawing/2010/main" val="0"/>
              </a:ext>
            </a:extLst>
          </a:blip>
          <a:srcRect l="14434" r="14434"/>
          <a:stretch/>
        </p:blipFill>
        <p:spPr>
          <a:xfrm>
            <a:off x="3523488" y="10"/>
            <a:ext cx="8668512" cy="6857990"/>
          </a:xfrm>
          <a:prstGeom prst="rect">
            <a:avLst/>
          </a:prstGeom>
        </p:spPr>
      </p:pic>
      <p:sp>
        <p:nvSpPr>
          <p:cNvPr id="48" name="Rectangle 4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 name="Titolo 1">
            <a:extLst>
              <a:ext uri="{FF2B5EF4-FFF2-40B4-BE49-F238E27FC236}">
                <a16:creationId xmlns:a16="http://schemas.microsoft.com/office/drawing/2014/main" id="{08A19AFB-4CAF-462F-9BDC-9B1157B34B25}"/>
              </a:ext>
            </a:extLst>
          </p:cNvPr>
          <p:cNvSpPr>
            <a:spLocks noGrp="1"/>
          </p:cNvSpPr>
          <p:nvPr>
            <p:ph type="ctrTitle"/>
          </p:nvPr>
        </p:nvSpPr>
        <p:spPr>
          <a:xfrm>
            <a:off x="477981" y="1122363"/>
            <a:ext cx="4023360" cy="3204134"/>
          </a:xfrm>
        </p:spPr>
        <p:txBody>
          <a:bodyPr anchor="b">
            <a:noAutofit/>
          </a:bodyPr>
          <a:lstStyle/>
          <a:p>
            <a:pPr algn="l"/>
            <a:r>
              <a:rPr lang="en-US" sz="3200" b="1" dirty="0"/>
              <a:t>FuturEnzyme</a:t>
            </a:r>
            <a:br>
              <a:rPr lang="en-US" sz="3200" dirty="0"/>
            </a:br>
            <a:r>
              <a:rPr lang="en-US" sz="3200" dirty="0"/>
              <a:t>Technologies of the </a:t>
            </a:r>
            <a:r>
              <a:rPr lang="en-US" sz="3200" dirty="0" err="1"/>
              <a:t>FUTURe</a:t>
            </a:r>
            <a:r>
              <a:rPr lang="en-US" sz="3200" dirty="0"/>
              <a:t> for low-cost ENZYMEs for environment-friendly products</a:t>
            </a:r>
            <a:endParaRPr lang="it-IT" sz="3200" dirty="0"/>
          </a:p>
        </p:txBody>
      </p:sp>
      <p:sp>
        <p:nvSpPr>
          <p:cNvPr id="50" name="Rectangle 4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Immagine 40">
            <a:extLst>
              <a:ext uri="{FF2B5EF4-FFF2-40B4-BE49-F238E27FC236}">
                <a16:creationId xmlns:a16="http://schemas.microsoft.com/office/drawing/2014/main" id="{AFEF338D-583D-4C03-9B60-8394D8EBB38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58669" y="2086542"/>
            <a:ext cx="1630608" cy="2306521"/>
          </a:xfrm>
          <a:prstGeom prst="rect">
            <a:avLst/>
          </a:prstGeom>
        </p:spPr>
      </p:pic>
      <p:sp>
        <p:nvSpPr>
          <p:cNvPr id="19" name="CasellaDiTesto 18">
            <a:extLst>
              <a:ext uri="{FF2B5EF4-FFF2-40B4-BE49-F238E27FC236}">
                <a16:creationId xmlns:a16="http://schemas.microsoft.com/office/drawing/2014/main" id="{FDCB5BFE-5B03-4CC7-800A-65BD7FEE71B6}"/>
              </a:ext>
            </a:extLst>
          </p:cNvPr>
          <p:cNvSpPr txBox="1"/>
          <p:nvPr/>
        </p:nvSpPr>
        <p:spPr>
          <a:xfrm>
            <a:off x="1195515" y="6254557"/>
            <a:ext cx="60382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Project funded by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Research and Innovation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Programme</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under grant agreement No [101000327]</a:t>
            </a:r>
            <a:endParaRPr kumimoji="0" lang="it-IT"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12" name="Picture 10" descr="Icon&#10;&#10;Description automatically generated with medium confidence">
            <a:extLst>
              <a:ext uri="{FF2B5EF4-FFF2-40B4-BE49-F238E27FC236}">
                <a16:creationId xmlns:a16="http://schemas.microsoft.com/office/drawing/2014/main" id="{6543B18D-16D2-4B55-A317-DCA925D53BF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0779" y="6273820"/>
            <a:ext cx="684736" cy="436713"/>
          </a:xfrm>
          <a:prstGeom prst="rect">
            <a:avLst/>
          </a:prstGeom>
        </p:spPr>
      </p:pic>
      <p:sp>
        <p:nvSpPr>
          <p:cNvPr id="13" name="Sottotitolo 2">
            <a:extLst>
              <a:ext uri="{FF2B5EF4-FFF2-40B4-BE49-F238E27FC236}">
                <a16:creationId xmlns:a16="http://schemas.microsoft.com/office/drawing/2014/main" id="{E3E7B67E-B383-4BDF-959B-C5A1BFBD7433}"/>
              </a:ext>
            </a:extLst>
          </p:cNvPr>
          <p:cNvSpPr txBox="1">
            <a:spLocks/>
          </p:cNvSpPr>
          <p:nvPr/>
        </p:nvSpPr>
        <p:spPr>
          <a:xfrm>
            <a:off x="1195515" y="555655"/>
            <a:ext cx="8094789" cy="4266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glow rad="63500">
                    <a:prstClr val="white">
                      <a:alpha val="40000"/>
                    </a:prstClr>
                  </a:glow>
                </a:effectLst>
                <a:uLnTx/>
                <a:uFillTx/>
                <a:latin typeface="Franklin Gothic Book" panose="020B0503020102020204"/>
                <a:ea typeface="+mn-ea"/>
                <a:cs typeface="+mn-cs"/>
              </a:rPr>
              <a:t>WP4 – Small-scale enzyme production and characterization</a:t>
            </a:r>
          </a:p>
        </p:txBody>
      </p:sp>
      <p:sp>
        <p:nvSpPr>
          <p:cNvPr id="14" name="Rectángulo 13"/>
          <p:cNvSpPr/>
          <p:nvPr/>
        </p:nvSpPr>
        <p:spPr>
          <a:xfrm>
            <a:off x="303434" y="4555502"/>
            <a:ext cx="6096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FuturEnzyme: First Reporting Period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Start date: 1 June 2021 - End date: 31 May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Proposal number: 101000327 - Consortium: 16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Requested EU Contribution:  5.995.035,13 €</a:t>
            </a:r>
            <a:endParaRPr kumimoji="0" lang="es-E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4941052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17"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355165" marR="0" lvl="1" indent="0"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 proceed to the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production and characterization of about 1,000 enzymes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with the objective to select, through a decision-making strategy,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 least 180 enzymes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relevant to the project’s applications.</a:t>
            </a: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endPar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rPr>
              <a:t>TASKS</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Small-scale enzyme production and characterization (M1 – M40) (TASK 4.1)  </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Smart design systems to obtain enzymes with inherent problems of expression (M3 – M30) (TASK 4.2)</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Production of enzymes from their natural hosts (M2 – M30) (TASK 4.3) </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Enzyme characterization for selecting those with manufacturers’ specifications (M2 – M36) (TASK 4.4)</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Decision-making strategy for selecting lead enzyme candidates (M6 – M36) (TASK 4.5)</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Design of multi-enzyme blends to process complex ingredient mixtures (M12 – M40) (TASK 4.6)</a:t>
            </a:r>
          </a:p>
          <a:p>
            <a:pPr marL="720900" marR="0" lvl="2" indent="0"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None/>
              <a:tabLst/>
              <a:defRPr/>
            </a:pPr>
            <a:endParaRPr kumimoji="0" lang="en-GB" sz="15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4">
            <a:extLst>
              <a:ext uri="{FF2B5EF4-FFF2-40B4-BE49-F238E27FC236}">
                <a16:creationId xmlns:a16="http://schemas.microsoft.com/office/drawing/2014/main" id="{98830EE4-50CC-801E-9F07-28CEF54A4E90}"/>
              </a:ext>
            </a:extLst>
          </p:cNvPr>
          <p:cNvSpPr txBox="1"/>
          <p:nvPr/>
        </p:nvSpPr>
        <p:spPr>
          <a:xfrm>
            <a:off x="701901" y="291292"/>
            <a:ext cx="1065189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WP4 – Small-scale enzyme production and characterization</a:t>
            </a:r>
          </a:p>
        </p:txBody>
      </p:sp>
      <p:sp>
        <p:nvSpPr>
          <p:cNvPr id="7" name="Freccia destra 21">
            <a:extLst>
              <a:ext uri="{FF2B5EF4-FFF2-40B4-BE49-F238E27FC236}">
                <a16:creationId xmlns:a16="http://schemas.microsoft.com/office/drawing/2014/main" id="{33257A9D-B2ED-9E64-A49A-D440283995A6}"/>
              </a:ext>
            </a:extLst>
          </p:cNvPr>
          <p:cNvSpPr/>
          <p:nvPr/>
        </p:nvSpPr>
        <p:spPr>
          <a:xfrm>
            <a:off x="478289" y="4955149"/>
            <a:ext cx="10379374"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Connettore 1 23">
            <a:extLst>
              <a:ext uri="{FF2B5EF4-FFF2-40B4-BE49-F238E27FC236}">
                <a16:creationId xmlns:a16="http://schemas.microsoft.com/office/drawing/2014/main" id="{064B4C95-A8B6-C546-6C36-714FD0BB294A}"/>
              </a:ext>
            </a:extLst>
          </p:cNvPr>
          <p:cNvCxnSpPr>
            <a:cxnSpLocks/>
          </p:cNvCxnSpPr>
          <p:nvPr/>
        </p:nvCxnSpPr>
        <p:spPr>
          <a:xfrm>
            <a:off x="3073421"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9" name="Connettore 1 24">
            <a:extLst>
              <a:ext uri="{FF2B5EF4-FFF2-40B4-BE49-F238E27FC236}">
                <a16:creationId xmlns:a16="http://schemas.microsoft.com/office/drawing/2014/main" id="{7597E77E-BDE5-FECE-5A45-45ED2C5F5596}"/>
              </a:ext>
            </a:extLst>
          </p:cNvPr>
          <p:cNvCxnSpPr>
            <a:cxnSpLocks/>
          </p:cNvCxnSpPr>
          <p:nvPr/>
        </p:nvCxnSpPr>
        <p:spPr>
          <a:xfrm>
            <a:off x="1759353"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1" name="Connettore 1 25">
            <a:extLst>
              <a:ext uri="{FF2B5EF4-FFF2-40B4-BE49-F238E27FC236}">
                <a16:creationId xmlns:a16="http://schemas.microsoft.com/office/drawing/2014/main" id="{98B52680-E148-C408-45A3-9C648E50169A}"/>
              </a:ext>
            </a:extLst>
          </p:cNvPr>
          <p:cNvCxnSpPr>
            <a:cxnSpLocks/>
          </p:cNvCxnSpPr>
          <p:nvPr/>
        </p:nvCxnSpPr>
        <p:spPr>
          <a:xfrm>
            <a:off x="8234563"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ttore 1 26">
            <a:extLst>
              <a:ext uri="{FF2B5EF4-FFF2-40B4-BE49-F238E27FC236}">
                <a16:creationId xmlns:a16="http://schemas.microsoft.com/office/drawing/2014/main" id="{B7AADD38-0587-5CC6-12A1-25402C6E9FC1}"/>
              </a:ext>
            </a:extLst>
          </p:cNvPr>
          <p:cNvCxnSpPr>
            <a:cxnSpLocks/>
          </p:cNvCxnSpPr>
          <p:nvPr/>
        </p:nvCxnSpPr>
        <p:spPr>
          <a:xfrm>
            <a:off x="10876946" y="5189149"/>
            <a:ext cx="0" cy="432000"/>
          </a:xfrm>
          <a:prstGeom prst="line">
            <a:avLst/>
          </a:prstGeom>
          <a:ln w="5715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13" name="Connettore 1 27">
            <a:extLst>
              <a:ext uri="{FF2B5EF4-FFF2-40B4-BE49-F238E27FC236}">
                <a16:creationId xmlns:a16="http://schemas.microsoft.com/office/drawing/2014/main" id="{6883F9AE-544D-48B8-62F7-FE7A2798B425}"/>
              </a:ext>
            </a:extLst>
          </p:cNvPr>
          <p:cNvCxnSpPr>
            <a:cxnSpLocks/>
          </p:cNvCxnSpPr>
          <p:nvPr/>
        </p:nvCxnSpPr>
        <p:spPr>
          <a:xfrm>
            <a:off x="5655003"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CasellaDiTesto 15">
            <a:extLst>
              <a:ext uri="{FF2B5EF4-FFF2-40B4-BE49-F238E27FC236}">
                <a16:creationId xmlns:a16="http://schemas.microsoft.com/office/drawing/2014/main" id="{AF23C1CE-5F9A-0966-1D1F-A8D43527A59F}"/>
              </a:ext>
            </a:extLst>
          </p:cNvPr>
          <p:cNvSpPr txBox="1"/>
          <p:nvPr/>
        </p:nvSpPr>
        <p:spPr>
          <a:xfrm>
            <a:off x="377901" y="5251261"/>
            <a:ext cx="64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M1</a:t>
            </a:r>
          </a:p>
        </p:txBody>
      </p:sp>
      <p:sp>
        <p:nvSpPr>
          <p:cNvPr id="15" name="CasellaDiTesto 16">
            <a:extLst>
              <a:ext uri="{FF2B5EF4-FFF2-40B4-BE49-F238E27FC236}">
                <a16:creationId xmlns:a16="http://schemas.microsoft.com/office/drawing/2014/main" id="{C97EF1CD-8BAA-7433-E44E-01732527A7E1}"/>
              </a:ext>
            </a:extLst>
          </p:cNvPr>
          <p:cNvSpPr txBox="1"/>
          <p:nvPr/>
        </p:nvSpPr>
        <p:spPr>
          <a:xfrm>
            <a:off x="1682034"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M6</a:t>
            </a:r>
          </a:p>
        </p:txBody>
      </p:sp>
      <p:sp>
        <p:nvSpPr>
          <p:cNvPr id="16" name="CasellaDiTesto 17">
            <a:extLst>
              <a:ext uri="{FF2B5EF4-FFF2-40B4-BE49-F238E27FC236}">
                <a16:creationId xmlns:a16="http://schemas.microsoft.com/office/drawing/2014/main" id="{396DD88F-D4A6-62A0-121D-55D90ADC62CE}"/>
              </a:ext>
            </a:extLst>
          </p:cNvPr>
          <p:cNvSpPr txBox="1"/>
          <p:nvPr/>
        </p:nvSpPr>
        <p:spPr>
          <a:xfrm>
            <a:off x="3053423"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M12</a:t>
            </a:r>
          </a:p>
        </p:txBody>
      </p:sp>
      <p:sp>
        <p:nvSpPr>
          <p:cNvPr id="18" name="CasellaDiTesto 18">
            <a:extLst>
              <a:ext uri="{FF2B5EF4-FFF2-40B4-BE49-F238E27FC236}">
                <a16:creationId xmlns:a16="http://schemas.microsoft.com/office/drawing/2014/main" id="{A4D5936A-2F89-7EAD-60AA-2A9B93864F3F}"/>
              </a:ext>
            </a:extLst>
          </p:cNvPr>
          <p:cNvSpPr txBox="1"/>
          <p:nvPr/>
        </p:nvSpPr>
        <p:spPr>
          <a:xfrm>
            <a:off x="5610577"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M24</a:t>
            </a:r>
          </a:p>
        </p:txBody>
      </p:sp>
      <p:sp>
        <p:nvSpPr>
          <p:cNvPr id="19" name="CasellaDiTesto 19">
            <a:extLst>
              <a:ext uri="{FF2B5EF4-FFF2-40B4-BE49-F238E27FC236}">
                <a16:creationId xmlns:a16="http://schemas.microsoft.com/office/drawing/2014/main" id="{3AB8C753-D1DD-5EF7-2D6F-B936B79FA6FF}"/>
              </a:ext>
            </a:extLst>
          </p:cNvPr>
          <p:cNvSpPr txBox="1"/>
          <p:nvPr/>
        </p:nvSpPr>
        <p:spPr>
          <a:xfrm>
            <a:off x="8204511"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M36</a:t>
            </a:r>
          </a:p>
        </p:txBody>
      </p:sp>
      <p:sp>
        <p:nvSpPr>
          <p:cNvPr id="20" name="CasellaDiTesto 20">
            <a:extLst>
              <a:ext uri="{FF2B5EF4-FFF2-40B4-BE49-F238E27FC236}">
                <a16:creationId xmlns:a16="http://schemas.microsoft.com/office/drawing/2014/main" id="{8211805F-388A-997D-8D30-91F0AAAD9BD4}"/>
              </a:ext>
            </a:extLst>
          </p:cNvPr>
          <p:cNvSpPr txBox="1"/>
          <p:nvPr/>
        </p:nvSpPr>
        <p:spPr>
          <a:xfrm>
            <a:off x="10211797"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M48</a:t>
            </a:r>
          </a:p>
        </p:txBody>
      </p:sp>
      <p:sp>
        <p:nvSpPr>
          <p:cNvPr id="21" name="CasellaDiTesto 8">
            <a:extLst>
              <a:ext uri="{FF2B5EF4-FFF2-40B4-BE49-F238E27FC236}">
                <a16:creationId xmlns:a16="http://schemas.microsoft.com/office/drawing/2014/main" id="{21877AE1-13E7-9760-FBD1-A49D733F7B63}"/>
              </a:ext>
            </a:extLst>
          </p:cNvPr>
          <p:cNvSpPr txBox="1"/>
          <p:nvPr/>
        </p:nvSpPr>
        <p:spPr>
          <a:xfrm>
            <a:off x="4348822"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M18</a:t>
            </a:r>
          </a:p>
        </p:txBody>
      </p:sp>
      <p:cxnSp>
        <p:nvCxnSpPr>
          <p:cNvPr id="22" name="Connettore 1 9">
            <a:extLst>
              <a:ext uri="{FF2B5EF4-FFF2-40B4-BE49-F238E27FC236}">
                <a16:creationId xmlns:a16="http://schemas.microsoft.com/office/drawing/2014/main" id="{A26FDF19-3E33-B085-C364-D1697AFDB1C4}"/>
              </a:ext>
            </a:extLst>
          </p:cNvPr>
          <p:cNvCxnSpPr>
            <a:cxnSpLocks/>
          </p:cNvCxnSpPr>
          <p:nvPr/>
        </p:nvCxnSpPr>
        <p:spPr>
          <a:xfrm>
            <a:off x="4372886"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3" name="Connettore 1 10">
            <a:extLst>
              <a:ext uri="{FF2B5EF4-FFF2-40B4-BE49-F238E27FC236}">
                <a16:creationId xmlns:a16="http://schemas.microsoft.com/office/drawing/2014/main" id="{030381F8-8AF3-8DE7-FF4B-BAE868ED4BBD}"/>
              </a:ext>
            </a:extLst>
          </p:cNvPr>
          <p:cNvCxnSpPr>
            <a:cxnSpLocks/>
          </p:cNvCxnSpPr>
          <p:nvPr/>
        </p:nvCxnSpPr>
        <p:spPr>
          <a:xfrm>
            <a:off x="6951600"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4" name="CasellaDiTesto 11">
            <a:extLst>
              <a:ext uri="{FF2B5EF4-FFF2-40B4-BE49-F238E27FC236}">
                <a16:creationId xmlns:a16="http://schemas.microsoft.com/office/drawing/2014/main" id="{420730C0-B41A-E9B9-C81F-4FAF88938E30}"/>
              </a:ext>
            </a:extLst>
          </p:cNvPr>
          <p:cNvSpPr txBox="1"/>
          <p:nvPr/>
        </p:nvSpPr>
        <p:spPr>
          <a:xfrm>
            <a:off x="6922126"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M30</a:t>
            </a:r>
          </a:p>
        </p:txBody>
      </p:sp>
      <p:cxnSp>
        <p:nvCxnSpPr>
          <p:cNvPr id="25" name="Connettore 1 12">
            <a:extLst>
              <a:ext uri="{FF2B5EF4-FFF2-40B4-BE49-F238E27FC236}">
                <a16:creationId xmlns:a16="http://schemas.microsoft.com/office/drawing/2014/main" id="{C19FC8BE-F125-2A5C-9E32-CB5C79F20FF5}"/>
              </a:ext>
            </a:extLst>
          </p:cNvPr>
          <p:cNvCxnSpPr>
            <a:cxnSpLocks/>
          </p:cNvCxnSpPr>
          <p:nvPr/>
        </p:nvCxnSpPr>
        <p:spPr>
          <a:xfrm>
            <a:off x="9477767"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6" name="CasellaDiTesto 13">
            <a:extLst>
              <a:ext uri="{FF2B5EF4-FFF2-40B4-BE49-F238E27FC236}">
                <a16:creationId xmlns:a16="http://schemas.microsoft.com/office/drawing/2014/main" id="{89ACDC76-6DB3-70A3-11C7-CCADBFED1C50}"/>
              </a:ext>
            </a:extLst>
          </p:cNvPr>
          <p:cNvSpPr txBox="1"/>
          <p:nvPr/>
        </p:nvSpPr>
        <p:spPr>
          <a:xfrm>
            <a:off x="9445370"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M42</a:t>
            </a:r>
          </a:p>
        </p:txBody>
      </p:sp>
      <p:sp>
        <p:nvSpPr>
          <p:cNvPr id="35" name="CasellaDiTesto 15">
            <a:extLst>
              <a:ext uri="{FF2B5EF4-FFF2-40B4-BE49-F238E27FC236}">
                <a16:creationId xmlns:a16="http://schemas.microsoft.com/office/drawing/2014/main" id="{AF23C1CE-5F9A-0966-1D1F-A8D43527A59F}"/>
              </a:ext>
            </a:extLst>
          </p:cNvPr>
          <p:cNvSpPr txBox="1"/>
          <p:nvPr/>
        </p:nvSpPr>
        <p:spPr>
          <a:xfrm rot="16200000">
            <a:off x="8694668" y="5703855"/>
            <a:ext cx="11417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Task 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Task 4.6</a:t>
            </a:r>
          </a:p>
        </p:txBody>
      </p:sp>
      <p:sp>
        <p:nvSpPr>
          <p:cNvPr id="37" name="CasellaDiTesto 15">
            <a:extLst>
              <a:ext uri="{FF2B5EF4-FFF2-40B4-BE49-F238E27FC236}">
                <a16:creationId xmlns:a16="http://schemas.microsoft.com/office/drawing/2014/main" id="{AF23C1CE-5F9A-0966-1D1F-A8D43527A59F}"/>
              </a:ext>
            </a:extLst>
          </p:cNvPr>
          <p:cNvSpPr txBox="1"/>
          <p:nvPr/>
        </p:nvSpPr>
        <p:spPr>
          <a:xfrm rot="16200000">
            <a:off x="6410168" y="5703855"/>
            <a:ext cx="10689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Task 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Task 4.3</a:t>
            </a:r>
          </a:p>
        </p:txBody>
      </p:sp>
      <p:sp>
        <p:nvSpPr>
          <p:cNvPr id="27" name="CasellaDiTesto 15">
            <a:extLst>
              <a:ext uri="{FF2B5EF4-FFF2-40B4-BE49-F238E27FC236}">
                <a16:creationId xmlns:a16="http://schemas.microsoft.com/office/drawing/2014/main" id="{51AAA5AA-49B3-421F-A215-CA9256DCB854}"/>
              </a:ext>
            </a:extLst>
          </p:cNvPr>
          <p:cNvSpPr txBox="1"/>
          <p:nvPr/>
        </p:nvSpPr>
        <p:spPr>
          <a:xfrm rot="16200000">
            <a:off x="7671276" y="5704759"/>
            <a:ext cx="11417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Task 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Task 4.5</a:t>
            </a:r>
          </a:p>
        </p:txBody>
      </p:sp>
      <p:sp>
        <p:nvSpPr>
          <p:cNvPr id="2" name="Pfeil: nach unten 1">
            <a:extLst>
              <a:ext uri="{FF2B5EF4-FFF2-40B4-BE49-F238E27FC236}">
                <a16:creationId xmlns:a16="http://schemas.microsoft.com/office/drawing/2014/main" id="{C8B8F319-73DC-4CA9-A1AB-63D0B91C95C9}"/>
              </a:ext>
            </a:extLst>
          </p:cNvPr>
          <p:cNvSpPr/>
          <p:nvPr/>
        </p:nvSpPr>
        <p:spPr>
          <a:xfrm rot="16200000">
            <a:off x="2468320" y="3006449"/>
            <a:ext cx="132308" cy="4112369"/>
          </a:xfrm>
          <a:prstGeom prst="downArrow">
            <a:avLst/>
          </a:prstGeom>
          <a:solidFill>
            <a:srgbClr val="44546A"/>
          </a:solidFill>
          <a:ln>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169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17"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81334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60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WORK DONE</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rPr>
              <a:t>Implementing a series of </a:t>
            </a:r>
            <a:r>
              <a:rPr kumimoji="0" lang="en-US" sz="1870" b="1" i="0" u="none" strike="noStrike" kern="1200" cap="none" spc="0" normalizeH="0" baseline="0" noProof="0" dirty="0">
                <a:ln>
                  <a:noFill/>
                </a:ln>
                <a:solidFill>
                  <a:prstClr val="black"/>
                </a:solidFill>
                <a:effectLst/>
                <a:uLnTx/>
                <a:uFillTx/>
                <a:latin typeface="Calibri" panose="020F0502020204030204"/>
                <a:ea typeface="+mn-ea"/>
                <a:cs typeface="+mn-cs"/>
              </a:rPr>
              <a:t>enzyme production systems</a:t>
            </a:r>
            <a:r>
              <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Expression of 1,612 genes</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17x bacterial and eukaryotic expression hosts</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27x different vectors</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1x rapid </a:t>
            </a:r>
            <a:r>
              <a:rPr kumimoji="0" lang="en-US" sz="1598" b="0" i="1" u="none" strike="noStrike" kern="1200" cap="none" spc="0" normalizeH="0" baseline="0" noProof="0" dirty="0">
                <a:ln>
                  <a:noFill/>
                </a:ln>
                <a:solidFill>
                  <a:prstClr val="black"/>
                </a:solidFill>
                <a:effectLst/>
                <a:uLnTx/>
                <a:uFillTx/>
                <a:latin typeface="Calibri" panose="020F0502020204030204"/>
                <a:ea typeface="+mn-ea"/>
                <a:cs typeface="+mn-cs"/>
              </a:rPr>
              <a:t>in vitro </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expression platform</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2x systems to produce biomimetic and artificial enzymes</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Cultivation of native hosts</a:t>
            </a: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endPar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rPr>
              <a:t>Extensive </a:t>
            </a:r>
            <a:r>
              <a:rPr kumimoji="0" lang="en-US" sz="1870" b="1" i="0" u="none" strike="noStrike" kern="1200" cap="none" spc="0" normalizeH="0" baseline="0" noProof="0" dirty="0">
                <a:ln>
                  <a:noFill/>
                </a:ln>
                <a:solidFill>
                  <a:prstClr val="black"/>
                </a:solidFill>
                <a:effectLst/>
                <a:uLnTx/>
                <a:uFillTx/>
                <a:latin typeface="Calibri" panose="020F0502020204030204"/>
                <a:ea typeface="+mn-ea"/>
                <a:cs typeface="+mn-cs"/>
              </a:rPr>
              <a:t>purification and characterization </a:t>
            </a:r>
            <a:r>
              <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rPr>
              <a:t>(functional and structural) of enzymes relevant to the project:</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678x enzymes produced, purified, and characterized</a:t>
            </a:r>
          </a:p>
          <a:p>
            <a:pPr marL="1076064" marR="0" lvl="2" indent="-355164" algn="l" defTabSz="1217706" rtl="0" eaLnBrk="1" fontAlgn="auto" latinLnBrk="0" hangingPunct="1">
              <a:lnSpc>
                <a:spcPct val="100000"/>
              </a:lnSpc>
              <a:spcBef>
                <a:spcPts val="0"/>
              </a:spcBef>
              <a:spcAft>
                <a:spcPts val="0"/>
              </a:spcAft>
              <a:buClr>
                <a:srgbClr val="70AD47"/>
              </a:buClr>
              <a:buSzTx/>
              <a:buFont typeface="+mj-lt"/>
              <a:buAutoNum type="arabicParenR"/>
              <a:tabLst/>
              <a:defRPr/>
            </a:pPr>
            <a:endPar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rPr>
              <a:t>Selection of </a:t>
            </a:r>
            <a:r>
              <a:rPr kumimoji="0" lang="en-US" sz="1870" b="1" i="0" u="none" strike="noStrike" kern="1200" cap="none" spc="0" normalizeH="0" baseline="0" noProof="0" dirty="0">
                <a:ln>
                  <a:noFill/>
                </a:ln>
                <a:solidFill>
                  <a:prstClr val="black"/>
                </a:solidFill>
                <a:effectLst/>
                <a:uLnTx/>
                <a:uFillTx/>
                <a:latin typeface="Calibri" panose="020F0502020204030204"/>
                <a:ea typeface="+mn-ea"/>
                <a:cs typeface="+mn-cs"/>
              </a:rPr>
              <a:t>candidates with characteristics of interest </a:t>
            </a:r>
            <a:r>
              <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rPr>
              <a:t>for the three target applications:</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368x enzymes selected</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27x enzymes are being prioritized</a:t>
            </a:r>
          </a:p>
        </p:txBody>
      </p:sp>
      <p:sp>
        <p:nvSpPr>
          <p:cNvPr id="8" name="TextBox 4">
            <a:extLst>
              <a:ext uri="{FF2B5EF4-FFF2-40B4-BE49-F238E27FC236}">
                <a16:creationId xmlns:a16="http://schemas.microsoft.com/office/drawing/2014/main" id="{D0964415-80D8-400D-A6E4-25F2E80B06AE}"/>
              </a:ext>
            </a:extLst>
          </p:cNvPr>
          <p:cNvSpPr txBox="1"/>
          <p:nvPr/>
        </p:nvSpPr>
        <p:spPr>
          <a:xfrm>
            <a:off x="701901" y="291292"/>
            <a:ext cx="1065189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WP4 – Small-scale enzyme production and characterization</a:t>
            </a:r>
          </a:p>
        </p:txBody>
      </p:sp>
    </p:spTree>
    <p:extLst>
      <p:ext uri="{BB962C8B-B14F-4D97-AF65-F5344CB8AC3E}">
        <p14:creationId xmlns:p14="http://schemas.microsoft.com/office/powerpoint/2010/main" val="12453808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6"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WP4 - Partners involved</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grpSp>
        <p:nvGrpSpPr>
          <p:cNvPr id="4" name="Gruppieren 3">
            <a:extLst>
              <a:ext uri="{FF2B5EF4-FFF2-40B4-BE49-F238E27FC236}">
                <a16:creationId xmlns:a16="http://schemas.microsoft.com/office/drawing/2014/main" id="{30EB0354-E363-490E-9B77-F0ED0FF1BC2F}"/>
              </a:ext>
            </a:extLst>
          </p:cNvPr>
          <p:cNvGrpSpPr/>
          <p:nvPr/>
        </p:nvGrpSpPr>
        <p:grpSpPr>
          <a:xfrm>
            <a:off x="699716" y="4034125"/>
            <a:ext cx="4967659" cy="584775"/>
            <a:chOff x="717425" y="3786337"/>
            <a:chExt cx="4967659" cy="584775"/>
          </a:xfrm>
        </p:grpSpPr>
        <p:sp>
          <p:nvSpPr>
            <p:cNvPr id="7" name="CasellaDiTesto 3">
              <a:extLst>
                <a:ext uri="{FF2B5EF4-FFF2-40B4-BE49-F238E27FC236}">
                  <a16:creationId xmlns:a16="http://schemas.microsoft.com/office/drawing/2014/main" id="{DB2C5216-923C-4138-9DB6-08F3A06FC325}"/>
                </a:ext>
              </a:extLst>
            </p:cNvPr>
            <p:cNvSpPr txBox="1"/>
            <p:nvPr/>
          </p:nvSpPr>
          <p:spPr>
            <a:xfrm>
              <a:off x="1318323" y="3786337"/>
              <a:ext cx="32295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UDUS, Heinrich-Heine </a:t>
              </a:r>
              <a:r>
                <a:rPr kumimoji="0" lang="it-IT"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Universitaet</a:t>
              </a: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it-IT"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Duesseldorf</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8" name="Immagine 11">
              <a:extLst>
                <a:ext uri="{FF2B5EF4-FFF2-40B4-BE49-F238E27FC236}">
                  <a16:creationId xmlns:a16="http://schemas.microsoft.com/office/drawing/2014/main" id="{E1BF63A0-F0EA-462D-8E6A-9C2AF1462E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425" y="3898724"/>
              <a:ext cx="546303" cy="360000"/>
            </a:xfrm>
            <a:prstGeom prst="rect">
              <a:avLst/>
            </a:prstGeom>
            <a:ln>
              <a:solidFill>
                <a:schemeClr val="tx1"/>
              </a:solidFill>
            </a:ln>
            <a:effectLst>
              <a:outerShdw blurRad="50800" dist="38100" dir="2700000" algn="tl" rotWithShape="0">
                <a:prstClr val="black">
                  <a:alpha val="40000"/>
                </a:prstClr>
              </a:outerShdw>
            </a:effectLst>
          </p:spPr>
        </p:pic>
        <p:pic>
          <p:nvPicPr>
            <p:cNvPr id="15" name="Grafik 4" descr="Ein Bild, das Text, ClipArt enthält.&#10;&#10;Automatisch generierte Beschreibung">
              <a:extLst>
                <a:ext uri="{FF2B5EF4-FFF2-40B4-BE49-F238E27FC236}">
                  <a16:creationId xmlns:a16="http://schemas.microsoft.com/office/drawing/2014/main" id="{BBA7A522-CFC5-43DA-9F2E-6CA3E816C09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779" t="-1649" r="8169" b="-1"/>
            <a:stretch/>
          </p:blipFill>
          <p:spPr>
            <a:xfrm>
              <a:off x="4962453" y="3898724"/>
              <a:ext cx="722631" cy="360000"/>
            </a:xfrm>
            <a:prstGeom prst="rect">
              <a:avLst/>
            </a:prstGeom>
            <a:ln w="3175">
              <a:noFill/>
            </a:ln>
          </p:spPr>
        </p:pic>
      </p:grpSp>
      <p:grpSp>
        <p:nvGrpSpPr>
          <p:cNvPr id="35" name="Gruppieren 34">
            <a:extLst>
              <a:ext uri="{FF2B5EF4-FFF2-40B4-BE49-F238E27FC236}">
                <a16:creationId xmlns:a16="http://schemas.microsoft.com/office/drawing/2014/main" id="{41B7BBEB-63AA-4F41-A493-3CBC2E09BFD4}"/>
              </a:ext>
            </a:extLst>
          </p:cNvPr>
          <p:cNvGrpSpPr/>
          <p:nvPr/>
        </p:nvGrpSpPr>
        <p:grpSpPr>
          <a:xfrm>
            <a:off x="699716" y="2928968"/>
            <a:ext cx="4899327" cy="598732"/>
            <a:chOff x="717425" y="2614599"/>
            <a:chExt cx="4899327" cy="598732"/>
          </a:xfrm>
        </p:grpSpPr>
        <p:sp>
          <p:nvSpPr>
            <p:cNvPr id="18" name="CasellaDiTesto 3">
              <a:extLst>
                <a:ext uri="{FF2B5EF4-FFF2-40B4-BE49-F238E27FC236}">
                  <a16:creationId xmlns:a16="http://schemas.microsoft.com/office/drawing/2014/main" id="{DB2C5216-923C-4138-9DB6-08F3A06FC325}"/>
                </a:ext>
              </a:extLst>
            </p:cNvPr>
            <p:cNvSpPr txBox="1"/>
            <p:nvPr/>
          </p:nvSpPr>
          <p:spPr>
            <a:xfrm>
              <a:off x="1318322" y="2621578"/>
              <a:ext cx="36134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CSIC, </a:t>
              </a:r>
              <a:r>
                <a:rPr kumimoji="0" lang="es-ES" sz="1600" b="0" i="0" u="none" strike="noStrike" kern="1200" cap="none" spc="0" normalizeH="0" baseline="0" noProof="0" dirty="0">
                  <a:ln>
                    <a:noFill/>
                  </a:ln>
                  <a:solidFill>
                    <a:prstClr val="black"/>
                  </a:solidFill>
                  <a:effectLst/>
                  <a:uLnTx/>
                  <a:uFillTx/>
                  <a:latin typeface="Calibri Light" panose="020F0302020204030204"/>
                  <a:ea typeface="+mn-ea"/>
                  <a:cs typeface="+mn-cs"/>
                </a:rPr>
                <a:t>Agencia Estatal Consejo Superior de Investigaciones Científicas</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9" name="Picture 2" descr="File:Logotipo del CSIC.svg - Wikipedia">
              <a:extLst>
                <a:ext uri="{FF2B5EF4-FFF2-40B4-BE49-F238E27FC236}">
                  <a16:creationId xmlns:a16="http://schemas.microsoft.com/office/drawing/2014/main" id="{529CDE92-E78A-47EA-949A-EF2DDBB8C42D}"/>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82083" b="18745"/>
            <a:stretch/>
          </p:blipFill>
          <p:spPr bwMode="auto">
            <a:xfrm>
              <a:off x="5076752" y="2614599"/>
              <a:ext cx="540000" cy="598732"/>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20" name="Immagine 12">
              <a:extLst>
                <a:ext uri="{FF2B5EF4-FFF2-40B4-BE49-F238E27FC236}">
                  <a16:creationId xmlns:a16="http://schemas.microsoft.com/office/drawing/2014/main" id="{10360862-A577-485E-8602-EBC6F2EC6B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425" y="2733965"/>
              <a:ext cx="540983" cy="3600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3" name="Gruppieren 2">
            <a:extLst>
              <a:ext uri="{FF2B5EF4-FFF2-40B4-BE49-F238E27FC236}">
                <a16:creationId xmlns:a16="http://schemas.microsoft.com/office/drawing/2014/main" id="{95BA5A1E-920E-49A4-A0F3-223FDEFD22A0}"/>
              </a:ext>
            </a:extLst>
          </p:cNvPr>
          <p:cNvGrpSpPr/>
          <p:nvPr/>
        </p:nvGrpSpPr>
        <p:grpSpPr>
          <a:xfrm>
            <a:off x="699716" y="1786467"/>
            <a:ext cx="4899327" cy="539100"/>
            <a:chOff x="717425" y="4384459"/>
            <a:chExt cx="4899327" cy="539100"/>
          </a:xfrm>
        </p:grpSpPr>
        <p:pic>
          <p:nvPicPr>
            <p:cNvPr id="12" name="Imagen 11">
              <a:extLst>
                <a:ext uri="{FF2B5EF4-FFF2-40B4-BE49-F238E27FC236}">
                  <a16:creationId xmlns:a16="http://schemas.microsoft.com/office/drawing/2014/main" id="{87715BF9-6BE4-4DB7-8D0D-EDF4DB371126}"/>
                </a:ext>
              </a:extLst>
            </p:cNvPr>
            <p:cNvPicPr>
              <a:picLocks noChangeAspect="1"/>
            </p:cNvPicPr>
            <p:nvPr/>
          </p:nvPicPr>
          <p:blipFill>
            <a:blip r:embed="rId7"/>
            <a:stretch>
              <a:fillRect/>
            </a:stretch>
          </p:blipFill>
          <p:spPr>
            <a:xfrm>
              <a:off x="5076752" y="4384459"/>
              <a:ext cx="540000" cy="539100"/>
            </a:xfrm>
            <a:prstGeom prst="rect">
              <a:avLst/>
            </a:prstGeom>
            <a:ln w="3175">
              <a:noFill/>
            </a:ln>
          </p:spPr>
        </p:pic>
        <p:pic>
          <p:nvPicPr>
            <p:cNvPr id="22" name="Immagine 11">
              <a:extLst>
                <a:ext uri="{FF2B5EF4-FFF2-40B4-BE49-F238E27FC236}">
                  <a16:creationId xmlns:a16="http://schemas.microsoft.com/office/drawing/2014/main" id="{E1BF63A0-F0EA-462D-8E6A-9C2AF1462E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425" y="4474009"/>
              <a:ext cx="546303" cy="360000"/>
            </a:xfrm>
            <a:prstGeom prst="rect">
              <a:avLst/>
            </a:prstGeom>
            <a:ln>
              <a:solidFill>
                <a:schemeClr val="tx1"/>
              </a:solidFill>
            </a:ln>
            <a:effectLst>
              <a:outerShdw blurRad="50800" dist="38100" dir="2700000" algn="tl" rotWithShape="0">
                <a:prstClr val="black">
                  <a:alpha val="40000"/>
                </a:prstClr>
              </a:outerShdw>
            </a:effectLst>
          </p:spPr>
        </p:pic>
        <p:sp>
          <p:nvSpPr>
            <p:cNvPr id="27" name="CasellaDiTesto 3">
              <a:extLst>
                <a:ext uri="{FF2B5EF4-FFF2-40B4-BE49-F238E27FC236}">
                  <a16:creationId xmlns:a16="http://schemas.microsoft.com/office/drawing/2014/main" id="{DB2C5216-923C-4138-9DB6-08F3A06FC325}"/>
                </a:ext>
              </a:extLst>
            </p:cNvPr>
            <p:cNvSpPr txBox="1"/>
            <p:nvPr/>
          </p:nvSpPr>
          <p:spPr>
            <a:xfrm>
              <a:off x="1318323" y="4484732"/>
              <a:ext cx="2720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UHAM, </a:t>
              </a:r>
              <a:r>
                <a:rPr kumimoji="0" lang="it-IT"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Universitaet</a:t>
              </a: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 Hamburg</a:t>
              </a:r>
            </a:p>
          </p:txBody>
        </p:sp>
      </p:grpSp>
      <p:grpSp>
        <p:nvGrpSpPr>
          <p:cNvPr id="2" name="Gruppieren 1">
            <a:extLst>
              <a:ext uri="{FF2B5EF4-FFF2-40B4-BE49-F238E27FC236}">
                <a16:creationId xmlns:a16="http://schemas.microsoft.com/office/drawing/2014/main" id="{907F1376-4BC3-4BCE-9358-CF83BD1C9F27}"/>
              </a:ext>
            </a:extLst>
          </p:cNvPr>
          <p:cNvGrpSpPr/>
          <p:nvPr/>
        </p:nvGrpSpPr>
        <p:grpSpPr>
          <a:xfrm>
            <a:off x="699716" y="3559601"/>
            <a:ext cx="4880278" cy="442623"/>
            <a:chOff x="717425" y="5040453"/>
            <a:chExt cx="4880278" cy="442623"/>
          </a:xfrm>
        </p:grpSpPr>
        <p:pic>
          <p:nvPicPr>
            <p:cNvPr id="11" name="Imagen 10">
              <a:extLst>
                <a:ext uri="{FF2B5EF4-FFF2-40B4-BE49-F238E27FC236}">
                  <a16:creationId xmlns:a16="http://schemas.microsoft.com/office/drawing/2014/main" id="{42CD75B9-CB3E-40F5-AC46-42CC3AB58C82}"/>
                </a:ext>
              </a:extLst>
            </p:cNvPr>
            <p:cNvPicPr>
              <a:picLocks noChangeAspect="1"/>
            </p:cNvPicPr>
            <p:nvPr/>
          </p:nvPicPr>
          <p:blipFill rotWithShape="1">
            <a:blip r:embed="rId8"/>
            <a:srcRect l="8413" t="16117" r="7761" b="15174"/>
            <a:stretch/>
          </p:blipFill>
          <p:spPr>
            <a:xfrm>
              <a:off x="5057703" y="5040453"/>
              <a:ext cx="540000" cy="442623"/>
            </a:xfrm>
            <a:prstGeom prst="rect">
              <a:avLst/>
            </a:prstGeom>
            <a:ln w="3175">
              <a:noFill/>
            </a:ln>
          </p:spPr>
        </p:pic>
        <p:pic>
          <p:nvPicPr>
            <p:cNvPr id="26" name="Imagen 25"/>
            <p:cNvPicPr>
              <a:picLocks noChangeAspect="1"/>
            </p:cNvPicPr>
            <p:nvPr/>
          </p:nvPicPr>
          <p:blipFill rotWithShape="1">
            <a:blip r:embed="rId9"/>
            <a:srcRect l="7996" t="23843" r="8157" b="23904"/>
            <a:stretch/>
          </p:blipFill>
          <p:spPr>
            <a:xfrm>
              <a:off x="717425" y="5081764"/>
              <a:ext cx="577674" cy="360000"/>
            </a:xfrm>
            <a:prstGeom prst="rect">
              <a:avLst/>
            </a:prstGeom>
            <a:ln>
              <a:solidFill>
                <a:schemeClr val="tx1"/>
              </a:solidFill>
            </a:ln>
            <a:effectLst>
              <a:outerShdw blurRad="50800" dist="38100" dir="2700000" algn="tl" rotWithShape="0">
                <a:prstClr val="black">
                  <a:alpha val="40000"/>
                </a:prstClr>
              </a:outerShdw>
            </a:effectLst>
          </p:spPr>
        </p:pic>
        <p:sp>
          <p:nvSpPr>
            <p:cNvPr id="31" name="CasellaDiTesto 8">
              <a:extLst>
                <a:ext uri="{FF2B5EF4-FFF2-40B4-BE49-F238E27FC236}">
                  <a16:creationId xmlns:a16="http://schemas.microsoft.com/office/drawing/2014/main" id="{497B0D7E-E0CA-48CC-88C7-7F50A9835FE0}"/>
                </a:ext>
              </a:extLst>
            </p:cNvPr>
            <p:cNvSpPr txBox="1"/>
            <p:nvPr/>
          </p:nvSpPr>
          <p:spPr>
            <a:xfrm>
              <a:off x="1318323" y="5092487"/>
              <a:ext cx="38912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BANGOR, Bangor University</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grpSp>
        <p:nvGrpSpPr>
          <p:cNvPr id="59" name="Gruppieren 58">
            <a:extLst>
              <a:ext uri="{FF2B5EF4-FFF2-40B4-BE49-F238E27FC236}">
                <a16:creationId xmlns:a16="http://schemas.microsoft.com/office/drawing/2014/main" id="{FEA4CBAE-D2EF-459D-95FB-F7A185FF32CF}"/>
              </a:ext>
            </a:extLst>
          </p:cNvPr>
          <p:cNvGrpSpPr/>
          <p:nvPr/>
        </p:nvGrpSpPr>
        <p:grpSpPr>
          <a:xfrm>
            <a:off x="707439" y="4778908"/>
            <a:ext cx="5038167" cy="360000"/>
            <a:chOff x="7373253" y="1731117"/>
            <a:chExt cx="5038167" cy="360000"/>
          </a:xfrm>
        </p:grpSpPr>
        <p:pic>
          <p:nvPicPr>
            <p:cNvPr id="53" name="Imagen 78">
              <a:extLst>
                <a:ext uri="{FF2B5EF4-FFF2-40B4-BE49-F238E27FC236}">
                  <a16:creationId xmlns:a16="http://schemas.microsoft.com/office/drawing/2014/main" id="{3AEDEBDA-4215-4C8F-B785-21B45BDBAAC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510034" y="1731117"/>
              <a:ext cx="901386" cy="360000"/>
            </a:xfrm>
            <a:prstGeom prst="rect">
              <a:avLst/>
            </a:prstGeom>
            <a:ln w="3175">
              <a:noFill/>
            </a:ln>
          </p:spPr>
        </p:pic>
        <p:pic>
          <p:nvPicPr>
            <p:cNvPr id="54" name="Immagine 7">
              <a:extLst>
                <a:ext uri="{FF2B5EF4-FFF2-40B4-BE49-F238E27FC236}">
                  <a16:creationId xmlns:a16="http://schemas.microsoft.com/office/drawing/2014/main" id="{F07B5C94-8831-4A0A-9A77-91B1C4C92F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73253" y="1731117"/>
              <a:ext cx="540000" cy="360000"/>
            </a:xfrm>
            <a:prstGeom prst="rect">
              <a:avLst/>
            </a:prstGeom>
            <a:ln>
              <a:solidFill>
                <a:schemeClr val="tx1"/>
              </a:solidFill>
            </a:ln>
            <a:effectLst>
              <a:outerShdw blurRad="50800" dist="38100" dir="2700000" algn="tl" rotWithShape="0">
                <a:prstClr val="black">
                  <a:alpha val="40000"/>
                </a:prstClr>
              </a:outerShdw>
            </a:effectLst>
          </p:spPr>
        </p:pic>
        <p:sp>
          <p:nvSpPr>
            <p:cNvPr id="57" name="CasellaDiTesto 8">
              <a:extLst>
                <a:ext uri="{FF2B5EF4-FFF2-40B4-BE49-F238E27FC236}">
                  <a16:creationId xmlns:a16="http://schemas.microsoft.com/office/drawing/2014/main" id="{497B0D7E-E0CA-48CC-88C7-7F50A9835FE0}"/>
                </a:ext>
              </a:extLst>
            </p:cNvPr>
            <p:cNvSpPr txBox="1"/>
            <p:nvPr/>
          </p:nvSpPr>
          <p:spPr>
            <a:xfrm>
              <a:off x="8038107" y="1741840"/>
              <a:ext cx="286096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Bio_Ch,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Bio-Chem Solutions SRL</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grpSp>
        <p:nvGrpSpPr>
          <p:cNvPr id="60" name="Gruppieren 59">
            <a:extLst>
              <a:ext uri="{FF2B5EF4-FFF2-40B4-BE49-F238E27FC236}">
                <a16:creationId xmlns:a16="http://schemas.microsoft.com/office/drawing/2014/main" id="{D5BB61DB-EB83-41BC-BA03-38D1AD175519}"/>
              </a:ext>
            </a:extLst>
          </p:cNvPr>
          <p:cNvGrpSpPr/>
          <p:nvPr/>
        </p:nvGrpSpPr>
        <p:grpSpPr>
          <a:xfrm>
            <a:off x="699716" y="5350681"/>
            <a:ext cx="5015002" cy="360000"/>
            <a:chOff x="7365530" y="2302890"/>
            <a:chExt cx="5015002" cy="360000"/>
          </a:xfrm>
        </p:grpSpPr>
        <p:pic>
          <p:nvPicPr>
            <p:cNvPr id="55" name="Imagen 2">
              <a:extLst>
                <a:ext uri="{FF2B5EF4-FFF2-40B4-BE49-F238E27FC236}">
                  <a16:creationId xmlns:a16="http://schemas.microsoft.com/office/drawing/2014/main" id="{A9C3E212-BE2F-4427-8B8E-30E608414E4C}"/>
                </a:ext>
              </a:extLst>
            </p:cNvPr>
            <p:cNvPicPr>
              <a:picLocks noChangeAspect="1"/>
            </p:cNvPicPr>
            <p:nvPr/>
          </p:nvPicPr>
          <p:blipFill rotWithShape="1">
            <a:blip r:embed="rId12"/>
            <a:srcRect l="27114" t="35076" r="27469" b="35152"/>
            <a:stretch/>
          </p:blipFill>
          <p:spPr>
            <a:xfrm>
              <a:off x="7365530" y="2302890"/>
              <a:ext cx="549184" cy="360000"/>
            </a:xfrm>
            <a:prstGeom prst="rect">
              <a:avLst/>
            </a:prstGeom>
            <a:ln>
              <a:solidFill>
                <a:schemeClr val="tx1"/>
              </a:solidFill>
            </a:ln>
            <a:effectLst>
              <a:outerShdw blurRad="50800" dist="38100" dir="2700000" algn="tl" rotWithShape="0">
                <a:prstClr val="black">
                  <a:alpha val="40000"/>
                </a:prstClr>
              </a:outerShdw>
            </a:effectLst>
          </p:spPr>
        </p:pic>
        <p:pic>
          <p:nvPicPr>
            <p:cNvPr id="56" name="Imagen 104">
              <a:extLst>
                <a:ext uri="{FF2B5EF4-FFF2-40B4-BE49-F238E27FC236}">
                  <a16:creationId xmlns:a16="http://schemas.microsoft.com/office/drawing/2014/main" id="{A5A2FC08-D281-44F1-BA3E-5172F538F6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605284" y="2302890"/>
              <a:ext cx="775248" cy="360000"/>
            </a:xfrm>
            <a:prstGeom prst="rect">
              <a:avLst/>
            </a:prstGeom>
            <a:ln w="3175">
              <a:noFill/>
            </a:ln>
          </p:spPr>
        </p:pic>
        <p:sp>
          <p:nvSpPr>
            <p:cNvPr id="58" name="CasellaDiTesto 8">
              <a:extLst>
                <a:ext uri="{FF2B5EF4-FFF2-40B4-BE49-F238E27FC236}">
                  <a16:creationId xmlns:a16="http://schemas.microsoft.com/office/drawing/2014/main" id="{497B0D7E-E0CA-48CC-88C7-7F50A9835FE0}"/>
                </a:ext>
              </a:extLst>
            </p:cNvPr>
            <p:cNvSpPr txBox="1"/>
            <p:nvPr/>
          </p:nvSpPr>
          <p:spPr>
            <a:xfrm>
              <a:off x="8043473" y="2313613"/>
              <a:ext cx="286096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EUC,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Eucodis</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Bioscience GMBH</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grpSp>
        <p:nvGrpSpPr>
          <p:cNvPr id="40" name="Gruppieren 39">
            <a:extLst>
              <a:ext uri="{FF2B5EF4-FFF2-40B4-BE49-F238E27FC236}">
                <a16:creationId xmlns:a16="http://schemas.microsoft.com/office/drawing/2014/main" id="{76DC12A8-2967-4702-BB4B-41F5190CAECA}"/>
              </a:ext>
            </a:extLst>
          </p:cNvPr>
          <p:cNvGrpSpPr/>
          <p:nvPr/>
        </p:nvGrpSpPr>
        <p:grpSpPr>
          <a:xfrm>
            <a:off x="6319402" y="3398142"/>
            <a:ext cx="5370874" cy="584775"/>
            <a:chOff x="717425" y="4760082"/>
            <a:chExt cx="5370874" cy="584775"/>
          </a:xfrm>
        </p:grpSpPr>
        <p:pic>
          <p:nvPicPr>
            <p:cNvPr id="37" name="Imagen 77">
              <a:extLst>
                <a:ext uri="{FF2B5EF4-FFF2-40B4-BE49-F238E27FC236}">
                  <a16:creationId xmlns:a16="http://schemas.microsoft.com/office/drawing/2014/main" id="{8F4A34F4-B291-4609-8DB3-65A38701A4D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76753" y="4872469"/>
              <a:ext cx="1011546" cy="360000"/>
            </a:xfrm>
            <a:prstGeom prst="rect">
              <a:avLst/>
            </a:prstGeom>
            <a:ln w="3175">
              <a:noFill/>
            </a:ln>
          </p:spPr>
        </p:pic>
        <p:pic>
          <p:nvPicPr>
            <p:cNvPr id="38" name="Imagen 1">
              <a:extLst>
                <a:ext uri="{FF2B5EF4-FFF2-40B4-BE49-F238E27FC236}">
                  <a16:creationId xmlns:a16="http://schemas.microsoft.com/office/drawing/2014/main" id="{600C0ED8-E6CF-4247-89AA-74E6FAC6251B}"/>
                </a:ext>
              </a:extLst>
            </p:cNvPr>
            <p:cNvPicPr>
              <a:picLocks noChangeAspect="1"/>
            </p:cNvPicPr>
            <p:nvPr/>
          </p:nvPicPr>
          <p:blipFill rotWithShape="1">
            <a:blip r:embed="rId15"/>
            <a:srcRect l="36563" t="42168" r="35618" b="41835"/>
            <a:stretch/>
          </p:blipFill>
          <p:spPr>
            <a:xfrm>
              <a:off x="717425" y="4876271"/>
              <a:ext cx="557656" cy="352397"/>
            </a:xfrm>
            <a:prstGeom prst="rect">
              <a:avLst/>
            </a:prstGeom>
            <a:ln>
              <a:solidFill>
                <a:schemeClr val="tx1"/>
              </a:solidFill>
            </a:ln>
            <a:effectLst>
              <a:outerShdw blurRad="50800" dist="38100" dir="2700000" algn="tl" rotWithShape="0">
                <a:prstClr val="black">
                  <a:alpha val="40000"/>
                </a:prstClr>
              </a:outerShdw>
            </a:effectLst>
          </p:spPr>
        </p:pic>
        <p:sp>
          <p:nvSpPr>
            <p:cNvPr id="39" name="CasellaDiTesto 8">
              <a:extLst>
                <a:ext uri="{FF2B5EF4-FFF2-40B4-BE49-F238E27FC236}">
                  <a16:creationId xmlns:a16="http://schemas.microsoft.com/office/drawing/2014/main" id="{497B0D7E-E0CA-48CC-88C7-7F50A9835FE0}"/>
                </a:ext>
              </a:extLst>
            </p:cNvPr>
            <p:cNvSpPr txBox="1"/>
            <p:nvPr/>
          </p:nvSpPr>
          <p:spPr>
            <a:xfrm>
              <a:off x="1318324" y="4760082"/>
              <a:ext cx="377363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IST-ID,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The Association of Instituto Superior Técnico For Research and Development</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grpSp>
        <p:nvGrpSpPr>
          <p:cNvPr id="44" name="Gruppieren 43">
            <a:extLst>
              <a:ext uri="{FF2B5EF4-FFF2-40B4-BE49-F238E27FC236}">
                <a16:creationId xmlns:a16="http://schemas.microsoft.com/office/drawing/2014/main" id="{1FEFE686-2B7B-4934-9DB0-9AFC0DA023EA}"/>
              </a:ext>
            </a:extLst>
          </p:cNvPr>
          <p:cNvGrpSpPr/>
          <p:nvPr/>
        </p:nvGrpSpPr>
        <p:grpSpPr>
          <a:xfrm>
            <a:off x="6319402" y="4014818"/>
            <a:ext cx="5205404" cy="584775"/>
            <a:chOff x="3345660" y="3136613"/>
            <a:chExt cx="5205404" cy="584775"/>
          </a:xfrm>
        </p:grpSpPr>
        <p:pic>
          <p:nvPicPr>
            <p:cNvPr id="41" name="Immagine 7">
              <a:extLst>
                <a:ext uri="{FF2B5EF4-FFF2-40B4-BE49-F238E27FC236}">
                  <a16:creationId xmlns:a16="http://schemas.microsoft.com/office/drawing/2014/main" id="{F07B5C94-8831-4A0A-9A77-91B1C4C92F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45660" y="3249000"/>
              <a:ext cx="540000" cy="360000"/>
            </a:xfrm>
            <a:prstGeom prst="rect">
              <a:avLst/>
            </a:prstGeom>
            <a:ln>
              <a:solidFill>
                <a:schemeClr val="tx1"/>
              </a:solidFill>
            </a:ln>
            <a:effectLst>
              <a:outerShdw blurRad="50800" dist="38100" dir="2700000" algn="tl" rotWithShape="0">
                <a:prstClr val="black">
                  <a:alpha val="40000"/>
                </a:prstClr>
              </a:outerShdw>
            </a:effectLst>
          </p:spPr>
        </p:pic>
        <p:pic>
          <p:nvPicPr>
            <p:cNvPr id="42" name="Immagine 5">
              <a:extLst>
                <a:ext uri="{FF2B5EF4-FFF2-40B4-BE49-F238E27FC236}">
                  <a16:creationId xmlns:a16="http://schemas.microsoft.com/office/drawing/2014/main" id="{EE171F16-B868-46EB-91A5-89B5C1B738A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7724038" y="3249000"/>
              <a:ext cx="827026" cy="360000"/>
            </a:xfrm>
            <a:prstGeom prst="rect">
              <a:avLst/>
            </a:prstGeom>
            <a:ln w="3175">
              <a:noFill/>
            </a:ln>
          </p:spPr>
        </p:pic>
        <p:sp>
          <p:nvSpPr>
            <p:cNvPr id="43" name="CasellaDiTesto 8">
              <a:extLst>
                <a:ext uri="{FF2B5EF4-FFF2-40B4-BE49-F238E27FC236}">
                  <a16:creationId xmlns:a16="http://schemas.microsoft.com/office/drawing/2014/main" id="{497B0D7E-E0CA-48CC-88C7-7F50A9835FE0}"/>
                </a:ext>
              </a:extLst>
            </p:cNvPr>
            <p:cNvSpPr txBox="1"/>
            <p:nvPr/>
          </p:nvSpPr>
          <p:spPr>
            <a:xfrm>
              <a:off x="3946558" y="3136613"/>
              <a:ext cx="2912985"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CNR,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Consiglio</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Nazionale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Delle</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Ricerche</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grpSp>
        <p:nvGrpSpPr>
          <p:cNvPr id="48" name="Gruppieren 47">
            <a:extLst>
              <a:ext uri="{FF2B5EF4-FFF2-40B4-BE49-F238E27FC236}">
                <a16:creationId xmlns:a16="http://schemas.microsoft.com/office/drawing/2014/main" id="{769B3858-0ACE-4F97-95D5-7F59DEE740DC}"/>
              </a:ext>
            </a:extLst>
          </p:cNvPr>
          <p:cNvGrpSpPr/>
          <p:nvPr/>
        </p:nvGrpSpPr>
        <p:grpSpPr>
          <a:xfrm>
            <a:off x="6319402" y="4631494"/>
            <a:ext cx="4880278" cy="540000"/>
            <a:chOff x="3489173" y="3149557"/>
            <a:chExt cx="4880278" cy="540000"/>
          </a:xfrm>
        </p:grpSpPr>
        <p:sp>
          <p:nvSpPr>
            <p:cNvPr id="45" name="CasellaDiTesto 8">
              <a:extLst>
                <a:ext uri="{FF2B5EF4-FFF2-40B4-BE49-F238E27FC236}">
                  <a16:creationId xmlns:a16="http://schemas.microsoft.com/office/drawing/2014/main" id="{497B0D7E-E0CA-48CC-88C7-7F50A9835FE0}"/>
                </a:ext>
              </a:extLst>
            </p:cNvPr>
            <p:cNvSpPr txBox="1"/>
            <p:nvPr/>
          </p:nvSpPr>
          <p:spPr>
            <a:xfrm>
              <a:off x="4090071" y="3250280"/>
              <a:ext cx="389120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FHNW,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Fachhochschule</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Nordwestschweiz</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6" name="Immagine 9">
              <a:extLst>
                <a:ext uri="{FF2B5EF4-FFF2-40B4-BE49-F238E27FC236}">
                  <a16:creationId xmlns:a16="http://schemas.microsoft.com/office/drawing/2014/main" id="{9F1BC113-82BF-4079-BA49-05249B3149F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29451" y="3149557"/>
              <a:ext cx="540000" cy="540000"/>
            </a:xfrm>
            <a:prstGeom prst="rect">
              <a:avLst/>
            </a:prstGeom>
            <a:ln>
              <a:noFill/>
            </a:ln>
          </p:spPr>
        </p:pic>
        <p:pic>
          <p:nvPicPr>
            <p:cNvPr id="47" name="Immagine 10">
              <a:extLst>
                <a:ext uri="{FF2B5EF4-FFF2-40B4-BE49-F238E27FC236}">
                  <a16:creationId xmlns:a16="http://schemas.microsoft.com/office/drawing/2014/main" id="{A1BA40FC-9657-4B43-9DB2-258C60E05AD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489173" y="3149557"/>
              <a:ext cx="540000" cy="540000"/>
            </a:xfrm>
            <a:prstGeom prst="rect">
              <a:avLst/>
            </a:prstGeom>
            <a:ln w="3175">
              <a:solidFill>
                <a:schemeClr val="tx1"/>
              </a:solidFill>
            </a:ln>
            <a:effectLst>
              <a:outerShdw blurRad="50800" dist="38100" dir="2700000" algn="tl" rotWithShape="0">
                <a:prstClr val="black">
                  <a:alpha val="40000"/>
                </a:prstClr>
              </a:outerShdw>
            </a:effectLst>
          </p:spPr>
        </p:pic>
      </p:grpSp>
      <p:sp>
        <p:nvSpPr>
          <p:cNvPr id="49" name="TextBox 1">
            <a:extLst>
              <a:ext uri="{FF2B5EF4-FFF2-40B4-BE49-F238E27FC236}">
                <a16:creationId xmlns:a16="http://schemas.microsoft.com/office/drawing/2014/main" id="{814C8E33-EFEA-4FBD-8ECE-6DFB0D116C30}"/>
              </a:ext>
            </a:extLst>
          </p:cNvPr>
          <p:cNvSpPr txBox="1"/>
          <p:nvPr/>
        </p:nvSpPr>
        <p:spPr>
          <a:xfrm>
            <a:off x="545140" y="1302749"/>
            <a:ext cx="68484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WP4 lead</a:t>
            </a: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0" name="TextBox 2">
            <a:extLst>
              <a:ext uri="{FF2B5EF4-FFF2-40B4-BE49-F238E27FC236}">
                <a16:creationId xmlns:a16="http://schemas.microsoft.com/office/drawing/2014/main" id="{3A3B7B4A-71F7-43FE-A4D7-8B50D02121A9}"/>
              </a:ext>
            </a:extLst>
          </p:cNvPr>
          <p:cNvSpPr txBox="1"/>
          <p:nvPr/>
        </p:nvSpPr>
        <p:spPr>
          <a:xfrm>
            <a:off x="545140" y="2462350"/>
            <a:ext cx="4305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WP4 contributing partners</a:t>
            </a: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641378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6"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WP4 - Interactions</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8" name="CasellaDiTesto 6">
            <a:extLst>
              <a:ext uri="{FF2B5EF4-FFF2-40B4-BE49-F238E27FC236}">
                <a16:creationId xmlns:a16="http://schemas.microsoft.com/office/drawing/2014/main" id="{E740DE23-E6FB-4DA1-A8B0-6BEBE21951D8}"/>
              </a:ext>
            </a:extLst>
          </p:cNvPr>
          <p:cNvSpPr txBox="1"/>
          <p:nvPr/>
        </p:nvSpPr>
        <p:spPr>
          <a:xfrm>
            <a:off x="2632015" y="1765388"/>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WP2</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CasellaDiTesto 7">
            <a:extLst>
              <a:ext uri="{FF2B5EF4-FFF2-40B4-BE49-F238E27FC236}">
                <a16:creationId xmlns:a16="http://schemas.microsoft.com/office/drawing/2014/main" id="{E52B8BF5-2A73-494C-9241-D56FA7A84376}"/>
              </a:ext>
            </a:extLst>
          </p:cNvPr>
          <p:cNvSpPr txBox="1"/>
          <p:nvPr/>
        </p:nvSpPr>
        <p:spPr>
          <a:xfrm>
            <a:off x="500950" y="4299481"/>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WP3</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CasellaDiTesto 8">
            <a:extLst>
              <a:ext uri="{FF2B5EF4-FFF2-40B4-BE49-F238E27FC236}">
                <a16:creationId xmlns:a16="http://schemas.microsoft.com/office/drawing/2014/main" id="{901219A7-8942-4FA3-B2C0-339D3B575446}"/>
              </a:ext>
            </a:extLst>
          </p:cNvPr>
          <p:cNvSpPr txBox="1"/>
          <p:nvPr/>
        </p:nvSpPr>
        <p:spPr>
          <a:xfrm>
            <a:off x="3078333" y="5115304"/>
            <a:ext cx="1754372" cy="523220"/>
          </a:xfrm>
          <a:prstGeom prst="rect">
            <a:avLst/>
          </a:prstGeom>
          <a:solidFill>
            <a:srgbClr val="006873"/>
          </a:solidFill>
          <a:ln w="50800">
            <a:solidFill>
              <a:srgbClr val="FF0000"/>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WP4</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CasellaDiTesto 9">
            <a:extLst>
              <a:ext uri="{FF2B5EF4-FFF2-40B4-BE49-F238E27FC236}">
                <a16:creationId xmlns:a16="http://schemas.microsoft.com/office/drawing/2014/main" id="{FD893619-C8B6-40D5-8528-A93CF5CDB992}"/>
              </a:ext>
            </a:extLst>
          </p:cNvPr>
          <p:cNvSpPr txBox="1"/>
          <p:nvPr/>
        </p:nvSpPr>
        <p:spPr>
          <a:xfrm>
            <a:off x="5498768" y="4299481"/>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WP5</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Immagine 15">
            <a:extLst>
              <a:ext uri="{FF2B5EF4-FFF2-40B4-BE49-F238E27FC236}">
                <a16:creationId xmlns:a16="http://schemas.microsoft.com/office/drawing/2014/main" id="{BDB9A890-83D2-4A8D-B6D5-899975527957}"/>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761798" y="1029334"/>
            <a:ext cx="731431" cy="731431"/>
          </a:xfrm>
          <a:prstGeom prst="rect">
            <a:avLst/>
          </a:prstGeom>
        </p:spPr>
      </p:pic>
      <p:cxnSp>
        <p:nvCxnSpPr>
          <p:cNvPr id="35" name="Connettore a gomito 17">
            <a:extLst>
              <a:ext uri="{FF2B5EF4-FFF2-40B4-BE49-F238E27FC236}">
                <a16:creationId xmlns:a16="http://schemas.microsoft.com/office/drawing/2014/main" id="{DB0F2F12-06CE-4716-BF2C-845473F27E7B}"/>
              </a:ext>
            </a:extLst>
          </p:cNvPr>
          <p:cNvCxnSpPr>
            <a:cxnSpLocks/>
            <a:stCxn id="28" idx="1"/>
            <a:endCxn id="29" idx="0"/>
          </p:cNvCxnSpPr>
          <p:nvPr/>
        </p:nvCxnSpPr>
        <p:spPr>
          <a:xfrm rot="10800000" flipV="1">
            <a:off x="1378137" y="2026997"/>
            <a:ext cx="1253879" cy="2272483"/>
          </a:xfrm>
          <a:prstGeom prst="bentConnector2">
            <a:avLst/>
          </a:prstGeom>
          <a:ln w="57150" cap="flat" cmpd="sng" algn="ctr">
            <a:solidFill>
              <a:schemeClr val="accent6"/>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Connettore a gomito 20">
            <a:extLst>
              <a:ext uri="{FF2B5EF4-FFF2-40B4-BE49-F238E27FC236}">
                <a16:creationId xmlns:a16="http://schemas.microsoft.com/office/drawing/2014/main" id="{1D3D22B0-FE20-442D-B21D-30588B37C647}"/>
              </a:ext>
            </a:extLst>
          </p:cNvPr>
          <p:cNvCxnSpPr>
            <a:cxnSpLocks/>
            <a:stCxn id="29" idx="3"/>
            <a:endCxn id="28" idx="2"/>
          </p:cNvCxnSpPr>
          <p:nvPr/>
        </p:nvCxnSpPr>
        <p:spPr>
          <a:xfrm flipV="1">
            <a:off x="2255322" y="2288608"/>
            <a:ext cx="1253879" cy="2272483"/>
          </a:xfrm>
          <a:prstGeom prst="bentConnector2">
            <a:avLst/>
          </a:prstGeom>
          <a:ln w="571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Connettore a gomito 28">
            <a:extLst>
              <a:ext uri="{FF2B5EF4-FFF2-40B4-BE49-F238E27FC236}">
                <a16:creationId xmlns:a16="http://schemas.microsoft.com/office/drawing/2014/main" id="{0B3B8964-1652-4A6D-856B-15E2D481F180}"/>
              </a:ext>
            </a:extLst>
          </p:cNvPr>
          <p:cNvCxnSpPr>
            <a:cxnSpLocks/>
            <a:stCxn id="29" idx="3"/>
            <a:endCxn id="31" idx="0"/>
          </p:cNvCxnSpPr>
          <p:nvPr/>
        </p:nvCxnSpPr>
        <p:spPr>
          <a:xfrm>
            <a:off x="2255322" y="4561091"/>
            <a:ext cx="1700197" cy="554213"/>
          </a:xfrm>
          <a:prstGeom prst="bentConnector2">
            <a:avLst/>
          </a:prstGeom>
          <a:ln w="57150" cap="flat" cmpd="sng" algn="ctr">
            <a:solidFill>
              <a:schemeClr val="accent6"/>
            </a:solidFill>
            <a:prstDash val="solid"/>
            <a:round/>
            <a:headEnd type="triangl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Connettore a gomito 31">
            <a:extLst>
              <a:ext uri="{FF2B5EF4-FFF2-40B4-BE49-F238E27FC236}">
                <a16:creationId xmlns:a16="http://schemas.microsoft.com/office/drawing/2014/main" id="{A2A88E10-9E63-4C0C-BABE-81BC7F2D8DA8}"/>
              </a:ext>
            </a:extLst>
          </p:cNvPr>
          <p:cNvCxnSpPr>
            <a:cxnSpLocks/>
            <a:stCxn id="28" idx="3"/>
          </p:cNvCxnSpPr>
          <p:nvPr/>
        </p:nvCxnSpPr>
        <p:spPr>
          <a:xfrm>
            <a:off x="4386387" y="2026998"/>
            <a:ext cx="1853566" cy="2300622"/>
          </a:xfrm>
          <a:prstGeom prst="bentConnector2">
            <a:avLst/>
          </a:prstGeom>
          <a:ln w="571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2" name="Immagine 41">
            <a:extLst>
              <a:ext uri="{FF2B5EF4-FFF2-40B4-BE49-F238E27FC236}">
                <a16:creationId xmlns:a16="http://schemas.microsoft.com/office/drawing/2014/main" id="{B487D037-3D7A-480A-AE13-219D85805E0A}"/>
              </a:ext>
            </a:extLst>
          </p:cNvPr>
          <p:cNvPicPr>
            <a:picLocks noChangeAspect="1"/>
          </p:cNvPicPr>
          <p:nvPr/>
        </p:nvPicPr>
        <p:blipFill>
          <a:blip r:embed="rId3">
            <a:duotone>
              <a:schemeClr val="accent3">
                <a:shade val="45000"/>
                <a:satMod val="135000"/>
              </a:schemeClr>
              <a:prstClr val="white"/>
            </a:duotone>
          </a:blip>
          <a:stretch>
            <a:fillRect/>
          </a:stretch>
        </p:blipFill>
        <p:spPr>
          <a:xfrm>
            <a:off x="2552740" y="5125205"/>
            <a:ext cx="499494" cy="532070"/>
          </a:xfrm>
          <a:prstGeom prst="rect">
            <a:avLst/>
          </a:prstGeom>
        </p:spPr>
      </p:pic>
      <p:pic>
        <p:nvPicPr>
          <p:cNvPr id="43" name="Immagine 43">
            <a:extLst>
              <a:ext uri="{FF2B5EF4-FFF2-40B4-BE49-F238E27FC236}">
                <a16:creationId xmlns:a16="http://schemas.microsoft.com/office/drawing/2014/main" id="{C21C5F65-E72A-432F-82CC-D53544691827}"/>
              </a:ext>
            </a:extLst>
          </p:cNvPr>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470426" y="2278163"/>
            <a:ext cx="946803" cy="946803"/>
          </a:xfrm>
          <a:prstGeom prst="rect">
            <a:avLst/>
          </a:prstGeom>
        </p:spPr>
      </p:pic>
      <p:cxnSp>
        <p:nvCxnSpPr>
          <p:cNvPr id="44" name="Connettore a gomito 31">
            <a:extLst>
              <a:ext uri="{FF2B5EF4-FFF2-40B4-BE49-F238E27FC236}">
                <a16:creationId xmlns:a16="http://schemas.microsoft.com/office/drawing/2014/main" id="{67B96937-819C-4C0F-AE4F-8F30E1EB7792}"/>
              </a:ext>
            </a:extLst>
          </p:cNvPr>
          <p:cNvCxnSpPr>
            <a:cxnSpLocks/>
          </p:cNvCxnSpPr>
          <p:nvPr/>
        </p:nvCxnSpPr>
        <p:spPr>
          <a:xfrm rot="16200000" flipH="1">
            <a:off x="4250865" y="2059252"/>
            <a:ext cx="2419297" cy="2061157"/>
          </a:xfrm>
          <a:prstGeom prst="bentConnector3">
            <a:avLst>
              <a:gd name="adj1" fmla="val 55"/>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45" name="Segnaposto contenuto 5">
            <a:extLst>
              <a:ext uri="{FF2B5EF4-FFF2-40B4-BE49-F238E27FC236}">
                <a16:creationId xmlns:a16="http://schemas.microsoft.com/office/drawing/2014/main" id="{3979E23F-EBFD-4F01-81F2-F5ACA0667584}"/>
              </a:ext>
            </a:extLst>
          </p:cNvPr>
          <p:cNvSpPr txBox="1">
            <a:spLocks/>
          </p:cNvSpPr>
          <p:nvPr/>
        </p:nvSpPr>
        <p:spPr>
          <a:xfrm>
            <a:off x="3559031" y="5735071"/>
            <a:ext cx="1339957" cy="2935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it-IT" sz="1600" b="0" i="0" u="none" strike="noStrike" kern="1200" cap="none" spc="0" normalizeH="0" baseline="0" noProof="0" dirty="0">
                <a:ln>
                  <a:noFill/>
                </a:ln>
                <a:solidFill>
                  <a:srgbClr val="44546A"/>
                </a:solidFill>
                <a:effectLst/>
                <a:uLnTx/>
                <a:uFillTx/>
                <a:latin typeface="Calibri" panose="020F0502020204030204"/>
                <a:ea typeface="+mn-ea"/>
                <a:cs typeface="+mn-cs"/>
              </a:rPr>
              <a:t>Enzymes</a:t>
            </a:r>
          </a:p>
        </p:txBody>
      </p:sp>
      <p:pic>
        <p:nvPicPr>
          <p:cNvPr id="46" name="Immagine 10">
            <a:extLst>
              <a:ext uri="{FF2B5EF4-FFF2-40B4-BE49-F238E27FC236}">
                <a16:creationId xmlns:a16="http://schemas.microsoft.com/office/drawing/2014/main" id="{F8AFA4AE-4261-43B0-AB67-6F0D15B624DF}"/>
              </a:ext>
            </a:extLst>
          </p:cNvPr>
          <p:cNvPicPr>
            <a:picLocks noChangeAspect="1"/>
          </p:cNvPicPr>
          <p:nvPr/>
        </p:nvPicPr>
        <p:blipFill>
          <a:blip r:embed="rId5">
            <a:duotone>
              <a:schemeClr val="accent3">
                <a:shade val="45000"/>
                <a:satMod val="135000"/>
              </a:schemeClr>
              <a:prstClr val="white"/>
            </a:duotone>
          </a:blip>
          <a:stretch>
            <a:fillRect/>
          </a:stretch>
        </p:blipFill>
        <p:spPr>
          <a:xfrm>
            <a:off x="5263573" y="3247834"/>
            <a:ext cx="728200" cy="834864"/>
          </a:xfrm>
          <a:prstGeom prst="rect">
            <a:avLst/>
          </a:prstGeom>
        </p:spPr>
      </p:pic>
      <p:sp>
        <p:nvSpPr>
          <p:cNvPr id="47" name="Segnaposto contenuto 5">
            <a:extLst>
              <a:ext uri="{FF2B5EF4-FFF2-40B4-BE49-F238E27FC236}">
                <a16:creationId xmlns:a16="http://schemas.microsoft.com/office/drawing/2014/main" id="{DD83C61E-F920-4EE8-9CD5-349F93E1AD52}"/>
              </a:ext>
            </a:extLst>
          </p:cNvPr>
          <p:cNvSpPr txBox="1">
            <a:spLocks/>
          </p:cNvSpPr>
          <p:nvPr/>
        </p:nvSpPr>
        <p:spPr>
          <a:xfrm>
            <a:off x="183579" y="3550450"/>
            <a:ext cx="1085912" cy="741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Activity-based bio-prospecting </a:t>
            </a:r>
          </a:p>
        </p:txBody>
      </p:sp>
      <p:cxnSp>
        <p:nvCxnSpPr>
          <p:cNvPr id="48" name="Conector angular 47"/>
          <p:cNvCxnSpPr>
            <a:stCxn id="31" idx="3"/>
            <a:endCxn id="33" idx="2"/>
          </p:cNvCxnSpPr>
          <p:nvPr/>
        </p:nvCxnSpPr>
        <p:spPr>
          <a:xfrm flipV="1">
            <a:off x="4832705" y="4822701"/>
            <a:ext cx="1543249" cy="554213"/>
          </a:xfrm>
          <a:prstGeom prst="bentConnector2">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987" y="2667220"/>
            <a:ext cx="1541463" cy="161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 name="Segnaposto contenuto 5">
            <a:extLst>
              <a:ext uri="{FF2B5EF4-FFF2-40B4-BE49-F238E27FC236}">
                <a16:creationId xmlns:a16="http://schemas.microsoft.com/office/drawing/2014/main" id="{DD83C61E-F920-4EE8-9CD5-349F93E1AD52}"/>
              </a:ext>
            </a:extLst>
          </p:cNvPr>
          <p:cNvSpPr txBox="1">
            <a:spLocks/>
          </p:cNvSpPr>
          <p:nvPr/>
        </p:nvSpPr>
        <p:spPr>
          <a:xfrm>
            <a:off x="2843027" y="1083919"/>
            <a:ext cx="1085912" cy="74173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Machine learning bio-prospecting </a:t>
            </a:r>
          </a:p>
        </p:txBody>
      </p:sp>
      <p:sp>
        <p:nvSpPr>
          <p:cNvPr id="51" name="Segnaposto contenuto 5">
            <a:extLst>
              <a:ext uri="{FF2B5EF4-FFF2-40B4-BE49-F238E27FC236}">
                <a16:creationId xmlns:a16="http://schemas.microsoft.com/office/drawing/2014/main" id="{DD83C61E-F920-4EE8-9CD5-349F93E1AD52}"/>
              </a:ext>
            </a:extLst>
          </p:cNvPr>
          <p:cNvSpPr txBox="1">
            <a:spLocks/>
          </p:cNvSpPr>
          <p:nvPr/>
        </p:nvSpPr>
        <p:spPr>
          <a:xfrm>
            <a:off x="7864879" y="1350065"/>
            <a:ext cx="2389226"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Fermentation</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DSP, </a:t>
            </a: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Formulation</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Development</a:t>
            </a:r>
          </a:p>
        </p:txBody>
      </p:sp>
      <p:sp>
        <p:nvSpPr>
          <p:cNvPr id="52" name="CasellaDiTesto 9">
            <a:extLst>
              <a:ext uri="{FF2B5EF4-FFF2-40B4-BE49-F238E27FC236}">
                <a16:creationId xmlns:a16="http://schemas.microsoft.com/office/drawing/2014/main" id="{DBFAE3A0-5DA0-A207-47C1-2251B7D492D8}"/>
              </a:ext>
            </a:extLst>
          </p:cNvPr>
          <p:cNvSpPr txBox="1"/>
          <p:nvPr/>
        </p:nvSpPr>
        <p:spPr>
          <a:xfrm>
            <a:off x="8182306" y="1923725"/>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WP6</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CasellaDiTesto 9">
            <a:extLst>
              <a:ext uri="{FF2B5EF4-FFF2-40B4-BE49-F238E27FC236}">
                <a16:creationId xmlns:a16="http://schemas.microsoft.com/office/drawing/2014/main" id="{A32A834F-6290-02E1-CC5F-33AE01A4AFF7}"/>
              </a:ext>
            </a:extLst>
          </p:cNvPr>
          <p:cNvSpPr txBox="1"/>
          <p:nvPr/>
        </p:nvSpPr>
        <p:spPr>
          <a:xfrm>
            <a:off x="9711540" y="4299481"/>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WP7</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Segnaposto contenuto 5">
            <a:extLst>
              <a:ext uri="{FF2B5EF4-FFF2-40B4-BE49-F238E27FC236}">
                <a16:creationId xmlns:a16="http://schemas.microsoft.com/office/drawing/2014/main" id="{62171CB8-DAB8-9C93-C670-2FAD21649BD5}"/>
              </a:ext>
            </a:extLst>
          </p:cNvPr>
          <p:cNvSpPr txBox="1">
            <a:spLocks/>
          </p:cNvSpPr>
          <p:nvPr/>
        </p:nvSpPr>
        <p:spPr>
          <a:xfrm>
            <a:off x="6360534" y="4847615"/>
            <a:ext cx="1085912" cy="532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Enzyme</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engineering</a:t>
            </a:r>
          </a:p>
        </p:txBody>
      </p:sp>
      <p:cxnSp>
        <p:nvCxnSpPr>
          <p:cNvPr id="55" name="Connettore a gomito 31">
            <a:extLst>
              <a:ext uri="{FF2B5EF4-FFF2-40B4-BE49-F238E27FC236}">
                <a16:creationId xmlns:a16="http://schemas.microsoft.com/office/drawing/2014/main" id="{AAFEAA7B-ADC5-13A3-FD1C-625CFBCA074E}"/>
              </a:ext>
            </a:extLst>
          </p:cNvPr>
          <p:cNvCxnSpPr>
            <a:cxnSpLocks/>
          </p:cNvCxnSpPr>
          <p:nvPr/>
        </p:nvCxnSpPr>
        <p:spPr>
          <a:xfrm rot="5400000">
            <a:off x="6450445" y="2567618"/>
            <a:ext cx="2242154" cy="1221569"/>
          </a:xfrm>
          <a:prstGeom prst="bentConnector3">
            <a:avLst>
              <a:gd name="adj1" fmla="val -7"/>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56" name="Connettore a gomito 31">
            <a:extLst>
              <a:ext uri="{FF2B5EF4-FFF2-40B4-BE49-F238E27FC236}">
                <a16:creationId xmlns:a16="http://schemas.microsoft.com/office/drawing/2014/main" id="{356F7031-B6B3-FF6F-52B3-573F7277DBEC}"/>
              </a:ext>
            </a:extLst>
          </p:cNvPr>
          <p:cNvCxnSpPr>
            <a:cxnSpLocks/>
          </p:cNvCxnSpPr>
          <p:nvPr/>
        </p:nvCxnSpPr>
        <p:spPr>
          <a:xfrm rot="10800000" flipV="1">
            <a:off x="4898989" y="2361569"/>
            <a:ext cx="3297655" cy="3172016"/>
          </a:xfrm>
          <a:prstGeom prst="bentConnector3">
            <a:avLst>
              <a:gd name="adj1" fmla="val 14019"/>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57" name="Segnaposto contenuto 5">
            <a:extLst>
              <a:ext uri="{FF2B5EF4-FFF2-40B4-BE49-F238E27FC236}">
                <a16:creationId xmlns:a16="http://schemas.microsoft.com/office/drawing/2014/main" id="{03AE6DBB-739C-F14E-2DA0-EFB9E5DE7174}"/>
              </a:ext>
            </a:extLst>
          </p:cNvPr>
          <p:cNvSpPr txBox="1">
            <a:spLocks/>
          </p:cNvSpPr>
          <p:nvPr/>
        </p:nvSpPr>
        <p:spPr>
          <a:xfrm>
            <a:off x="9824055" y="4871900"/>
            <a:ext cx="1420142" cy="794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Industrial Application </a:t>
            </a: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Tests</a:t>
            </a:r>
            <a:endPar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58" name="Bogen 46">
            <a:extLst>
              <a:ext uri="{FF2B5EF4-FFF2-40B4-BE49-F238E27FC236}">
                <a16:creationId xmlns:a16="http://schemas.microsoft.com/office/drawing/2014/main" id="{4D4810CE-1FF4-6F0B-95EE-07D14758A414}"/>
              </a:ext>
            </a:extLst>
          </p:cNvPr>
          <p:cNvSpPr/>
          <p:nvPr/>
        </p:nvSpPr>
        <p:spPr>
          <a:xfrm>
            <a:off x="9115165" y="2278163"/>
            <a:ext cx="1914421" cy="3098751"/>
          </a:xfrm>
          <a:prstGeom prst="arc">
            <a:avLst>
              <a:gd name="adj1" fmla="val 16020445"/>
              <a:gd name="adj2" fmla="val 1512186"/>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Bogen 47">
            <a:extLst>
              <a:ext uri="{FF2B5EF4-FFF2-40B4-BE49-F238E27FC236}">
                <a16:creationId xmlns:a16="http://schemas.microsoft.com/office/drawing/2014/main" id="{AEBA328B-AEFB-6616-55C6-3F68FF66F174}"/>
              </a:ext>
            </a:extLst>
          </p:cNvPr>
          <p:cNvSpPr/>
          <p:nvPr/>
        </p:nvSpPr>
        <p:spPr>
          <a:xfrm rot="10800000">
            <a:off x="9602457" y="1428056"/>
            <a:ext cx="1914421" cy="3098751"/>
          </a:xfrm>
          <a:prstGeom prst="arc">
            <a:avLst>
              <a:gd name="adj1" fmla="val 17716297"/>
              <a:gd name="adj2" fmla="val 1512186"/>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0" name="Grafik 49">
            <a:extLst>
              <a:ext uri="{FF2B5EF4-FFF2-40B4-BE49-F238E27FC236}">
                <a16:creationId xmlns:a16="http://schemas.microsoft.com/office/drawing/2014/main" id="{91D7A328-0176-E4E8-9368-F6533AB18DDD}"/>
              </a:ext>
            </a:extLst>
          </p:cNvPr>
          <p:cNvPicPr>
            <a:picLocks noChangeAspect="1"/>
          </p:cNvPicPr>
          <p:nvPr/>
        </p:nvPicPr>
        <p:blipFill rotWithShape="1">
          <a:blip r:embed="rId7"/>
          <a:srcRect l="25406" t="26037" r="26612"/>
          <a:stretch/>
        </p:blipFill>
        <p:spPr>
          <a:xfrm>
            <a:off x="8143520" y="2527305"/>
            <a:ext cx="1335064" cy="1673961"/>
          </a:xfrm>
          <a:prstGeom prst="rect">
            <a:avLst/>
          </a:prstGeom>
        </p:spPr>
      </p:pic>
      <p:pic>
        <p:nvPicPr>
          <p:cNvPr id="61" name="Grafik 51" descr="Waschmaschine Silhouette">
            <a:extLst>
              <a:ext uri="{FF2B5EF4-FFF2-40B4-BE49-F238E27FC236}">
                <a16:creationId xmlns:a16="http://schemas.microsoft.com/office/drawing/2014/main" id="{C15AAF1B-AD75-4565-C305-0C0FF3452A0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49351" y="5355823"/>
            <a:ext cx="914400" cy="914400"/>
          </a:xfrm>
          <a:prstGeom prst="rect">
            <a:avLst/>
          </a:prstGeom>
        </p:spPr>
      </p:pic>
      <p:pic>
        <p:nvPicPr>
          <p:cNvPr id="62" name="Grafik 53" descr="Lächelnde Gesichtskontur mit einfarbiger Füllung">
            <a:extLst>
              <a:ext uri="{FF2B5EF4-FFF2-40B4-BE49-F238E27FC236}">
                <a16:creationId xmlns:a16="http://schemas.microsoft.com/office/drawing/2014/main" id="{5AB7259A-2D98-C0F1-D4C7-B0B5D3716A4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19506" y="5459397"/>
            <a:ext cx="677404" cy="677404"/>
          </a:xfrm>
          <a:prstGeom prst="rect">
            <a:avLst/>
          </a:prstGeom>
        </p:spPr>
      </p:pic>
      <p:pic>
        <p:nvPicPr>
          <p:cNvPr id="63" name="Grafik 59" descr="Hässlicher Pullover Silhouette">
            <a:extLst>
              <a:ext uri="{FF2B5EF4-FFF2-40B4-BE49-F238E27FC236}">
                <a16:creationId xmlns:a16="http://schemas.microsoft.com/office/drawing/2014/main" id="{F6F10186-085D-D0A6-4ACB-0A78FD95950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79749" y="5344937"/>
            <a:ext cx="914400" cy="914400"/>
          </a:xfrm>
          <a:prstGeom prst="rect">
            <a:avLst/>
          </a:prstGeom>
        </p:spPr>
      </p:pic>
      <p:cxnSp>
        <p:nvCxnSpPr>
          <p:cNvPr id="64" name="Connettore a gomito 31">
            <a:extLst>
              <a:ext uri="{FF2B5EF4-FFF2-40B4-BE49-F238E27FC236}">
                <a16:creationId xmlns:a16="http://schemas.microsoft.com/office/drawing/2014/main" id="{41DF86EF-B19E-C51A-DCB9-831E60EEDDD0}"/>
              </a:ext>
            </a:extLst>
          </p:cNvPr>
          <p:cNvCxnSpPr>
            <a:cxnSpLocks/>
            <a:endCxn id="52" idx="1"/>
          </p:cNvCxnSpPr>
          <p:nvPr/>
        </p:nvCxnSpPr>
        <p:spPr>
          <a:xfrm rot="5400000" flipH="1" flipV="1">
            <a:off x="6584501" y="2717973"/>
            <a:ext cx="2130442" cy="1065167"/>
          </a:xfrm>
          <a:prstGeom prst="bentConnector2">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65" name="Connettore a gomito 31">
            <a:extLst>
              <a:ext uri="{FF2B5EF4-FFF2-40B4-BE49-F238E27FC236}">
                <a16:creationId xmlns:a16="http://schemas.microsoft.com/office/drawing/2014/main" id="{77BF306D-D01A-829E-10BE-057866BC3448}"/>
              </a:ext>
            </a:extLst>
          </p:cNvPr>
          <p:cNvCxnSpPr>
            <a:cxnSpLocks/>
            <a:stCxn id="53" idx="1"/>
          </p:cNvCxnSpPr>
          <p:nvPr/>
        </p:nvCxnSpPr>
        <p:spPr>
          <a:xfrm rot="10800000" flipV="1">
            <a:off x="4898990" y="4561091"/>
            <a:ext cx="4812550" cy="1184498"/>
          </a:xfrm>
          <a:prstGeom prst="bentConnector3">
            <a:avLst>
              <a:gd name="adj1" fmla="val 11321"/>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66" name="Segnaposto contenuto 5">
            <a:extLst>
              <a:ext uri="{FF2B5EF4-FFF2-40B4-BE49-F238E27FC236}">
                <a16:creationId xmlns:a16="http://schemas.microsoft.com/office/drawing/2014/main" id="{FD83761F-E28D-4713-00EB-08E5A57EC69C}"/>
              </a:ext>
            </a:extLst>
          </p:cNvPr>
          <p:cNvSpPr txBox="1">
            <a:spLocks/>
          </p:cNvSpPr>
          <p:nvPr/>
        </p:nvSpPr>
        <p:spPr>
          <a:xfrm>
            <a:off x="5618784" y="5778898"/>
            <a:ext cx="3183700" cy="3579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Enzymes for small scale application tests</a:t>
            </a:r>
          </a:p>
        </p:txBody>
      </p:sp>
      <p:sp>
        <p:nvSpPr>
          <p:cNvPr id="67" name="Segnaposto contenuto 5">
            <a:extLst>
              <a:ext uri="{FF2B5EF4-FFF2-40B4-BE49-F238E27FC236}">
                <a16:creationId xmlns:a16="http://schemas.microsoft.com/office/drawing/2014/main" id="{BC0EE601-18E6-E6F1-0254-32FA799E1CB6}"/>
              </a:ext>
            </a:extLst>
          </p:cNvPr>
          <p:cNvSpPr txBox="1">
            <a:spLocks/>
          </p:cNvSpPr>
          <p:nvPr/>
        </p:nvSpPr>
        <p:spPr>
          <a:xfrm>
            <a:off x="10644789" y="2316913"/>
            <a:ext cx="1359381" cy="883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Larger</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scale and </a:t>
            </a: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formulated</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enzymes</a:t>
            </a:r>
            <a:endPar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68" name="Segnaposto contenuto 5">
            <a:extLst>
              <a:ext uri="{FF2B5EF4-FFF2-40B4-BE49-F238E27FC236}">
                <a16:creationId xmlns:a16="http://schemas.microsoft.com/office/drawing/2014/main" id="{D410924C-DD3F-9B45-DDE1-BFCCF90C7AC8}"/>
              </a:ext>
            </a:extLst>
          </p:cNvPr>
          <p:cNvSpPr txBox="1">
            <a:spLocks/>
          </p:cNvSpPr>
          <p:nvPr/>
        </p:nvSpPr>
        <p:spPr>
          <a:xfrm>
            <a:off x="9549351" y="3403326"/>
            <a:ext cx="1160255" cy="4958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Feedback</a:t>
            </a:r>
          </a:p>
        </p:txBody>
      </p:sp>
      <p:pic>
        <p:nvPicPr>
          <p:cNvPr id="69" name="Grafik 34">
            <a:extLst>
              <a:ext uri="{FF2B5EF4-FFF2-40B4-BE49-F238E27FC236}">
                <a16:creationId xmlns:a16="http://schemas.microsoft.com/office/drawing/2014/main" id="{1AB1B758-34DD-7051-0CB9-1ED1F145BFE6}"/>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46752" y="4171776"/>
            <a:ext cx="1176632" cy="786857"/>
          </a:xfrm>
          <a:prstGeom prst="rect">
            <a:avLst/>
          </a:prstGeom>
        </p:spPr>
      </p:pic>
    </p:spTree>
    <p:extLst>
      <p:ext uri="{BB962C8B-B14F-4D97-AF65-F5344CB8AC3E}">
        <p14:creationId xmlns:p14="http://schemas.microsoft.com/office/powerpoint/2010/main" val="33369922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6" name="TextBox 4">
            <a:extLst>
              <a:ext uri="{FF2B5EF4-FFF2-40B4-BE49-F238E27FC236}">
                <a16:creationId xmlns:a16="http://schemas.microsoft.com/office/drawing/2014/main" id="{98830EE4-50CC-801E-9F07-28CEF54A4E90}"/>
              </a:ext>
            </a:extLst>
          </p:cNvPr>
          <p:cNvSpPr txBox="1"/>
          <p:nvPr/>
        </p:nvSpPr>
        <p:spPr>
          <a:xfrm>
            <a:off x="662609" y="61611"/>
            <a:ext cx="10299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4.1: Small-scale enzyme production and characterization (M1 – M40)</a:t>
            </a:r>
          </a:p>
        </p:txBody>
      </p:sp>
      <p:sp>
        <p:nvSpPr>
          <p:cNvPr id="2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916040"/>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obtain a </a:t>
            </a: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collection of ca. 1,000 enzymes</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produced by complementary approaches, and to ensure their traceability and the datasets generated by a </a:t>
            </a: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QR barcoding system</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QR barcode implemented since M2</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A collection of 1,612 enzymes from WP2 and WP3</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678x successfully produced:</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536x lipases/esterases (42x polyester hydrolases)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109x GHs (41x hyaluronidases)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6x amidases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3x </a:t>
            </a:r>
            <a:r>
              <a:rPr kumimoji="0" lang="en-US" sz="1598" b="0" i="0" u="none" strike="noStrike" kern="1200" cap="none" spc="0" normalizeH="0" baseline="0" noProof="0" dirty="0" err="1">
                <a:ln>
                  <a:noFill/>
                </a:ln>
                <a:solidFill>
                  <a:prstClr val="black"/>
                </a:solidFill>
                <a:effectLst/>
                <a:uLnTx/>
                <a:uFillTx/>
                <a:latin typeface="Calibri" panose="020F0502020204030204"/>
                <a:ea typeface="+mn-ea"/>
                <a:cs typeface="+mn-cs"/>
              </a:rPr>
              <a:t>PluriZymes</a:t>
            </a:r>
            <a:endPar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3x proteases/peptidases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21x oxidoreductases (laccases and peroxidases)</a:t>
            </a:r>
          </a:p>
        </p:txBody>
      </p:sp>
      <p:pic>
        <p:nvPicPr>
          <p:cNvPr id="3" name="Grafik 2">
            <a:extLst>
              <a:ext uri="{FF2B5EF4-FFF2-40B4-BE49-F238E27FC236}">
                <a16:creationId xmlns:a16="http://schemas.microsoft.com/office/drawing/2014/main" id="{3CE80F6C-E513-4A47-B697-6FFAD088CC97}"/>
              </a:ext>
            </a:extLst>
          </p:cNvPr>
          <p:cNvPicPr>
            <a:picLocks noChangeAspect="1"/>
          </p:cNvPicPr>
          <p:nvPr/>
        </p:nvPicPr>
        <p:blipFill>
          <a:blip r:embed="rId3"/>
          <a:stretch>
            <a:fillRect/>
          </a:stretch>
        </p:blipFill>
        <p:spPr>
          <a:xfrm>
            <a:off x="6718817" y="3091985"/>
            <a:ext cx="4821377" cy="1186727"/>
          </a:xfrm>
          <a:prstGeom prst="rect">
            <a:avLst/>
          </a:prstGeom>
        </p:spPr>
      </p:pic>
    </p:spTree>
    <p:extLst>
      <p:ext uri="{BB962C8B-B14F-4D97-AF65-F5344CB8AC3E}">
        <p14:creationId xmlns:p14="http://schemas.microsoft.com/office/powerpoint/2010/main" val="3050800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06359708-154C-496F-AE27-21EF1FC87A4B}"/>
              </a:ext>
            </a:extLst>
          </p:cNvPr>
          <p:cNvPicPr>
            <a:picLocks noChangeAspect="1"/>
          </p:cNvPicPr>
          <p:nvPr/>
        </p:nvPicPr>
        <p:blipFill>
          <a:blip r:embed="rId3"/>
          <a:stretch>
            <a:fillRect/>
          </a:stretch>
        </p:blipFill>
        <p:spPr>
          <a:xfrm>
            <a:off x="8190988" y="4164969"/>
            <a:ext cx="3182374" cy="1905181"/>
          </a:xfrm>
          <a:prstGeom prst="rect">
            <a:avLst/>
          </a:prstGeom>
        </p:spPr>
      </p:pic>
      <p:pic>
        <p:nvPicPr>
          <p:cNvPr id="6" name="Grafik 5">
            <a:extLst>
              <a:ext uri="{FF2B5EF4-FFF2-40B4-BE49-F238E27FC236}">
                <a16:creationId xmlns:a16="http://schemas.microsoft.com/office/drawing/2014/main" id="{0EA19371-1CD6-4D2B-BB7C-CBD82471DA1E}"/>
              </a:ext>
            </a:extLst>
          </p:cNvPr>
          <p:cNvPicPr>
            <a:picLocks noChangeAspect="1"/>
          </p:cNvPicPr>
          <p:nvPr/>
        </p:nvPicPr>
        <p:blipFill>
          <a:blip r:embed="rId4"/>
          <a:stretch>
            <a:fillRect/>
          </a:stretch>
        </p:blipFill>
        <p:spPr>
          <a:xfrm>
            <a:off x="7471308" y="1268862"/>
            <a:ext cx="4129477" cy="2896107"/>
          </a:xfrm>
          <a:prstGeom prst="rect">
            <a:avLst/>
          </a:prstGeom>
        </p:spPr>
      </p:pic>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 name="Google Shape;180;p2"/>
          <p:cNvSpPr txBox="1"/>
          <p:nvPr/>
        </p:nvSpPr>
        <p:spPr>
          <a:xfrm>
            <a:off x="376512" y="1268862"/>
            <a:ext cx="7451871" cy="4357497"/>
          </a:xfrm>
          <a:prstGeom prst="rect">
            <a:avLst/>
          </a:prstGeom>
          <a:noFill/>
          <a:ln>
            <a:noFill/>
          </a:ln>
        </p:spPr>
        <p:txBody>
          <a:bodyPr spcFirstLastPara="1" wrap="square" lIns="0" tIns="72000" rIns="0" bIns="0" anchor="t" anchorCtr="0">
            <a:noAutofit/>
          </a:bodyPr>
          <a:lstStyle/>
          <a:p>
            <a:pPr marL="355164" marR="0" lvl="0" indent="-355164" algn="l" defTabSz="914400" rtl="0" eaLnBrk="1" fontAlgn="auto" latinLnBrk="0" hangingPunct="1">
              <a:lnSpc>
                <a:spcPct val="90000"/>
              </a:lnSpc>
              <a:spcBef>
                <a:spcPts val="0"/>
              </a:spcBef>
              <a:spcAft>
                <a:spcPts val="0"/>
              </a:spcAft>
              <a:buClr>
                <a:srgbClr val="44546A"/>
              </a:buClr>
              <a:buSzPts val="2100"/>
              <a:buFont typeface="Noto Sans Symbols"/>
              <a:buChar char="◼"/>
              <a:tabLst/>
              <a:defRPr/>
            </a:pPr>
            <a:r>
              <a:rPr kumimoji="0" lang="en-US" sz="2100" b="0" i="0" u="none" strike="noStrike" kern="1200" cap="none" spc="0" normalizeH="0" baseline="0" noProof="0" dirty="0">
                <a:ln>
                  <a:noFill/>
                </a:ln>
                <a:solidFill>
                  <a:prstClr val="black"/>
                </a:solidFill>
                <a:effectLst/>
                <a:uLnTx/>
                <a:uFillTx/>
                <a:latin typeface="Libre Franklin"/>
                <a:ea typeface="Libre Franklin"/>
                <a:cs typeface="Libre Franklin"/>
                <a:sym typeface="Libre Franklin"/>
              </a:rPr>
              <a:t>Small-scale enzyme production and characterization</a:t>
            </a:r>
            <a:endParaRPr kumimoji="0" lang="de-DE" sz="1300" b="0" i="0" u="none" strike="noStrike" kern="1200" cap="none" spc="0" normalizeH="0" baseline="0" noProof="0" dirty="0">
              <a:ln>
                <a:noFill/>
              </a:ln>
              <a:solidFill>
                <a:prstClr val="black"/>
              </a:solidFill>
              <a:effectLst/>
              <a:uLnTx/>
              <a:uFillTx/>
              <a:latin typeface="Libre Franklin"/>
              <a:ea typeface="+mn-ea"/>
              <a:cs typeface="+mn-cs"/>
              <a:sym typeface="Libre Franklin"/>
            </a:endParaRPr>
          </a:p>
          <a:p>
            <a:pPr marL="720900" marR="0" lvl="1" indent="-365735" algn="l" defTabSz="914400" rtl="0" eaLnBrk="1" fontAlgn="auto" latinLnBrk="0" hangingPunct="1">
              <a:lnSpc>
                <a:spcPct val="50000"/>
              </a:lnSpc>
              <a:spcBef>
                <a:spcPts val="799"/>
              </a:spcBef>
              <a:spcAft>
                <a:spcPts val="0"/>
              </a:spcAft>
              <a:buClr>
                <a:srgbClr val="70AD47"/>
              </a:buClr>
              <a:buSzPts val="1300"/>
              <a:buFont typeface="Noto Sans Symbols"/>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914400" rtl="0" eaLnBrk="1" fontAlgn="auto" latinLnBrk="0" hangingPunct="1">
              <a:lnSpc>
                <a:spcPct val="50000"/>
              </a:lnSpc>
              <a:spcBef>
                <a:spcPts val="799"/>
              </a:spcBef>
              <a:spcAft>
                <a:spcPts val="0"/>
              </a:spcAft>
              <a:buClr>
                <a:srgbClr val="70AD47"/>
              </a:buClr>
              <a:buSzPts val="1300"/>
              <a:buFont typeface="Noto Sans Symbols"/>
              <a:buChar char="◼"/>
              <a:tabLst/>
              <a:defRPr/>
            </a:pPr>
            <a:r>
              <a:rPr kumimoji="0" lang="de-DE" sz="1600" b="1" i="0" u="none" strike="noStrike" kern="1200" cap="none" spc="0" normalizeH="0" baseline="0" noProof="0" dirty="0">
                <a:ln>
                  <a:noFill/>
                </a:ln>
                <a:solidFill>
                  <a:prstClr val="black"/>
                </a:solidFill>
                <a:effectLst/>
                <a:uLnTx/>
                <a:uFillTx/>
                <a:latin typeface="Calibri" panose="020F0502020204030204"/>
                <a:ea typeface="+mn-ea"/>
                <a:cs typeface="+mn-cs"/>
              </a:rPr>
              <a:t>678x </a:t>
            </a:r>
            <a:r>
              <a:rPr kumimoji="0" lang="de-DE" sz="1600" b="1" i="0" u="none" strike="noStrike" kern="1200" cap="none" spc="0" normalizeH="0" baseline="0" noProof="0" dirty="0" err="1">
                <a:ln>
                  <a:noFill/>
                </a:ln>
                <a:solidFill>
                  <a:prstClr val="black"/>
                </a:solidFill>
                <a:effectLst/>
                <a:uLnTx/>
                <a:uFillTx/>
                <a:latin typeface="Calibri" panose="020F0502020204030204"/>
                <a:ea typeface="+mn-ea"/>
                <a:cs typeface="+mn-cs"/>
              </a:rPr>
              <a:t>enzymes</a:t>
            </a:r>
            <a:r>
              <a:rPr kumimoji="0" lang="de-DE"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600" b="1" i="0" u="none" strike="noStrike" kern="1200" cap="none" spc="0" normalizeH="0" baseline="0" noProof="0" dirty="0" err="1">
                <a:ln>
                  <a:noFill/>
                </a:ln>
                <a:solidFill>
                  <a:prstClr val="black"/>
                </a:solidFill>
                <a:effectLst/>
                <a:uLnTx/>
                <a:uFillTx/>
                <a:latin typeface="Calibri" panose="020F0502020204030204"/>
                <a:ea typeface="+mn-ea"/>
                <a:cs typeface="+mn-cs"/>
              </a:rPr>
              <a:t>produced</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in soluble form:</a:t>
            </a:r>
          </a:p>
          <a:p>
            <a:pPr marL="1178100" marR="0" lvl="2" indent="-365735" algn="l" defTabSz="914400" rtl="0" eaLnBrk="1" fontAlgn="auto" latinLnBrk="0" hangingPunct="1">
              <a:lnSpc>
                <a:spcPct val="50000"/>
              </a:lnSpc>
              <a:spcBef>
                <a:spcPts val="799"/>
              </a:spcBef>
              <a:spcAft>
                <a:spcPts val="0"/>
              </a:spcAft>
              <a:buClr>
                <a:srgbClr val="70AD47"/>
              </a:buClr>
              <a:buSzPts val="1300"/>
              <a:buFont typeface="Noto Sans Symbols"/>
              <a:buChar char="◼"/>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Hosts: 16x </a:t>
            </a:r>
            <a:r>
              <a:rPr kumimoji="0" lang="de-DE" sz="1400" b="0" i="1" u="none" strike="noStrike" kern="1200" cap="none" spc="0" normalizeH="0" baseline="0" noProof="0" dirty="0">
                <a:ln>
                  <a:noFill/>
                </a:ln>
                <a:solidFill>
                  <a:prstClr val="black"/>
                </a:solidFill>
                <a:effectLst/>
                <a:uLnTx/>
                <a:uFillTx/>
                <a:latin typeface="Calibri" panose="020F0502020204030204"/>
                <a:ea typeface="+mn-ea"/>
                <a:cs typeface="+mn-cs"/>
              </a:rPr>
              <a:t>E. coli </a:t>
            </a: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strains</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400" b="0" i="1" u="none" strike="noStrike" kern="1200" cap="none" spc="0" normalizeH="0" baseline="0" noProof="0" dirty="0">
                <a:ln>
                  <a:noFill/>
                </a:ln>
                <a:solidFill>
                  <a:prstClr val="black"/>
                </a:solidFill>
                <a:effectLst/>
                <a:uLnTx/>
                <a:uFillTx/>
                <a:latin typeface="Calibri" panose="020F0502020204030204"/>
                <a:ea typeface="+mn-ea"/>
                <a:cs typeface="+mn-cs"/>
              </a:rPr>
              <a:t>Bacillus</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sp</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400" b="0" i="1" u="none" strike="noStrike" kern="1200" cap="none" spc="0" normalizeH="0" baseline="0" noProof="0" dirty="0">
                <a:ln>
                  <a:noFill/>
                </a:ln>
                <a:solidFill>
                  <a:prstClr val="black"/>
                </a:solidFill>
                <a:effectLst/>
                <a:uLnTx/>
                <a:uFillTx/>
                <a:latin typeface="Calibri" panose="020F0502020204030204"/>
                <a:ea typeface="+mn-ea"/>
                <a:cs typeface="+mn-cs"/>
              </a:rPr>
              <a:t>C. </a:t>
            </a:r>
            <a:r>
              <a:rPr kumimoji="0" lang="de-DE" sz="1400" b="0" i="1" u="none" strike="noStrike" kern="1200" cap="none" spc="0" normalizeH="0" baseline="0" noProof="0" dirty="0" err="1">
                <a:ln>
                  <a:noFill/>
                </a:ln>
                <a:solidFill>
                  <a:prstClr val="black"/>
                </a:solidFill>
                <a:effectLst/>
                <a:uLnTx/>
                <a:uFillTx/>
                <a:latin typeface="Calibri" panose="020F0502020204030204"/>
                <a:ea typeface="+mn-ea"/>
                <a:cs typeface="+mn-cs"/>
              </a:rPr>
              <a:t>glutamicum</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400" b="0" i="1" u="none" strike="noStrike" kern="1200" cap="none" spc="0" normalizeH="0" baseline="0" noProof="0" dirty="0">
                <a:ln>
                  <a:noFill/>
                </a:ln>
                <a:solidFill>
                  <a:prstClr val="black"/>
                </a:solidFill>
                <a:effectLst/>
                <a:uLnTx/>
                <a:uFillTx/>
                <a:latin typeface="Calibri" panose="020F0502020204030204"/>
                <a:ea typeface="+mn-ea"/>
                <a:cs typeface="+mn-cs"/>
              </a:rPr>
              <a:t>P. </a:t>
            </a:r>
            <a:r>
              <a:rPr kumimoji="0" lang="de-DE" sz="1400" b="0" i="1" u="none" strike="noStrike" kern="1200" cap="none" spc="0" normalizeH="0" baseline="0" noProof="0" dirty="0" err="1">
                <a:ln>
                  <a:noFill/>
                </a:ln>
                <a:solidFill>
                  <a:prstClr val="black"/>
                </a:solidFill>
                <a:effectLst/>
                <a:uLnTx/>
                <a:uFillTx/>
                <a:latin typeface="Calibri" panose="020F0502020204030204"/>
                <a:ea typeface="+mn-ea"/>
                <a:cs typeface="+mn-cs"/>
              </a:rPr>
              <a:t>pastoris</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178100" marR="0" lvl="2" indent="-365735" algn="l" defTabSz="914400" rtl="0" eaLnBrk="1" fontAlgn="auto" latinLnBrk="0" hangingPunct="1">
              <a:lnSpc>
                <a:spcPct val="50000"/>
              </a:lnSpc>
              <a:spcBef>
                <a:spcPts val="799"/>
              </a:spcBef>
              <a:spcAft>
                <a:spcPts val="0"/>
              </a:spcAft>
              <a:buClr>
                <a:srgbClr val="70AD47"/>
              </a:buClr>
              <a:buSzPts val="1300"/>
              <a:buFont typeface="Noto Sans Symbols"/>
              <a:buChar char="◼"/>
              <a:tabLst/>
              <a:defRPr/>
            </a:pP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Vectors</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(28x): </a:t>
            </a:r>
            <a:r>
              <a:rPr kumimoji="0" lang="de-DE" sz="1050" b="0" i="0" u="none" strike="noStrike" kern="1200" cap="none" spc="0" normalizeH="0" baseline="0" noProof="0" dirty="0">
                <a:ln>
                  <a:noFill/>
                </a:ln>
                <a:solidFill>
                  <a:prstClr val="black"/>
                </a:solidFill>
                <a:effectLst/>
                <a:uLnTx/>
                <a:uFillTx/>
                <a:latin typeface="Calibri" panose="020F0502020204030204"/>
                <a:ea typeface="+mn-ea"/>
                <a:cs typeface="+mn-cs"/>
              </a:rPr>
              <a:t>pET-45b(+), pET-46, </a:t>
            </a:r>
            <a:r>
              <a:rPr kumimoji="0" lang="de-DE" sz="1050" b="0" i="0" u="none" strike="noStrike" kern="1200" cap="none" spc="0" normalizeH="0" baseline="0" noProof="0" dirty="0" err="1">
                <a:ln>
                  <a:noFill/>
                </a:ln>
                <a:solidFill>
                  <a:prstClr val="black"/>
                </a:solidFill>
                <a:effectLst/>
                <a:uLnTx/>
                <a:uFillTx/>
                <a:latin typeface="Calibri" panose="020F0502020204030204"/>
                <a:ea typeface="+mn-ea"/>
                <a:cs typeface="+mn-cs"/>
              </a:rPr>
              <a:t>Ek</a:t>
            </a:r>
            <a:r>
              <a:rPr kumimoji="0" lang="de-DE" sz="1050" b="0" i="0" u="none" strike="noStrike" kern="1200" cap="none" spc="0" normalizeH="0" baseline="0" noProof="0" dirty="0">
                <a:ln>
                  <a:noFill/>
                </a:ln>
                <a:solidFill>
                  <a:prstClr val="black"/>
                </a:solidFill>
                <a:effectLst/>
                <a:uLnTx/>
                <a:uFillTx/>
                <a:latin typeface="Calibri" panose="020F0502020204030204"/>
                <a:ea typeface="+mn-ea"/>
                <a:cs typeface="+mn-cs"/>
              </a:rPr>
              <a:t>/LIC46, p15TV-L, pCC1FOS, pCC2FOS, pET21a, pET22b, …</a:t>
            </a:r>
          </a:p>
          <a:p>
            <a:pPr marL="1178100" marR="0" lvl="2" indent="-365735" algn="l" defTabSz="914400" rtl="0" eaLnBrk="1" fontAlgn="auto" latinLnBrk="0" hangingPunct="1">
              <a:lnSpc>
                <a:spcPct val="50000"/>
              </a:lnSpc>
              <a:spcBef>
                <a:spcPts val="799"/>
              </a:spcBef>
              <a:spcAft>
                <a:spcPts val="0"/>
              </a:spcAft>
              <a:buClr>
                <a:srgbClr val="70AD47"/>
              </a:buClr>
              <a:buSzPts val="1300"/>
              <a:buFont typeface="Noto Sans Symbols"/>
              <a:buChar char="◼"/>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Cult. </a:t>
            </a: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media</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LB, TB, SOC, </a:t>
            </a: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Lindstrom</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autoinduction</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ZYM, …</a:t>
            </a:r>
          </a:p>
          <a:p>
            <a:pPr marL="1178100" marR="0" lvl="2" indent="-365735" algn="l" defTabSz="914400" rtl="0" eaLnBrk="1" fontAlgn="auto" latinLnBrk="0" hangingPunct="1">
              <a:lnSpc>
                <a:spcPct val="50000"/>
              </a:lnSpc>
              <a:spcBef>
                <a:spcPts val="799"/>
              </a:spcBef>
              <a:spcAft>
                <a:spcPts val="0"/>
              </a:spcAft>
              <a:buClr>
                <a:srgbClr val="70AD47"/>
              </a:buClr>
              <a:buSzPts val="1300"/>
              <a:buFont typeface="Noto Sans Symbols"/>
              <a:buChar char="◼"/>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Cult. volume: 0.1-5 L; Protein yield: 0.1-100 mg/L</a:t>
            </a:r>
          </a:p>
          <a:p>
            <a:pPr marL="1178100" marR="0" lvl="2" indent="-365735" algn="l" defTabSz="914400" rtl="0" eaLnBrk="1" fontAlgn="auto" latinLnBrk="0" hangingPunct="1">
              <a:lnSpc>
                <a:spcPct val="50000"/>
              </a:lnSpc>
              <a:spcBef>
                <a:spcPts val="799"/>
              </a:spcBef>
              <a:spcAft>
                <a:spcPts val="0"/>
              </a:spcAft>
              <a:buClr>
                <a:srgbClr val="70AD47"/>
              </a:buClr>
              <a:buSzPts val="1300"/>
              <a:buFont typeface="Noto Sans Symbols"/>
              <a:buChar char="◼"/>
              <a:tabLst/>
              <a:defRPr/>
            </a:pPr>
            <a:endPar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914400" rtl="0" eaLnBrk="1" fontAlgn="auto" latinLnBrk="0" hangingPunct="1">
              <a:lnSpc>
                <a:spcPct val="50000"/>
              </a:lnSpc>
              <a:spcBef>
                <a:spcPts val="799"/>
              </a:spcBef>
              <a:spcAft>
                <a:spcPts val="0"/>
              </a:spcAft>
              <a:buClr>
                <a:srgbClr val="70AD47"/>
              </a:buClr>
              <a:buSzPts val="1300"/>
              <a:buFont typeface="Noto Sans Symbols"/>
              <a:buChar char="◼"/>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Development </a:t>
            </a: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an </a:t>
            </a:r>
            <a:r>
              <a:rPr kumimoji="0" lang="de-DE" sz="1600" b="1" i="1" u="none" strike="noStrike" kern="1200" cap="none" spc="0" normalizeH="0" baseline="0" noProof="0" dirty="0">
                <a:ln>
                  <a:noFill/>
                </a:ln>
                <a:solidFill>
                  <a:prstClr val="black"/>
                </a:solidFill>
                <a:effectLst/>
                <a:uLnTx/>
                <a:uFillTx/>
                <a:latin typeface="Calibri" panose="020F0502020204030204"/>
                <a:ea typeface="+mn-ea"/>
                <a:cs typeface="+mn-cs"/>
              </a:rPr>
              <a:t>in vitro </a:t>
            </a:r>
            <a:r>
              <a:rPr kumimoji="0" lang="de-DE" sz="1600" b="1" i="0" u="none" strike="noStrike" kern="1200" cap="none" spc="0" normalizeH="0" baseline="0" noProof="0" dirty="0" err="1">
                <a:ln>
                  <a:noFill/>
                </a:ln>
                <a:solidFill>
                  <a:prstClr val="black"/>
                </a:solidFill>
                <a:effectLst/>
                <a:uLnTx/>
                <a:uFillTx/>
                <a:latin typeface="Calibri" panose="020F0502020204030204"/>
                <a:ea typeface="+mn-ea"/>
                <a:cs typeface="+mn-cs"/>
              </a:rPr>
              <a:t>expression</a:t>
            </a:r>
            <a:r>
              <a:rPr kumimoji="0" lang="de-DE"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600" b="1" i="0" u="none" strike="noStrike" kern="1200" cap="none" spc="0" normalizeH="0" baseline="0" noProof="0" dirty="0" err="1">
                <a:ln>
                  <a:noFill/>
                </a:ln>
                <a:solidFill>
                  <a:prstClr val="black"/>
                </a:solidFill>
                <a:effectLst/>
                <a:uLnTx/>
                <a:uFillTx/>
                <a:latin typeface="Calibri" panose="020F0502020204030204"/>
                <a:ea typeface="+mn-ea"/>
                <a:cs typeface="+mn-cs"/>
              </a:rPr>
              <a:t>system</a:t>
            </a:r>
            <a:r>
              <a:rPr kumimoji="0" lang="de-DE" sz="16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de-DE" sz="1000" b="0" i="0" u="none" strike="noStrike" kern="1200" cap="none" spc="0" normalizeH="0" baseline="0" noProof="0" dirty="0">
              <a:ln>
                <a:noFill/>
              </a:ln>
              <a:solidFill>
                <a:prstClr val="black"/>
              </a:solidFill>
              <a:effectLst/>
              <a:uLnTx/>
              <a:uFillTx/>
              <a:latin typeface="Libre Franklin"/>
              <a:ea typeface="+mn-ea"/>
              <a:cs typeface="+mn-cs"/>
              <a:sym typeface="Libre Franklin"/>
            </a:endParaRPr>
          </a:p>
          <a:p>
            <a:pPr marL="1178100" marR="0" lvl="2" indent="-365735" algn="l" defTabSz="914400" rtl="0" eaLnBrk="1" fontAlgn="auto" latinLnBrk="0" hangingPunct="1">
              <a:lnSpc>
                <a:spcPct val="50000"/>
              </a:lnSpc>
              <a:spcBef>
                <a:spcPts val="799"/>
              </a:spcBef>
              <a:spcAft>
                <a:spcPts val="0"/>
              </a:spcAft>
              <a:buClr>
                <a:srgbClr val="70AD47"/>
              </a:buClr>
              <a:buSzPts val="1300"/>
              <a:buFont typeface="Noto Sans Symbols"/>
              <a:buChar char="◼"/>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High-</a:t>
            </a: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thoughput</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cell-free</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method</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178100" marR="0" lvl="2" indent="-365735" algn="l" defTabSz="914400" rtl="0" eaLnBrk="1" fontAlgn="auto" latinLnBrk="0" hangingPunct="1">
              <a:lnSpc>
                <a:spcPct val="50000"/>
              </a:lnSpc>
              <a:spcBef>
                <a:spcPts val="799"/>
              </a:spcBef>
              <a:spcAft>
                <a:spcPts val="0"/>
              </a:spcAft>
              <a:buClr>
                <a:srgbClr val="70AD47"/>
              </a:buClr>
              <a:buSzPts val="1300"/>
              <a:buFont typeface="Noto Sans Symbols"/>
              <a:buChar char="◼"/>
              <a:tabLst/>
              <a:defRPr/>
            </a:pP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Validated</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at UHAM </a:t>
            </a: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using</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CelA2 </a:t>
            </a: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cellulase</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CalB</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lipase</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prstClr val="black"/>
                </a:solidFill>
                <a:effectLst/>
                <a:uLnTx/>
                <a:uFillTx/>
                <a:latin typeface="Calibri" panose="020F0502020204030204"/>
                <a:ea typeface="+mn-ea"/>
                <a:cs typeface="+mn-cs"/>
              </a:rPr>
              <a:t>sfGFP</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de-DE" sz="1400" b="0" i="0" u="sng" strike="noStrike" kern="1200" cap="none" spc="0" normalizeH="0" baseline="0" noProof="0" dirty="0" err="1">
                <a:ln>
                  <a:noFill/>
                </a:ln>
                <a:solidFill>
                  <a:prstClr val="black"/>
                </a:solidFill>
                <a:effectLst/>
                <a:uLnTx/>
                <a:uFillTx/>
                <a:latin typeface="Calibri" panose="020F0502020204030204"/>
                <a:ea typeface="+mn-ea"/>
                <a:cs typeface="+mn-cs"/>
              </a:rPr>
              <a:t>PETases</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914400" rtl="0" eaLnBrk="1" fontAlgn="auto" latinLnBrk="0" hangingPunct="1">
              <a:lnSpc>
                <a:spcPct val="50000"/>
              </a:lnSpc>
              <a:spcBef>
                <a:spcPts val="799"/>
              </a:spcBef>
              <a:spcAft>
                <a:spcPts val="0"/>
              </a:spcAft>
              <a:buClr>
                <a:srgbClr val="70AD47"/>
              </a:buClr>
              <a:buSzPts val="1300"/>
              <a:buFont typeface="Noto Sans Symbols"/>
              <a:buChar char="◼"/>
              <a:tabLst/>
              <a:defRPr/>
            </a:pPr>
            <a:endPar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914400" rtl="0" eaLnBrk="1" fontAlgn="auto" latinLnBrk="0" hangingPunct="1">
              <a:lnSpc>
                <a:spcPct val="50000"/>
              </a:lnSpc>
              <a:spcBef>
                <a:spcPts val="799"/>
              </a:spcBef>
              <a:spcAft>
                <a:spcPts val="0"/>
              </a:spcAft>
              <a:buClr>
                <a:srgbClr val="70AD47"/>
              </a:buClr>
              <a:buSzPts val="1300"/>
              <a:buFont typeface="Noto Sans Symbols"/>
              <a:buChar char="◼"/>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Development </a:t>
            </a: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600" b="1" i="1" u="none" strike="noStrike" kern="1200" cap="none" spc="0" normalizeH="0" baseline="0" noProof="0" dirty="0">
                <a:ln>
                  <a:noFill/>
                </a:ln>
                <a:solidFill>
                  <a:prstClr val="black"/>
                </a:solidFill>
                <a:effectLst/>
                <a:uLnTx/>
                <a:uFillTx/>
                <a:latin typeface="Calibri" panose="020F0502020204030204"/>
                <a:ea typeface="+mn-ea"/>
                <a:cs typeface="+mn-cs"/>
              </a:rPr>
              <a:t>P. </a:t>
            </a:r>
            <a:r>
              <a:rPr kumimoji="0" lang="de-DE" sz="1600" b="1" i="1" u="none" strike="noStrike" kern="1200" cap="none" spc="0" normalizeH="0" baseline="0" noProof="0" dirty="0" err="1">
                <a:ln>
                  <a:noFill/>
                </a:ln>
                <a:solidFill>
                  <a:prstClr val="black"/>
                </a:solidFill>
                <a:effectLst/>
                <a:uLnTx/>
                <a:uFillTx/>
                <a:latin typeface="Calibri" panose="020F0502020204030204"/>
                <a:ea typeface="+mn-ea"/>
                <a:cs typeface="+mn-cs"/>
              </a:rPr>
              <a:t>pastoris</a:t>
            </a:r>
            <a:r>
              <a:rPr kumimoji="0" lang="de-DE" sz="16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600" b="1"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de-DE" sz="1600" b="1" i="1" u="none" strike="noStrike" kern="1200" cap="none" spc="0" normalizeH="0" baseline="0" noProof="0" dirty="0">
                <a:ln>
                  <a:noFill/>
                </a:ln>
                <a:solidFill>
                  <a:prstClr val="black"/>
                </a:solidFill>
                <a:effectLst/>
                <a:uLnTx/>
                <a:uFillTx/>
                <a:latin typeface="Calibri" panose="020F0502020204030204"/>
                <a:ea typeface="+mn-ea"/>
                <a:cs typeface="+mn-cs"/>
              </a:rPr>
              <a:t>C. </a:t>
            </a:r>
            <a:r>
              <a:rPr kumimoji="0" lang="de-DE" sz="1600" b="1" i="1" u="none" strike="noStrike" kern="1200" cap="none" spc="0" normalizeH="0" baseline="0" noProof="0" dirty="0" err="1">
                <a:ln>
                  <a:noFill/>
                </a:ln>
                <a:solidFill>
                  <a:prstClr val="black"/>
                </a:solidFill>
                <a:effectLst/>
                <a:uLnTx/>
                <a:uFillTx/>
                <a:latin typeface="Calibri" panose="020F0502020204030204"/>
                <a:ea typeface="+mn-ea"/>
                <a:cs typeface="+mn-cs"/>
              </a:rPr>
              <a:t>glutamicum</a:t>
            </a: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expression</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systems</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178100" marR="0" lvl="2" indent="-365735" algn="l" defTabSz="914400" rtl="0" eaLnBrk="1" fontAlgn="auto" latinLnBrk="0" hangingPunct="1">
              <a:lnSpc>
                <a:spcPct val="100000"/>
              </a:lnSpc>
              <a:spcBef>
                <a:spcPts val="0"/>
              </a:spcBef>
              <a:spcAft>
                <a:spcPts val="0"/>
              </a:spcAft>
              <a:buClr>
                <a:srgbClr val="70AD47"/>
              </a:buClr>
              <a:buSzPts val="1300"/>
              <a:buFont typeface="Noto Sans Symbols"/>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Integration plasmids for faster cloning, secretion signal/pro-peptide library, fermentation optimization with improved plasmids, and new promoters.</a:t>
            </a:r>
          </a:p>
          <a:p>
            <a:pPr marL="1178100" marR="0" lvl="2" indent="-365735" algn="l" defTabSz="914400" rtl="0" eaLnBrk="1" fontAlgn="auto" latinLnBrk="0" hangingPunct="1">
              <a:lnSpc>
                <a:spcPct val="100000"/>
              </a:lnSpc>
              <a:spcBef>
                <a:spcPts val="0"/>
              </a:spcBef>
              <a:spcAft>
                <a:spcPts val="0"/>
              </a:spcAft>
              <a:buClr>
                <a:srgbClr val="70AD47"/>
              </a:buClr>
              <a:buSzPts val="1300"/>
              <a:buFont typeface="Noto Sans Symbols"/>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Libre Franklin"/>
              </a:rPr>
              <a:t>Validated using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sym typeface="Libre Franklin"/>
              </a:rPr>
              <a:t>CalB</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Libre Franklin"/>
              </a:rPr>
              <a:t> lipase and EUCODIS lipase 32:</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sym typeface="Libre Franklin"/>
            </a:endParaRPr>
          </a:p>
        </p:txBody>
      </p:sp>
      <p:sp>
        <p:nvSpPr>
          <p:cNvPr id="21" name="TextBox 4">
            <a:extLst>
              <a:ext uri="{FF2B5EF4-FFF2-40B4-BE49-F238E27FC236}">
                <a16:creationId xmlns:a16="http://schemas.microsoft.com/office/drawing/2014/main" id="{11464DD9-69B4-46E2-B860-0AA317E93016}"/>
              </a:ext>
            </a:extLst>
          </p:cNvPr>
          <p:cNvSpPr txBox="1"/>
          <p:nvPr/>
        </p:nvSpPr>
        <p:spPr>
          <a:xfrm>
            <a:off x="662609" y="269431"/>
            <a:ext cx="10299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4.1: </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Libre Franklin"/>
                <a:cs typeface="Libre Franklin"/>
                <a:sym typeface="Libre Franklin"/>
              </a:rPr>
              <a:t>Explanation of the work carried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Progress undertaken and outputs achieved </a:t>
            </a:r>
          </a:p>
        </p:txBody>
      </p:sp>
      <p:pic>
        <p:nvPicPr>
          <p:cNvPr id="4" name="Grafik 3">
            <a:extLst>
              <a:ext uri="{FF2B5EF4-FFF2-40B4-BE49-F238E27FC236}">
                <a16:creationId xmlns:a16="http://schemas.microsoft.com/office/drawing/2014/main" id="{EDE8711E-B293-415D-ADC6-C0C0000F0F5E}"/>
              </a:ext>
            </a:extLst>
          </p:cNvPr>
          <p:cNvPicPr>
            <a:picLocks noChangeAspect="1"/>
          </p:cNvPicPr>
          <p:nvPr/>
        </p:nvPicPr>
        <p:blipFill>
          <a:blip r:embed="rId5"/>
          <a:stretch>
            <a:fillRect/>
          </a:stretch>
        </p:blipFill>
        <p:spPr>
          <a:xfrm>
            <a:off x="1187984" y="5044822"/>
            <a:ext cx="6242044" cy="1418175"/>
          </a:xfrm>
          <a:prstGeom prst="rect">
            <a:avLst/>
          </a:prstGeom>
        </p:spPr>
      </p:pic>
    </p:spTree>
    <p:extLst>
      <p:ext uri="{BB962C8B-B14F-4D97-AF65-F5344CB8AC3E}">
        <p14:creationId xmlns:p14="http://schemas.microsoft.com/office/powerpoint/2010/main" val="13158443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454704" cy="3341240"/>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implement a system that, being smart by design, allows the production of a collection of ca.</a:t>
            </a: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 10 biomimetic proteolytic systems</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Two strategies were employed to develop a novel class of artificial proteolytic enzymes that can be produced in large quantities: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Production of artificial proteases via </a:t>
            </a:r>
            <a:r>
              <a:rPr kumimoji="0" lang="en-US" sz="1598" b="1" i="0" u="none" strike="noStrike" kern="1200" cap="none" spc="0" normalizeH="0" baseline="0" noProof="0" dirty="0">
                <a:ln>
                  <a:noFill/>
                </a:ln>
                <a:solidFill>
                  <a:prstClr val="black"/>
                </a:solidFill>
                <a:effectLst/>
                <a:uLnTx/>
                <a:uFillTx/>
                <a:latin typeface="Calibri" panose="020F0502020204030204"/>
                <a:ea typeface="+mn-ea"/>
                <a:cs typeface="+mn-cs"/>
              </a:rPr>
              <a:t>organo-catalysts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Production of artificial proteases via </a:t>
            </a:r>
            <a:r>
              <a:rPr kumimoji="0" lang="en-US" sz="1598" b="1" i="0" u="none" strike="noStrike" kern="1200" cap="none" spc="0" normalizeH="0" baseline="0" noProof="0" dirty="0">
                <a:ln>
                  <a:noFill/>
                </a:ln>
                <a:solidFill>
                  <a:prstClr val="black"/>
                </a:solidFill>
                <a:effectLst/>
                <a:uLnTx/>
                <a:uFillTx/>
                <a:latin typeface="Calibri" panose="020F0502020204030204"/>
                <a:ea typeface="+mn-ea"/>
                <a:cs typeface="+mn-cs"/>
              </a:rPr>
              <a:t>rational engineering</a:t>
            </a:r>
          </a:p>
        </p:txBody>
      </p:sp>
      <p:sp>
        <p:nvSpPr>
          <p:cNvPr id="7" name="TextBox 4">
            <a:extLst>
              <a:ext uri="{FF2B5EF4-FFF2-40B4-BE49-F238E27FC236}">
                <a16:creationId xmlns:a16="http://schemas.microsoft.com/office/drawing/2014/main" id="{1595A9F0-597F-45BB-B3A5-EB81F8D05770}"/>
              </a:ext>
            </a:extLst>
          </p:cNvPr>
          <p:cNvSpPr txBox="1"/>
          <p:nvPr/>
        </p:nvSpPr>
        <p:spPr>
          <a:xfrm>
            <a:off x="662609" y="92784"/>
            <a:ext cx="10299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4.2: Smart design systems to obtain enzymes with inherent problems of expression (M3 – M30)</a:t>
            </a:r>
          </a:p>
        </p:txBody>
      </p:sp>
    </p:spTree>
    <p:extLst>
      <p:ext uri="{BB962C8B-B14F-4D97-AF65-F5344CB8AC3E}">
        <p14:creationId xmlns:p14="http://schemas.microsoft.com/office/powerpoint/2010/main" val="1118405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r>
              <a:rPr lang="en-US" dirty="0"/>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algn="ctr"/>
            <a:fld id="{07CE569E-9B7C-4CB9-AB80-C0841F922CFF}" type="slidenum">
              <a:rPr lang="en-US" smtClean="0"/>
              <a:pPr algn="ctr"/>
              <a:t>7</a:t>
            </a:fld>
            <a:endParaRPr lang="en-US" dirty="0"/>
          </a:p>
        </p:txBody>
      </p:sp>
      <p:sp>
        <p:nvSpPr>
          <p:cNvPr id="6"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a:lnSpc>
                <a:spcPct val="100000"/>
              </a:lnSpc>
            </a:pPr>
            <a:r>
              <a:rPr lang="en-US" sz="2100" b="1" dirty="0"/>
              <a:t>Textile sector</a:t>
            </a:r>
          </a:p>
          <a:p>
            <a:pPr lvl="1">
              <a:lnSpc>
                <a:spcPct val="100000"/>
              </a:lnSpc>
            </a:pPr>
            <a:r>
              <a:rPr lang="en-US" b="1" dirty="0"/>
              <a:t>Enzymes</a:t>
            </a:r>
            <a:r>
              <a:rPr lang="en-US" dirty="0"/>
              <a:t> (</a:t>
            </a:r>
            <a:r>
              <a:rPr lang="en-US" dirty="0" err="1"/>
              <a:t>esterases</a:t>
            </a:r>
            <a:r>
              <a:rPr lang="en-US" dirty="0"/>
              <a:t>, lipases, oxidoreductases and poly-ester hydrolases) in the textile production unit can have an </a:t>
            </a:r>
            <a:r>
              <a:rPr lang="en-US" b="1" dirty="0"/>
              <a:t>effective impact to save energy, time and water and reduce CO</a:t>
            </a:r>
            <a:r>
              <a:rPr lang="en-US" b="1" baseline="-25000" dirty="0"/>
              <a:t>2</a:t>
            </a:r>
            <a:r>
              <a:rPr lang="en-US" b="1" dirty="0"/>
              <a:t> emissions </a:t>
            </a:r>
            <a:r>
              <a:rPr lang="en-US" dirty="0"/>
              <a:t>in three steps: </a:t>
            </a:r>
          </a:p>
          <a:p>
            <a:pPr lvl="2">
              <a:lnSpc>
                <a:spcPct val="100000"/>
              </a:lnSpc>
            </a:pPr>
            <a:r>
              <a:rPr lang="en-US" dirty="0"/>
              <a:t>The removal of the spinning oils (mineral oil, silicone and fatty acids) during the solvent cleaning step. </a:t>
            </a:r>
          </a:p>
          <a:p>
            <a:pPr lvl="2">
              <a:lnSpc>
                <a:spcPct val="100000"/>
              </a:lnSpc>
            </a:pPr>
            <a:r>
              <a:rPr lang="en-US" dirty="0"/>
              <a:t>The removal of the dyes after the dyeing/fixing of the textile materials.</a:t>
            </a:r>
          </a:p>
          <a:p>
            <a:pPr lvl="2">
              <a:lnSpc>
                <a:spcPct val="100000"/>
              </a:lnSpc>
            </a:pPr>
            <a:r>
              <a:rPr lang="en-US" dirty="0"/>
              <a:t>The degradation of textile waste after the end-use.</a:t>
            </a:r>
          </a:p>
          <a:p>
            <a:pPr lvl="1">
              <a:lnSpc>
                <a:spcPct val="100000"/>
              </a:lnSpc>
            </a:pPr>
            <a:r>
              <a:rPr lang="en-US" dirty="0"/>
              <a:t>The textile’s complexity, in the base material used and different oils &amp; dye recipes &amp; variants in color, make it quite complex to find only one enzyme in their removal and discoloration and neutralization of the wastewater.</a:t>
            </a:r>
          </a:p>
          <a:p>
            <a:pPr lvl="1">
              <a:lnSpc>
                <a:spcPct val="100000"/>
              </a:lnSpc>
            </a:pPr>
            <a:endParaRPr lang="en-US" dirty="0"/>
          </a:p>
          <a:p>
            <a:pPr lvl="1">
              <a:lnSpc>
                <a:spcPct val="100000"/>
              </a:lnSpc>
            </a:pPr>
            <a:endParaRPr lang="en-US" dirty="0"/>
          </a:p>
          <a:p>
            <a:pPr lvl="1">
              <a:lnSpc>
                <a:spcPct val="100000"/>
              </a:lnSpc>
            </a:pPr>
            <a:endParaRPr lang="en-US" dirty="0"/>
          </a:p>
        </p:txBody>
      </p:sp>
      <p:sp>
        <p:nvSpPr>
          <p:cNvPr id="8" name="TextBox 4">
            <a:extLst>
              <a:ext uri="{FF2B5EF4-FFF2-40B4-BE49-F238E27FC236}">
                <a16:creationId xmlns:a16="http://schemas.microsoft.com/office/drawing/2014/main" id="{98830EE4-50CC-801E-9F07-28CEF54A4E90}"/>
              </a:ext>
            </a:extLst>
          </p:cNvPr>
          <p:cNvSpPr txBox="1"/>
          <p:nvPr/>
        </p:nvSpPr>
        <p:spPr>
          <a:xfrm>
            <a:off x="662608" y="80148"/>
            <a:ext cx="10204097" cy="1077218"/>
          </a:xfrm>
          <a:prstGeom prst="rect">
            <a:avLst/>
          </a:prstGeom>
          <a:noFill/>
        </p:spPr>
        <p:txBody>
          <a:bodyPr wrap="square" rtlCol="0">
            <a:spAutoFit/>
          </a:bodyPr>
          <a:lstStyle/>
          <a:p>
            <a:r>
              <a:rPr lang="en-US" sz="3600" dirty="0">
                <a:latin typeface="Franklin Gothic Book" panose="020B0503020102020204" pitchFamily="34" charset="0"/>
              </a:rPr>
              <a:t>Consumer products in </a:t>
            </a:r>
            <a:r>
              <a:rPr lang="en-US" sz="3600" dirty="0" err="1">
                <a:latin typeface="Franklin Gothic Book" panose="020B0503020102020204" pitchFamily="34" charset="0"/>
              </a:rPr>
              <a:t>FuturEnzyme</a:t>
            </a:r>
            <a:endParaRPr lang="en-US" sz="3600" dirty="0">
              <a:latin typeface="Franklin Gothic Book" panose="020B0503020102020204" pitchFamily="34" charset="0"/>
            </a:endParaRPr>
          </a:p>
          <a:p>
            <a:r>
              <a:rPr lang="en-US" sz="2800" dirty="0">
                <a:latin typeface="Franklin Gothic Book" panose="020B0503020102020204" pitchFamily="34" charset="0"/>
              </a:rPr>
              <a:t>Challenges and bottlenecks for the target sectors and products</a:t>
            </a:r>
            <a:endParaRPr lang="en-GB" sz="2800" dirty="0">
              <a:latin typeface="Franklin Gothic Book" panose="020B0503020102020204" pitchFamily="34" charset="0"/>
            </a:endParaRPr>
          </a:p>
        </p:txBody>
      </p:sp>
      <p:pic>
        <p:nvPicPr>
          <p:cNvPr id="31" name="Imagen 3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35769" y="4788736"/>
            <a:ext cx="1726501" cy="970683"/>
          </a:xfrm>
          <a:prstGeom prst="rect">
            <a:avLst/>
          </a:prstGeom>
        </p:spPr>
      </p:pic>
      <p:pic>
        <p:nvPicPr>
          <p:cNvPr id="32" name="Imagen 31"/>
          <p:cNvPicPr>
            <a:picLocks noChangeAspect="1"/>
          </p:cNvPicPr>
          <p:nvPr/>
        </p:nvPicPr>
        <p:blipFill rotWithShape="1">
          <a:blip r:embed="rId4"/>
          <a:srcRect t="12006" b="-1"/>
          <a:stretch/>
        </p:blipFill>
        <p:spPr>
          <a:xfrm>
            <a:off x="10800163" y="4799791"/>
            <a:ext cx="854340" cy="363357"/>
          </a:xfrm>
          <a:prstGeom prst="rect">
            <a:avLst/>
          </a:prstGeom>
          <a:ln w="3175">
            <a:solidFill>
              <a:schemeClr val="tx1"/>
            </a:solidFill>
          </a:ln>
        </p:spPr>
      </p:pic>
      <p:sp>
        <p:nvSpPr>
          <p:cNvPr id="33" name="Eingekerbter Richtungspfeil 12">
            <a:extLst>
              <a:ext uri="{FF2B5EF4-FFF2-40B4-BE49-F238E27FC236}">
                <a16:creationId xmlns:a16="http://schemas.microsoft.com/office/drawing/2014/main" id="{B4FEF549-9B6B-5D56-76C8-C4B5881F7FC4}"/>
              </a:ext>
            </a:extLst>
          </p:cNvPr>
          <p:cNvSpPr/>
          <p:nvPr/>
        </p:nvSpPr>
        <p:spPr>
          <a:xfrm>
            <a:off x="1301887" y="4961509"/>
            <a:ext cx="1397230" cy="625137"/>
          </a:xfrm>
          <a:prstGeom prst="chevron">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l="100000" t="100000"/>
            </a:path>
            <a:tileRect r="-100000" b="-100000"/>
          </a:gra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solidFill>
                <a:schemeClr val="tx1"/>
              </a:solidFill>
            </a:endParaRPr>
          </a:p>
        </p:txBody>
      </p:sp>
      <p:sp>
        <p:nvSpPr>
          <p:cNvPr id="34" name="Eingekerbter Richtungspfeil 13">
            <a:extLst>
              <a:ext uri="{FF2B5EF4-FFF2-40B4-BE49-F238E27FC236}">
                <a16:creationId xmlns:a16="http://schemas.microsoft.com/office/drawing/2014/main" id="{5ED347CB-886D-7A58-4FB4-6F1220E1DE5E}"/>
              </a:ext>
            </a:extLst>
          </p:cNvPr>
          <p:cNvSpPr/>
          <p:nvPr/>
        </p:nvSpPr>
        <p:spPr>
          <a:xfrm>
            <a:off x="2489534" y="4961509"/>
            <a:ext cx="1397230" cy="625137"/>
          </a:xfrm>
          <a:prstGeom prst="chevron">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l="100000" t="100000"/>
            </a:path>
            <a:tileRect r="-100000" b="-100000"/>
          </a:gra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solidFill>
                <a:schemeClr val="tx1"/>
              </a:solidFill>
            </a:endParaRPr>
          </a:p>
        </p:txBody>
      </p:sp>
      <p:sp>
        <p:nvSpPr>
          <p:cNvPr id="35" name="Eingekerbter Richtungspfeil 14">
            <a:extLst>
              <a:ext uri="{FF2B5EF4-FFF2-40B4-BE49-F238E27FC236}">
                <a16:creationId xmlns:a16="http://schemas.microsoft.com/office/drawing/2014/main" id="{CFA7301E-1174-18C8-FFA8-C35CD9EEA1C9}"/>
              </a:ext>
            </a:extLst>
          </p:cNvPr>
          <p:cNvSpPr/>
          <p:nvPr/>
        </p:nvSpPr>
        <p:spPr>
          <a:xfrm>
            <a:off x="3685634" y="4961509"/>
            <a:ext cx="1397230" cy="625137"/>
          </a:xfrm>
          <a:prstGeom prst="chevron">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solidFill>
                <a:schemeClr val="tx1"/>
              </a:solidFill>
            </a:endParaRPr>
          </a:p>
        </p:txBody>
      </p:sp>
      <p:sp>
        <p:nvSpPr>
          <p:cNvPr id="36" name="Eingekerbter Richtungspfeil 15">
            <a:extLst>
              <a:ext uri="{FF2B5EF4-FFF2-40B4-BE49-F238E27FC236}">
                <a16:creationId xmlns:a16="http://schemas.microsoft.com/office/drawing/2014/main" id="{E2EB2BF3-2081-E998-8D57-EBA26C49D689}"/>
              </a:ext>
            </a:extLst>
          </p:cNvPr>
          <p:cNvSpPr/>
          <p:nvPr/>
        </p:nvSpPr>
        <p:spPr>
          <a:xfrm>
            <a:off x="4881732" y="4961509"/>
            <a:ext cx="1397230" cy="625137"/>
          </a:xfrm>
          <a:prstGeom prst="chevron">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solidFill>
                <a:schemeClr val="tx1"/>
              </a:solidFill>
            </a:endParaRPr>
          </a:p>
        </p:txBody>
      </p:sp>
      <p:sp>
        <p:nvSpPr>
          <p:cNvPr id="37" name="Textfeld 60">
            <a:extLst>
              <a:ext uri="{FF2B5EF4-FFF2-40B4-BE49-F238E27FC236}">
                <a16:creationId xmlns:a16="http://schemas.microsoft.com/office/drawing/2014/main" id="{307CF963-FAFC-D5A0-5795-C9FFC80ED63A}"/>
              </a:ext>
            </a:extLst>
          </p:cNvPr>
          <p:cNvSpPr txBox="1"/>
          <p:nvPr/>
        </p:nvSpPr>
        <p:spPr>
          <a:xfrm>
            <a:off x="1384898" y="4981690"/>
            <a:ext cx="1140246" cy="584775"/>
          </a:xfrm>
          <a:prstGeom prst="rect">
            <a:avLst/>
          </a:prstGeom>
          <a:noFill/>
        </p:spPr>
        <p:txBody>
          <a:bodyPr wrap="square" rtlCol="0">
            <a:spAutoFit/>
          </a:bodyPr>
          <a:lstStyle/>
          <a:p>
            <a:pPr algn="ctr"/>
            <a:r>
              <a:rPr lang="en-US" sz="1600" dirty="0"/>
              <a:t>Fiber Spinning</a:t>
            </a:r>
          </a:p>
        </p:txBody>
      </p:sp>
      <p:sp>
        <p:nvSpPr>
          <p:cNvPr id="38" name="Textfeld 61">
            <a:extLst>
              <a:ext uri="{FF2B5EF4-FFF2-40B4-BE49-F238E27FC236}">
                <a16:creationId xmlns:a16="http://schemas.microsoft.com/office/drawing/2014/main" id="{501A45C1-4CAF-EFFA-0FC2-0415474CBE82}"/>
              </a:ext>
            </a:extLst>
          </p:cNvPr>
          <p:cNvSpPr txBox="1"/>
          <p:nvPr/>
        </p:nvSpPr>
        <p:spPr>
          <a:xfrm>
            <a:off x="2626568" y="4981690"/>
            <a:ext cx="1140246" cy="584775"/>
          </a:xfrm>
          <a:prstGeom prst="rect">
            <a:avLst/>
          </a:prstGeom>
          <a:noFill/>
        </p:spPr>
        <p:txBody>
          <a:bodyPr wrap="square" rtlCol="0">
            <a:spAutoFit/>
          </a:bodyPr>
          <a:lstStyle/>
          <a:p>
            <a:pPr algn="ctr"/>
            <a:r>
              <a:rPr lang="en-US" sz="1600" dirty="0"/>
              <a:t>Weaving/</a:t>
            </a:r>
          </a:p>
          <a:p>
            <a:pPr algn="ctr"/>
            <a:r>
              <a:rPr lang="en-US" sz="1600" dirty="0"/>
              <a:t>Knitting</a:t>
            </a:r>
          </a:p>
        </p:txBody>
      </p:sp>
      <p:sp>
        <p:nvSpPr>
          <p:cNvPr id="39" name="Textfeld 62">
            <a:extLst>
              <a:ext uri="{FF2B5EF4-FFF2-40B4-BE49-F238E27FC236}">
                <a16:creationId xmlns:a16="http://schemas.microsoft.com/office/drawing/2014/main" id="{6479E24A-6F4D-67B6-59E4-F2EB1688490D}"/>
              </a:ext>
            </a:extLst>
          </p:cNvPr>
          <p:cNvSpPr txBox="1"/>
          <p:nvPr/>
        </p:nvSpPr>
        <p:spPr>
          <a:xfrm>
            <a:off x="3893043" y="4981690"/>
            <a:ext cx="975910" cy="584775"/>
          </a:xfrm>
          <a:prstGeom prst="rect">
            <a:avLst/>
          </a:prstGeom>
          <a:noFill/>
        </p:spPr>
        <p:txBody>
          <a:bodyPr wrap="square" rtlCol="0">
            <a:spAutoFit/>
          </a:bodyPr>
          <a:lstStyle/>
          <a:p>
            <a:pPr algn="ctr"/>
            <a:r>
              <a:rPr lang="en-US" sz="1600" dirty="0"/>
              <a:t>Solvent Cleaning</a:t>
            </a:r>
          </a:p>
        </p:txBody>
      </p:sp>
      <p:sp>
        <p:nvSpPr>
          <p:cNvPr id="40" name="Textfeld 63">
            <a:extLst>
              <a:ext uri="{FF2B5EF4-FFF2-40B4-BE49-F238E27FC236}">
                <a16:creationId xmlns:a16="http://schemas.microsoft.com/office/drawing/2014/main" id="{A95A8001-6C31-32B1-8135-F172D72014FC}"/>
              </a:ext>
            </a:extLst>
          </p:cNvPr>
          <p:cNvSpPr txBox="1"/>
          <p:nvPr/>
        </p:nvSpPr>
        <p:spPr>
          <a:xfrm>
            <a:off x="5079959" y="5104800"/>
            <a:ext cx="1140246" cy="338554"/>
          </a:xfrm>
          <a:prstGeom prst="rect">
            <a:avLst/>
          </a:prstGeom>
          <a:noFill/>
        </p:spPr>
        <p:txBody>
          <a:bodyPr wrap="square" rtlCol="0">
            <a:spAutoFit/>
          </a:bodyPr>
          <a:lstStyle/>
          <a:p>
            <a:pPr algn="ctr"/>
            <a:r>
              <a:rPr lang="en-US" sz="1600" dirty="0"/>
              <a:t>Dyeing</a:t>
            </a:r>
          </a:p>
        </p:txBody>
      </p:sp>
      <p:sp>
        <p:nvSpPr>
          <p:cNvPr id="41" name="Textfeld 64">
            <a:extLst>
              <a:ext uri="{FF2B5EF4-FFF2-40B4-BE49-F238E27FC236}">
                <a16:creationId xmlns:a16="http://schemas.microsoft.com/office/drawing/2014/main" id="{0841E967-33AF-5CC2-9AAD-0CDC35749917}"/>
              </a:ext>
            </a:extLst>
          </p:cNvPr>
          <p:cNvSpPr txBox="1"/>
          <p:nvPr/>
        </p:nvSpPr>
        <p:spPr>
          <a:xfrm>
            <a:off x="3777677" y="5551406"/>
            <a:ext cx="3948648" cy="276999"/>
          </a:xfrm>
          <a:prstGeom prst="rect">
            <a:avLst/>
          </a:prstGeom>
          <a:noFill/>
        </p:spPr>
        <p:txBody>
          <a:bodyPr wrap="square" rtlCol="0">
            <a:spAutoFit/>
          </a:bodyPr>
          <a:lstStyle/>
          <a:p>
            <a:r>
              <a:rPr lang="en-US" sz="1200" dirty="0"/>
              <a:t>Removal spinning preparations/oils, dyes &amp; auxiliaries</a:t>
            </a:r>
          </a:p>
        </p:txBody>
      </p:sp>
      <p:sp>
        <p:nvSpPr>
          <p:cNvPr id="42" name="Eingekerbter Richtungspfeil 18">
            <a:extLst>
              <a:ext uri="{FF2B5EF4-FFF2-40B4-BE49-F238E27FC236}">
                <a16:creationId xmlns:a16="http://schemas.microsoft.com/office/drawing/2014/main" id="{63DD0737-C8A2-54F4-5951-CF239451083A}"/>
              </a:ext>
            </a:extLst>
          </p:cNvPr>
          <p:cNvSpPr/>
          <p:nvPr/>
        </p:nvSpPr>
        <p:spPr>
          <a:xfrm>
            <a:off x="6092719" y="4961509"/>
            <a:ext cx="1397230" cy="625137"/>
          </a:xfrm>
          <a:prstGeom prst="chevron">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solidFill>
                <a:schemeClr val="tx1"/>
              </a:solidFill>
            </a:endParaRPr>
          </a:p>
        </p:txBody>
      </p:sp>
      <p:sp>
        <p:nvSpPr>
          <p:cNvPr id="43" name="Textfeld 67">
            <a:extLst>
              <a:ext uri="{FF2B5EF4-FFF2-40B4-BE49-F238E27FC236}">
                <a16:creationId xmlns:a16="http://schemas.microsoft.com/office/drawing/2014/main" id="{5C878BE2-E529-4D19-FB9B-CD9C1453759A}"/>
              </a:ext>
            </a:extLst>
          </p:cNvPr>
          <p:cNvSpPr txBox="1"/>
          <p:nvPr/>
        </p:nvSpPr>
        <p:spPr>
          <a:xfrm>
            <a:off x="6193634" y="5104800"/>
            <a:ext cx="1140246" cy="338554"/>
          </a:xfrm>
          <a:prstGeom prst="rect">
            <a:avLst/>
          </a:prstGeom>
          <a:noFill/>
        </p:spPr>
        <p:txBody>
          <a:bodyPr wrap="square" rtlCol="0">
            <a:spAutoFit/>
          </a:bodyPr>
          <a:lstStyle/>
          <a:p>
            <a:pPr algn="ctr"/>
            <a:r>
              <a:rPr lang="en-US" sz="1600" dirty="0"/>
              <a:t>Washing</a:t>
            </a:r>
          </a:p>
        </p:txBody>
      </p:sp>
      <p:sp>
        <p:nvSpPr>
          <p:cNvPr id="44" name="Eingekerbter Richtungspfeil 21">
            <a:extLst>
              <a:ext uri="{FF2B5EF4-FFF2-40B4-BE49-F238E27FC236}">
                <a16:creationId xmlns:a16="http://schemas.microsoft.com/office/drawing/2014/main" id="{BA999829-88B3-BC32-D855-FB9030C6D476}"/>
              </a:ext>
            </a:extLst>
          </p:cNvPr>
          <p:cNvSpPr/>
          <p:nvPr/>
        </p:nvSpPr>
        <p:spPr>
          <a:xfrm>
            <a:off x="7289105" y="4961509"/>
            <a:ext cx="1397230" cy="625137"/>
          </a:xfrm>
          <a:prstGeom prst="chevron">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l="100000" t="100000"/>
            </a:path>
            <a:tileRect r="-100000" b="-100000"/>
          </a:gra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solidFill>
                <a:schemeClr val="tx1"/>
              </a:solidFill>
            </a:endParaRPr>
          </a:p>
        </p:txBody>
      </p:sp>
      <p:sp>
        <p:nvSpPr>
          <p:cNvPr id="45" name="Textfeld 70">
            <a:extLst>
              <a:ext uri="{FF2B5EF4-FFF2-40B4-BE49-F238E27FC236}">
                <a16:creationId xmlns:a16="http://schemas.microsoft.com/office/drawing/2014/main" id="{5C45D3BF-F774-CB11-A3F9-3BD2F34925A2}"/>
              </a:ext>
            </a:extLst>
          </p:cNvPr>
          <p:cNvSpPr txBox="1"/>
          <p:nvPr/>
        </p:nvSpPr>
        <p:spPr>
          <a:xfrm>
            <a:off x="7487332" y="5104800"/>
            <a:ext cx="1140246" cy="338554"/>
          </a:xfrm>
          <a:prstGeom prst="rect">
            <a:avLst/>
          </a:prstGeom>
          <a:noFill/>
        </p:spPr>
        <p:txBody>
          <a:bodyPr wrap="square" rtlCol="0">
            <a:spAutoFit/>
          </a:bodyPr>
          <a:lstStyle/>
          <a:p>
            <a:pPr algn="ctr"/>
            <a:r>
              <a:rPr lang="en-US" sz="1600" dirty="0"/>
              <a:t>Finishing</a:t>
            </a:r>
          </a:p>
        </p:txBody>
      </p:sp>
      <p:sp>
        <p:nvSpPr>
          <p:cNvPr id="46" name="Eingekerbter Richtungspfeil 27">
            <a:extLst>
              <a:ext uri="{FF2B5EF4-FFF2-40B4-BE49-F238E27FC236}">
                <a16:creationId xmlns:a16="http://schemas.microsoft.com/office/drawing/2014/main" id="{5DA32A7C-0B1B-63BF-088E-D32298497B6E}"/>
              </a:ext>
            </a:extLst>
          </p:cNvPr>
          <p:cNvSpPr/>
          <p:nvPr/>
        </p:nvSpPr>
        <p:spPr>
          <a:xfrm>
            <a:off x="8484047" y="4961509"/>
            <a:ext cx="1397230" cy="625137"/>
          </a:xfrm>
          <a:prstGeom prst="chevron">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l="100000" t="100000"/>
            </a:path>
            <a:tileRect r="-100000" b="-100000"/>
          </a:gra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solidFill>
                <a:schemeClr val="tx1"/>
              </a:solidFill>
            </a:endParaRPr>
          </a:p>
        </p:txBody>
      </p:sp>
      <p:sp>
        <p:nvSpPr>
          <p:cNvPr id="47" name="Textfeld 73">
            <a:extLst>
              <a:ext uri="{FF2B5EF4-FFF2-40B4-BE49-F238E27FC236}">
                <a16:creationId xmlns:a16="http://schemas.microsoft.com/office/drawing/2014/main" id="{C0F79271-9B04-AB06-5C7F-EF37F086F69B}"/>
              </a:ext>
            </a:extLst>
          </p:cNvPr>
          <p:cNvSpPr txBox="1"/>
          <p:nvPr/>
        </p:nvSpPr>
        <p:spPr>
          <a:xfrm>
            <a:off x="8686917" y="5104800"/>
            <a:ext cx="1140317" cy="338554"/>
          </a:xfrm>
          <a:prstGeom prst="rect">
            <a:avLst/>
          </a:prstGeom>
          <a:noFill/>
        </p:spPr>
        <p:txBody>
          <a:bodyPr wrap="square" rtlCol="0">
            <a:spAutoFit/>
          </a:bodyPr>
          <a:lstStyle/>
          <a:p>
            <a:pPr algn="ctr"/>
            <a:r>
              <a:rPr lang="en-US" sz="1600" dirty="0"/>
              <a:t>Cut &amp; Sew</a:t>
            </a:r>
          </a:p>
        </p:txBody>
      </p:sp>
      <p:sp>
        <p:nvSpPr>
          <p:cNvPr id="48" name="Textfeld 74">
            <a:extLst>
              <a:ext uri="{FF2B5EF4-FFF2-40B4-BE49-F238E27FC236}">
                <a16:creationId xmlns:a16="http://schemas.microsoft.com/office/drawing/2014/main" id="{3514A40C-906D-0F27-D357-953E4B443289}"/>
              </a:ext>
            </a:extLst>
          </p:cNvPr>
          <p:cNvSpPr txBox="1"/>
          <p:nvPr/>
        </p:nvSpPr>
        <p:spPr>
          <a:xfrm>
            <a:off x="1615633" y="5551406"/>
            <a:ext cx="839241" cy="276999"/>
          </a:xfrm>
          <a:prstGeom prst="rect">
            <a:avLst/>
          </a:prstGeom>
          <a:noFill/>
        </p:spPr>
        <p:txBody>
          <a:bodyPr wrap="square" rtlCol="0">
            <a:spAutoFit/>
          </a:bodyPr>
          <a:lstStyle/>
          <a:p>
            <a:r>
              <a:rPr lang="en-US" sz="1200" dirty="0"/>
              <a:t>Fibers</a:t>
            </a:r>
          </a:p>
        </p:txBody>
      </p:sp>
      <p:sp>
        <p:nvSpPr>
          <p:cNvPr id="49" name="Textfeld 77">
            <a:extLst>
              <a:ext uri="{FF2B5EF4-FFF2-40B4-BE49-F238E27FC236}">
                <a16:creationId xmlns:a16="http://schemas.microsoft.com/office/drawing/2014/main" id="{02D62C9D-7741-6477-B975-2D409D8B8297}"/>
              </a:ext>
            </a:extLst>
          </p:cNvPr>
          <p:cNvSpPr txBox="1"/>
          <p:nvPr/>
        </p:nvSpPr>
        <p:spPr>
          <a:xfrm>
            <a:off x="8502416" y="5551406"/>
            <a:ext cx="1375273" cy="276999"/>
          </a:xfrm>
          <a:prstGeom prst="rect">
            <a:avLst/>
          </a:prstGeom>
          <a:noFill/>
        </p:spPr>
        <p:txBody>
          <a:bodyPr wrap="square" rtlCol="0">
            <a:spAutoFit/>
          </a:bodyPr>
          <a:lstStyle/>
          <a:p>
            <a:pPr algn="ctr"/>
            <a:r>
              <a:rPr lang="en-US" sz="1200" dirty="0"/>
              <a:t>Customers</a:t>
            </a:r>
          </a:p>
        </p:txBody>
      </p:sp>
      <p:pic>
        <p:nvPicPr>
          <p:cNvPr id="51" name="Picture 2" descr="Cotton, knitting, sewing, weaving, wool, yarn icon - Download on Iconfinder">
            <a:extLst>
              <a:ext uri="{FF2B5EF4-FFF2-40B4-BE49-F238E27FC236}">
                <a16:creationId xmlns:a16="http://schemas.microsoft.com/office/drawing/2014/main" id="{D333E600-C491-08F8-3FA1-62BF3A02EAC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70013" y="5002865"/>
            <a:ext cx="542425" cy="5424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Silk Clipart Cloth Roll - Textile Clipart – Stunning free transparent png  clipart images free download">
            <a:extLst>
              <a:ext uri="{FF2B5EF4-FFF2-40B4-BE49-F238E27FC236}">
                <a16:creationId xmlns:a16="http://schemas.microsoft.com/office/drawing/2014/main" id="{055ADE44-45AC-9D20-B9FE-936E7516B296}"/>
              </a:ext>
            </a:extLst>
          </p:cNvPr>
          <p:cNvPicPr>
            <a:picLocks noChangeAspect="1" noChangeArrowheads="1"/>
          </p:cNvPicPr>
          <p:nvPr/>
        </p:nvPicPr>
        <p:blipFill>
          <a:blip r:embed="rId6" cstate="hqprint">
            <a:clrChange>
              <a:clrFrom>
                <a:srgbClr val="FFFFFF"/>
              </a:clrFrom>
              <a:clrTo>
                <a:srgbClr val="FFFFFF">
                  <a:alpha val="0"/>
                </a:srgbClr>
              </a:clrTo>
            </a:clrChange>
            <a:biLevel thresh="50000"/>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77560" y="4945649"/>
            <a:ext cx="1061450" cy="68236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3685634" y="4904086"/>
            <a:ext cx="3801698" cy="876116"/>
          </a:xfrm>
          <a:prstGeom prst="rect">
            <a:avLst/>
          </a:prstGeom>
          <a:no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444042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6548163" cy="4304884"/>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Production of artificial proteases via organo-catalysts: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Turn an</a:t>
            </a: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 esterase into a papain-like protease </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via synthetic catalytic suicide inhibitor possessing a chemo-catalytic activity.</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Turn an </a:t>
            </a: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esterase into an oxidoreductase </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degrade dye liquid (Schoeller).</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Production of artificial proteases via rational engineering:</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Adding </a:t>
            </a:r>
            <a:r>
              <a:rPr kumimoji="0" lang="en-US" sz="1864" b="0" i="0" u="none" strike="noStrike" kern="1200" cap="none" spc="0" normalizeH="0" baseline="0" noProof="0" dirty="0" err="1">
                <a:ln>
                  <a:noFill/>
                </a:ln>
                <a:solidFill>
                  <a:prstClr val="black"/>
                </a:solidFill>
                <a:effectLst/>
                <a:uLnTx/>
                <a:uFillTx/>
                <a:latin typeface="Calibri" panose="020F0502020204030204"/>
                <a:ea typeface="+mn-ea"/>
                <a:cs typeface="+mn-cs"/>
              </a:rPr>
              <a:t>Cys-Hys</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catalytic dyads to transform an </a:t>
            </a: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esterase into a </a:t>
            </a:r>
            <a:r>
              <a:rPr kumimoji="0" lang="en-US" sz="1864" b="1" i="0" u="none" strike="noStrike" kern="1200" cap="none" spc="0" normalizeH="0" baseline="0" noProof="0" dirty="0" err="1">
                <a:ln>
                  <a:noFill/>
                </a:ln>
                <a:solidFill>
                  <a:prstClr val="black"/>
                </a:solidFill>
                <a:effectLst/>
                <a:uLnTx/>
                <a:uFillTx/>
                <a:latin typeface="Calibri" panose="020F0502020204030204"/>
                <a:ea typeface="+mn-ea"/>
                <a:cs typeface="+mn-cs"/>
              </a:rPr>
              <a:t>PluriZyme</a:t>
            </a: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(esterase + protease).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Search for alternative protein architectures to introduce new catalytic sites.</a:t>
            </a:r>
          </a:p>
        </p:txBody>
      </p:sp>
      <p:sp>
        <p:nvSpPr>
          <p:cNvPr id="7" name="TextBox 4">
            <a:extLst>
              <a:ext uri="{FF2B5EF4-FFF2-40B4-BE49-F238E27FC236}">
                <a16:creationId xmlns:a16="http://schemas.microsoft.com/office/drawing/2014/main" id="{1595A9F0-597F-45BB-B3A5-EB81F8D05770}"/>
              </a:ext>
            </a:extLst>
          </p:cNvPr>
          <p:cNvSpPr txBox="1"/>
          <p:nvPr/>
        </p:nvSpPr>
        <p:spPr>
          <a:xfrm>
            <a:off x="662609" y="269431"/>
            <a:ext cx="10299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4.2: </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Libre Franklin"/>
                <a:cs typeface="Libre Franklin"/>
                <a:sym typeface="Libre Franklin"/>
              </a:rPr>
              <a:t>Explanation of the work carried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Progress undertaken and outputs achieved </a:t>
            </a:r>
          </a:p>
        </p:txBody>
      </p:sp>
      <p:pic>
        <p:nvPicPr>
          <p:cNvPr id="3" name="Grafik 2">
            <a:extLst>
              <a:ext uri="{FF2B5EF4-FFF2-40B4-BE49-F238E27FC236}">
                <a16:creationId xmlns:a16="http://schemas.microsoft.com/office/drawing/2014/main" id="{C01CE38C-7E66-4599-A491-164452965D60}"/>
              </a:ext>
            </a:extLst>
          </p:cNvPr>
          <p:cNvPicPr>
            <a:picLocks noChangeAspect="1"/>
          </p:cNvPicPr>
          <p:nvPr/>
        </p:nvPicPr>
        <p:blipFill>
          <a:blip r:embed="rId3"/>
          <a:stretch>
            <a:fillRect/>
          </a:stretch>
        </p:blipFill>
        <p:spPr>
          <a:xfrm>
            <a:off x="6861583" y="1794655"/>
            <a:ext cx="5182488" cy="1413781"/>
          </a:xfrm>
          <a:prstGeom prst="rect">
            <a:avLst/>
          </a:prstGeom>
        </p:spPr>
      </p:pic>
      <p:pic>
        <p:nvPicPr>
          <p:cNvPr id="10" name="Grafik 9">
            <a:extLst>
              <a:ext uri="{FF2B5EF4-FFF2-40B4-BE49-F238E27FC236}">
                <a16:creationId xmlns:a16="http://schemas.microsoft.com/office/drawing/2014/main" id="{0AF89B96-1793-4976-B16A-ABFBB5A82FAC}"/>
              </a:ext>
            </a:extLst>
          </p:cNvPr>
          <p:cNvPicPr>
            <a:picLocks noChangeAspect="1"/>
          </p:cNvPicPr>
          <p:nvPr/>
        </p:nvPicPr>
        <p:blipFill>
          <a:blip r:embed="rId4"/>
          <a:stretch>
            <a:fillRect/>
          </a:stretch>
        </p:blipFill>
        <p:spPr>
          <a:xfrm>
            <a:off x="7094821" y="3862621"/>
            <a:ext cx="4716013" cy="1882573"/>
          </a:xfrm>
          <a:prstGeom prst="rect">
            <a:avLst/>
          </a:prstGeom>
        </p:spPr>
      </p:pic>
      <p:pic>
        <p:nvPicPr>
          <p:cNvPr id="8" name="Grafik 5">
            <a:extLst>
              <a:ext uri="{FF2B5EF4-FFF2-40B4-BE49-F238E27FC236}">
                <a16:creationId xmlns:a16="http://schemas.microsoft.com/office/drawing/2014/main" id="{8E64F1B0-B5E1-4A26-B563-A14E62D9B759}"/>
              </a:ext>
            </a:extLst>
          </p:cNvPr>
          <p:cNvPicPr>
            <a:picLocks noChangeAspect="1"/>
          </p:cNvPicPr>
          <p:nvPr/>
        </p:nvPicPr>
        <p:blipFill>
          <a:blip r:embed="rId5"/>
          <a:stretch>
            <a:fillRect/>
          </a:stretch>
        </p:blipFill>
        <p:spPr>
          <a:xfrm>
            <a:off x="6502800" y="3831448"/>
            <a:ext cx="5522914" cy="2054112"/>
          </a:xfrm>
          <a:prstGeom prst="rect">
            <a:avLst/>
          </a:prstGeom>
          <a:solidFill>
            <a:schemeClr val="bg1"/>
          </a:solidFill>
        </p:spPr>
      </p:pic>
    </p:spTree>
    <p:extLst>
      <p:ext uri="{BB962C8B-B14F-4D97-AF65-F5344CB8AC3E}">
        <p14:creationId xmlns:p14="http://schemas.microsoft.com/office/powerpoint/2010/main" val="314971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30">
            <a:extLst>
              <a:ext uri="{FF2B5EF4-FFF2-40B4-BE49-F238E27FC236}">
                <a16:creationId xmlns:a16="http://schemas.microsoft.com/office/drawing/2014/main" id="{1B4732CC-8F5E-4437-BD32-32F919F8FE66}"/>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49397" r="3998" b="4490"/>
          <a:stretch/>
        </p:blipFill>
        <p:spPr bwMode="auto">
          <a:xfrm>
            <a:off x="8236907" y="3365831"/>
            <a:ext cx="2790328" cy="2181864"/>
          </a:xfrm>
          <a:prstGeom prst="rect">
            <a:avLst/>
          </a:prstGeom>
          <a:ln>
            <a:noFill/>
          </a:ln>
          <a:extLst>
            <a:ext uri="{53640926-AAD7-44D8-BBD7-CCE9431645EC}">
              <a14:shadowObscured xmlns:a14="http://schemas.microsoft.com/office/drawing/2010/main"/>
            </a:ext>
          </a:extLst>
        </p:spPr>
      </p:pic>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platzhalter 4">
            <a:extLst>
              <a:ext uri="{FF2B5EF4-FFF2-40B4-BE49-F238E27FC236}">
                <a16:creationId xmlns:a16="http://schemas.microsoft.com/office/drawing/2014/main" id="{F4DEC437-4002-49E1-92F6-25669855A181}"/>
              </a:ext>
            </a:extLst>
          </p:cNvPr>
          <p:cNvSpPr txBox="1">
            <a:spLocks/>
          </p:cNvSpPr>
          <p:nvPr/>
        </p:nvSpPr>
        <p:spPr>
          <a:xfrm>
            <a:off x="376511" y="1440310"/>
            <a:ext cx="7603707"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just"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obtain a collection of ca. </a:t>
            </a: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10 enzymes from native hosts </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that will be obtained by fermentation using non-conventional cultivation conditions.</a:t>
            </a:r>
          </a:p>
          <a:p>
            <a:pPr marL="355164" marR="0" lvl="0" indent="-355164" algn="just"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Fermentation optimization protocols were implemented for cultivating new microbes and producing enzymatic materials:</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Native enzymatic materials (protein extracts) of 51 isolates were produced:</a:t>
            </a:r>
          </a:p>
          <a:p>
            <a:pPr marL="1076064" marR="0" lvl="2" indent="-355164" algn="just"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12x lipase-esterases</a:t>
            </a:r>
          </a:p>
          <a:p>
            <a:pPr marL="1076064" marR="0" lvl="2" indent="-355164" algn="just"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8x PET hydrolases</a:t>
            </a:r>
          </a:p>
          <a:p>
            <a:pPr marL="1076064" marR="0" lvl="2" indent="-355164" algn="just"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29x glycoside hydrolases (25x hyaluronidases)</a:t>
            </a:r>
          </a:p>
          <a:p>
            <a:pPr marL="1076064" marR="0" lvl="2" indent="-355164" algn="just"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2x proteases</a:t>
            </a:r>
          </a:p>
        </p:txBody>
      </p:sp>
      <p:sp>
        <p:nvSpPr>
          <p:cNvPr id="7" name="TextBox 4">
            <a:extLst>
              <a:ext uri="{FF2B5EF4-FFF2-40B4-BE49-F238E27FC236}">
                <a16:creationId xmlns:a16="http://schemas.microsoft.com/office/drawing/2014/main" id="{1595A9F0-597F-45BB-B3A5-EB81F8D05770}"/>
              </a:ext>
            </a:extLst>
          </p:cNvPr>
          <p:cNvSpPr txBox="1"/>
          <p:nvPr/>
        </p:nvSpPr>
        <p:spPr>
          <a:xfrm>
            <a:off x="662609" y="30438"/>
            <a:ext cx="10299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4.3: Production of enzymes from their natural hosts M (M2 – M30)</a:t>
            </a:r>
          </a:p>
        </p:txBody>
      </p:sp>
      <p:pic>
        <p:nvPicPr>
          <p:cNvPr id="6" name="Imagen 30">
            <a:extLst>
              <a:ext uri="{FF2B5EF4-FFF2-40B4-BE49-F238E27FC236}">
                <a16:creationId xmlns:a16="http://schemas.microsoft.com/office/drawing/2014/main" id="{E4395E65-2FDE-40AA-960C-3B0F9E1CE272}"/>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1396" r="53593" b="4490"/>
          <a:stretch/>
        </p:blipFill>
        <p:spPr bwMode="auto">
          <a:xfrm>
            <a:off x="8230809" y="1164905"/>
            <a:ext cx="2796426" cy="2264095"/>
          </a:xfrm>
          <a:prstGeom prst="rect">
            <a:avLst/>
          </a:prstGeom>
          <a:ln>
            <a:noFill/>
          </a:ln>
          <a:extLst>
            <a:ext uri="{53640926-AAD7-44D8-BBD7-CCE9431645EC}">
              <a14:shadowObscured xmlns:a14="http://schemas.microsoft.com/office/drawing/2010/main"/>
            </a:ext>
          </a:extLst>
        </p:spPr>
      </p:pic>
      <p:pic>
        <p:nvPicPr>
          <p:cNvPr id="2" name="Grafik 1">
            <a:extLst>
              <a:ext uri="{FF2B5EF4-FFF2-40B4-BE49-F238E27FC236}">
                <a16:creationId xmlns:a16="http://schemas.microsoft.com/office/drawing/2014/main" id="{E1C46B90-C5E7-468E-9FF8-30A3891CBD80}"/>
              </a:ext>
            </a:extLst>
          </p:cNvPr>
          <p:cNvPicPr>
            <a:picLocks noChangeAspect="1"/>
          </p:cNvPicPr>
          <p:nvPr/>
        </p:nvPicPr>
        <p:blipFill>
          <a:blip r:embed="rId4"/>
          <a:stretch>
            <a:fillRect/>
          </a:stretch>
        </p:blipFill>
        <p:spPr>
          <a:xfrm>
            <a:off x="7509460" y="5683597"/>
            <a:ext cx="4467724" cy="277160"/>
          </a:xfrm>
          <a:prstGeom prst="rect">
            <a:avLst/>
          </a:prstGeom>
        </p:spPr>
      </p:pic>
      <p:pic>
        <p:nvPicPr>
          <p:cNvPr id="9" name="Imagen 8"/>
          <p:cNvPicPr/>
          <p:nvPr/>
        </p:nvPicPr>
        <p:blipFill rotWithShape="1">
          <a:blip r:embed="rId5">
            <a:extLst>
              <a:ext uri="{28A0092B-C50C-407E-A947-70E740481C1C}">
                <a14:useLocalDpi xmlns:a14="http://schemas.microsoft.com/office/drawing/2010/main" val="0"/>
              </a:ext>
            </a:extLst>
          </a:blip>
          <a:srcRect t="17172" b="17972"/>
          <a:stretch/>
        </p:blipFill>
        <p:spPr bwMode="auto">
          <a:xfrm>
            <a:off x="1127866" y="5335934"/>
            <a:ext cx="5851525" cy="695325"/>
          </a:xfrm>
          <a:prstGeom prst="rect">
            <a:avLst/>
          </a:prstGeom>
          <a:noFill/>
          <a:ln>
            <a:noFill/>
          </a:ln>
          <a:extLst>
            <a:ext uri="{53640926-AAD7-44D8-BBD7-CCE9431645EC}">
              <a14:shadowObscured xmlns:a14="http://schemas.microsoft.com/office/drawing/2010/main"/>
            </a:ext>
          </a:extLst>
        </p:spPr>
      </p:pic>
      <p:pic>
        <p:nvPicPr>
          <p:cNvPr id="4" name="Imagen 3"/>
          <p:cNvPicPr>
            <a:picLocks noChangeAspect="1"/>
          </p:cNvPicPr>
          <p:nvPr/>
        </p:nvPicPr>
        <p:blipFill>
          <a:blip r:embed="rId6"/>
          <a:stretch>
            <a:fillRect/>
          </a:stretch>
        </p:blipFill>
        <p:spPr>
          <a:xfrm>
            <a:off x="992903" y="6104455"/>
            <a:ext cx="6121452" cy="228592"/>
          </a:xfrm>
          <a:prstGeom prst="rect">
            <a:avLst/>
          </a:prstGeom>
        </p:spPr>
      </p:pic>
    </p:spTree>
    <p:extLst>
      <p:ext uri="{BB962C8B-B14F-4D97-AF65-F5344CB8AC3E}">
        <p14:creationId xmlns:p14="http://schemas.microsoft.com/office/powerpoint/2010/main" val="26824079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454704"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proceed with the </a:t>
            </a: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activity assessments </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of all enzymatic materials successfully produced, and generate their meta-data.</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Evaluation of the best candidates under the conditions and requirements requested by manufacturers and also towards the real-life substrates: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44x enzymes relevant for </a:t>
            </a:r>
            <a:r>
              <a:rPr kumimoji="0" lang="en-US" sz="1598" b="1" i="0" u="none" strike="noStrike" kern="1200" cap="none" spc="0" normalizeH="0" baseline="0" noProof="0" dirty="0">
                <a:ln>
                  <a:noFill/>
                </a:ln>
                <a:solidFill>
                  <a:prstClr val="black"/>
                </a:solidFill>
                <a:effectLst/>
                <a:uLnTx/>
                <a:uFillTx/>
                <a:latin typeface="Calibri" panose="020F0502020204030204"/>
                <a:ea typeface="+mn-ea"/>
                <a:cs typeface="+mn-cs"/>
              </a:rPr>
              <a:t>cosmetic</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 applications. Also bacterial and archaeal isolates.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591x enzymes relevant for </a:t>
            </a:r>
            <a:r>
              <a:rPr kumimoji="0" lang="en-US" sz="1598" b="1" i="0" u="none" strike="noStrike" kern="1200" cap="none" spc="0" normalizeH="0" baseline="0" noProof="0" dirty="0">
                <a:ln>
                  <a:noFill/>
                </a:ln>
                <a:solidFill>
                  <a:prstClr val="black"/>
                </a:solidFill>
                <a:effectLst/>
                <a:uLnTx/>
                <a:uFillTx/>
                <a:latin typeface="Calibri" panose="020F0502020204030204"/>
                <a:ea typeface="+mn-ea"/>
                <a:cs typeface="+mn-cs"/>
              </a:rPr>
              <a:t>detergent and textile </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applications.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43x enzymes relevant for </a:t>
            </a:r>
            <a:r>
              <a:rPr kumimoji="0" lang="en-US" sz="1598" b="1" i="0" u="none" strike="noStrike" kern="1200" cap="none" spc="0" normalizeH="0" baseline="0" noProof="0" dirty="0">
                <a:ln>
                  <a:noFill/>
                </a:ln>
                <a:solidFill>
                  <a:prstClr val="black"/>
                </a:solidFill>
                <a:effectLst/>
                <a:uLnTx/>
                <a:uFillTx/>
                <a:latin typeface="Calibri" panose="020F0502020204030204"/>
                <a:ea typeface="+mn-ea"/>
                <a:cs typeface="+mn-cs"/>
              </a:rPr>
              <a:t>textile</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 applications.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Furthermore:</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11x crystal structures</a:t>
            </a: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598"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 archaeal </a:t>
            </a:r>
            <a:r>
              <a:rPr kumimoji="0" lang="en-US" sz="1598" b="0" i="0" u="none" strike="noStrike" kern="1200" cap="none" spc="0" normalizeH="0" baseline="0" noProof="0" dirty="0" err="1">
                <a:ln>
                  <a:noFill/>
                </a:ln>
                <a:solidFill>
                  <a:prstClr val="black"/>
                </a:solidFill>
                <a:effectLst/>
                <a:uLnTx/>
                <a:uFillTx/>
                <a:latin typeface="Calibri" panose="020F0502020204030204"/>
                <a:ea typeface="+mn-ea"/>
                <a:cs typeface="+mn-cs"/>
              </a:rPr>
              <a:t>PETase</a:t>
            </a:r>
            <a:endPar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76064" marR="0" lvl="2" indent="-355164"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Hydrolases on synthetic and bio-based polymers</a:t>
            </a:r>
          </a:p>
        </p:txBody>
      </p:sp>
      <p:sp>
        <p:nvSpPr>
          <p:cNvPr id="7" name="TextBox 4">
            <a:extLst>
              <a:ext uri="{FF2B5EF4-FFF2-40B4-BE49-F238E27FC236}">
                <a16:creationId xmlns:a16="http://schemas.microsoft.com/office/drawing/2014/main" id="{1595A9F0-597F-45BB-B3A5-EB81F8D05770}"/>
              </a:ext>
            </a:extLst>
          </p:cNvPr>
          <p:cNvSpPr txBox="1"/>
          <p:nvPr/>
        </p:nvSpPr>
        <p:spPr>
          <a:xfrm>
            <a:off x="662609" y="72002"/>
            <a:ext cx="108920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4.4: Enzyme </a:t>
            </a:r>
            <a:r>
              <a:rPr kumimoji="0" lang="en-US" sz="36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characterisation</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for selecting those with manufacturers’ specifications (M2 – M36)</a:t>
            </a:r>
          </a:p>
        </p:txBody>
      </p:sp>
      <p:pic>
        <p:nvPicPr>
          <p:cNvPr id="6" name="Imagen 29">
            <a:extLst>
              <a:ext uri="{FF2B5EF4-FFF2-40B4-BE49-F238E27FC236}">
                <a16:creationId xmlns:a16="http://schemas.microsoft.com/office/drawing/2014/main" id="{0157FB2D-DEEA-40CE-B670-09124B43C1A7}"/>
              </a:ext>
            </a:extLst>
          </p:cNvPr>
          <p:cNvPicPr/>
          <p:nvPr/>
        </p:nvPicPr>
        <p:blipFill>
          <a:blip r:embed="rId3">
            <a:extLst>
              <a:ext uri="{28A0092B-C50C-407E-A947-70E740481C1C}">
                <a14:useLocalDpi xmlns:a14="http://schemas.microsoft.com/office/drawing/2010/main" val="0"/>
              </a:ext>
            </a:extLst>
          </a:blip>
          <a:stretch>
            <a:fillRect/>
          </a:stretch>
        </p:blipFill>
        <p:spPr>
          <a:xfrm>
            <a:off x="5973341" y="4409504"/>
            <a:ext cx="5857875" cy="1452245"/>
          </a:xfrm>
          <a:prstGeom prst="rect">
            <a:avLst/>
          </a:prstGeom>
        </p:spPr>
      </p:pic>
    </p:spTree>
    <p:extLst>
      <p:ext uri="{BB962C8B-B14F-4D97-AF65-F5344CB8AC3E}">
        <p14:creationId xmlns:p14="http://schemas.microsoft.com/office/powerpoint/2010/main" val="26990109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454704" cy="1388879"/>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Enzyme characterization for selecting those with manufacturers’ specifications:</a:t>
            </a:r>
          </a:p>
          <a:p>
            <a:pPr marL="1076064" marR="0" lvl="2" indent="-355164"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Standardized </a:t>
            </a:r>
            <a:r>
              <a:rPr kumimoji="0" lang="en-US" sz="1598" b="1" i="0" u="none" strike="noStrike" kern="1200" cap="none" spc="0" normalizeH="0" baseline="0" noProof="0" dirty="0">
                <a:ln>
                  <a:noFill/>
                </a:ln>
                <a:solidFill>
                  <a:prstClr val="black"/>
                </a:solidFill>
                <a:effectLst/>
                <a:uLnTx/>
                <a:uFillTx/>
                <a:latin typeface="Calibri" panose="020F0502020204030204"/>
                <a:ea typeface="+mn-ea"/>
                <a:cs typeface="+mn-cs"/>
              </a:rPr>
              <a:t>stained swatches </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(Henkel).</a:t>
            </a:r>
          </a:p>
          <a:p>
            <a:pPr marL="1076064" marR="0" lvl="2" indent="-355164"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Residual </a:t>
            </a:r>
            <a:r>
              <a:rPr kumimoji="0" lang="en-US" sz="1598" b="1" i="0" u="none" strike="noStrike" kern="1200" cap="none" spc="0" normalizeH="0" baseline="0" noProof="0" dirty="0">
                <a:ln>
                  <a:noFill/>
                </a:ln>
                <a:solidFill>
                  <a:prstClr val="black"/>
                </a:solidFill>
                <a:effectLst/>
                <a:uLnTx/>
                <a:uFillTx/>
                <a:latin typeface="Calibri" panose="020F0502020204030204"/>
                <a:ea typeface="+mn-ea"/>
                <a:cs typeface="+mn-cs"/>
              </a:rPr>
              <a:t>spinning oils </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(fatty acid esters/amides/ethoxylates, mineral oil, paraffin, silicone) of synthetic fabrics (</a:t>
            </a:r>
            <a:r>
              <a:rPr kumimoji="0" lang="en-US" sz="1598" b="0" i="0" u="none" strike="noStrike" kern="1200" cap="none" spc="0" normalizeH="0" baseline="0" noProof="0" dirty="0" err="1">
                <a:ln>
                  <a:noFill/>
                </a:ln>
                <a:solidFill>
                  <a:prstClr val="black"/>
                </a:solidFill>
                <a:effectLst/>
                <a:uLnTx/>
                <a:uFillTx/>
                <a:latin typeface="Calibri" panose="020F0502020204030204"/>
                <a:ea typeface="+mn-ea"/>
                <a:cs typeface="+mn-cs"/>
              </a:rPr>
              <a:t>Schoeller</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076064" marR="0" lvl="2" indent="-355164"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Removal of real-life </a:t>
            </a:r>
            <a:r>
              <a:rPr kumimoji="0" lang="en-US" sz="1598" b="1" i="0" u="none" strike="noStrike" kern="1200" cap="none" spc="0" normalizeH="0" baseline="0" noProof="0" dirty="0">
                <a:ln>
                  <a:noFill/>
                </a:ln>
                <a:solidFill>
                  <a:prstClr val="black"/>
                </a:solidFill>
                <a:effectLst/>
                <a:uLnTx/>
                <a:uFillTx/>
                <a:latin typeface="Calibri" panose="020F0502020204030204"/>
                <a:ea typeface="+mn-ea"/>
                <a:cs typeface="+mn-cs"/>
              </a:rPr>
              <a:t>dye</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 BEMAPLEX Black D-HF, and the degradation of </a:t>
            </a:r>
            <a:r>
              <a:rPr kumimoji="0" lang="en-US" sz="1598" b="1" i="0" u="none" strike="noStrike" kern="1200" cap="none" spc="0" normalizeH="0" baseline="0" noProof="0" dirty="0">
                <a:ln>
                  <a:noFill/>
                </a:ln>
                <a:solidFill>
                  <a:prstClr val="black"/>
                </a:solidFill>
                <a:effectLst/>
                <a:uLnTx/>
                <a:uFillTx/>
                <a:latin typeface="Calibri" panose="020F0502020204030204"/>
                <a:ea typeface="+mn-ea"/>
                <a:cs typeface="+mn-cs"/>
              </a:rPr>
              <a:t>PET fabrics </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for evaluating their recycling (</a:t>
            </a:r>
            <a:r>
              <a:rPr kumimoji="0" lang="en-US" sz="1598" b="0" i="0" u="none" strike="noStrike" kern="1200" cap="none" spc="0" normalizeH="0" baseline="0" noProof="0" dirty="0" err="1">
                <a:ln>
                  <a:noFill/>
                </a:ln>
                <a:solidFill>
                  <a:prstClr val="black"/>
                </a:solidFill>
                <a:effectLst/>
                <a:uLnTx/>
                <a:uFillTx/>
                <a:latin typeface="Calibri" panose="020F0502020204030204"/>
                <a:ea typeface="+mn-ea"/>
                <a:cs typeface="+mn-cs"/>
              </a:rPr>
              <a:t>Schoeller</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076064" marR="0" lvl="2" indent="-355164"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Degradation of </a:t>
            </a:r>
            <a:r>
              <a:rPr kumimoji="0" lang="en-US" sz="1598" b="1" i="0" u="none" strike="noStrike" kern="1200" cap="none" spc="0" normalizeH="0" baseline="0" noProof="0" dirty="0">
                <a:ln>
                  <a:noFill/>
                </a:ln>
                <a:solidFill>
                  <a:prstClr val="black"/>
                </a:solidFill>
                <a:effectLst/>
                <a:uLnTx/>
                <a:uFillTx/>
                <a:latin typeface="Calibri" panose="020F0502020204030204"/>
                <a:ea typeface="+mn-ea"/>
                <a:cs typeface="+mn-cs"/>
              </a:rPr>
              <a:t>hyaluronic acid </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products </a:t>
            </a:r>
            <a:r>
              <a:rPr kumimoji="0" lang="en-US" sz="1598" b="0" i="0" u="none" strike="noStrike" kern="1200" cap="none" spc="0" normalizeH="0" baseline="0" noProof="0" dirty="0" err="1">
                <a:ln>
                  <a:noFill/>
                </a:ln>
                <a:solidFill>
                  <a:prstClr val="black"/>
                </a:solidFill>
                <a:effectLst/>
                <a:uLnTx/>
                <a:uFillTx/>
                <a:latin typeface="Calibri" panose="020F0502020204030204"/>
                <a:ea typeface="+mn-ea"/>
                <a:cs typeface="+mn-cs"/>
              </a:rPr>
              <a:t>Hyacare</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 and Hyacare50 (Evonik).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a:extLst>
              <a:ext uri="{FF2B5EF4-FFF2-40B4-BE49-F238E27FC236}">
                <a16:creationId xmlns:a16="http://schemas.microsoft.com/office/drawing/2014/main" id="{7796FA3D-6E29-4AAF-BE24-BF8777F0C8BA}"/>
              </a:ext>
            </a:extLst>
          </p:cNvPr>
          <p:cNvPicPr>
            <a:picLocks noChangeAspect="1"/>
          </p:cNvPicPr>
          <p:nvPr/>
        </p:nvPicPr>
        <p:blipFill rotWithShape="1">
          <a:blip r:embed="rId3"/>
          <a:srcRect l="7042" t="44941" b="6907"/>
          <a:stretch/>
        </p:blipFill>
        <p:spPr>
          <a:xfrm>
            <a:off x="109735" y="3236623"/>
            <a:ext cx="5174941" cy="2432236"/>
          </a:xfrm>
          <a:prstGeom prst="rect">
            <a:avLst/>
          </a:prstGeom>
        </p:spPr>
      </p:pic>
      <p:sp>
        <p:nvSpPr>
          <p:cNvPr id="12" name="Rechteck 11">
            <a:extLst>
              <a:ext uri="{FF2B5EF4-FFF2-40B4-BE49-F238E27FC236}">
                <a16:creationId xmlns:a16="http://schemas.microsoft.com/office/drawing/2014/main" id="{0031B855-F037-4E1A-964B-5841370BBA0C}"/>
              </a:ext>
            </a:extLst>
          </p:cNvPr>
          <p:cNvSpPr/>
          <p:nvPr/>
        </p:nvSpPr>
        <p:spPr>
          <a:xfrm>
            <a:off x="8624455" y="5854943"/>
            <a:ext cx="303703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Figure 4.16. Cells of </a:t>
            </a:r>
            <a:r>
              <a:rPr kumimoji="0" lang="en-US" sz="1000" b="1" i="1" u="none" strike="noStrike" kern="1200" cap="none" spc="0" normalizeH="0" baseline="0" noProof="0" dirty="0" err="1">
                <a:ln>
                  <a:noFill/>
                </a:ln>
                <a:solidFill>
                  <a:prstClr val="black"/>
                </a:solidFill>
                <a:effectLst/>
                <a:uLnTx/>
                <a:uFillTx/>
                <a:latin typeface="Calibri" panose="020F0502020204030204"/>
                <a:ea typeface="+mn-ea"/>
                <a:cs typeface="+mn-cs"/>
              </a:rPr>
              <a:t>Stutzerimonas</a:t>
            </a:r>
            <a:r>
              <a:rPr kumimoji="0" lang="en-US" sz="10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1" i="1" u="none" strike="noStrike" kern="1200" cap="none" spc="0" normalizeH="0" baseline="0" noProof="0" dirty="0" err="1">
                <a:ln>
                  <a:noFill/>
                </a:ln>
                <a:solidFill>
                  <a:prstClr val="black"/>
                </a:solidFill>
                <a:effectLst/>
                <a:uLnTx/>
                <a:uFillTx/>
                <a:latin typeface="Calibri" panose="020F0502020204030204"/>
                <a:ea typeface="+mn-ea"/>
                <a:cs typeface="+mn-cs"/>
              </a:rPr>
              <a:t>stutzeri</a:t>
            </a:r>
            <a:r>
              <a:rPr kumimoji="0" lang="en-US" sz="10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are capable of degrading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Hyacare</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from Evonik into small size products after 7 days of biotransformation.</a:t>
            </a:r>
          </a:p>
        </p:txBody>
      </p:sp>
      <p:sp>
        <p:nvSpPr>
          <p:cNvPr id="16" name="Rechteck 15">
            <a:extLst>
              <a:ext uri="{FF2B5EF4-FFF2-40B4-BE49-F238E27FC236}">
                <a16:creationId xmlns:a16="http://schemas.microsoft.com/office/drawing/2014/main" id="{B2BA1EC5-8DED-4685-BF70-FC6531D7D31D}"/>
              </a:ext>
            </a:extLst>
          </p:cNvPr>
          <p:cNvSpPr/>
          <p:nvPr/>
        </p:nvSpPr>
        <p:spPr>
          <a:xfrm>
            <a:off x="5211751" y="5217800"/>
            <a:ext cx="3538306"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Figure 4.19. Enzymatic preparations capable of removing spinning oils</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from raw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Schoeller</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fabrics. </a:t>
            </a:r>
          </a:p>
        </p:txBody>
      </p:sp>
      <p:sp>
        <p:nvSpPr>
          <p:cNvPr id="20" name="Rechteck 19">
            <a:extLst>
              <a:ext uri="{FF2B5EF4-FFF2-40B4-BE49-F238E27FC236}">
                <a16:creationId xmlns:a16="http://schemas.microsoft.com/office/drawing/2014/main" id="{3742DD89-216E-4E00-A365-6946230BCB95}"/>
              </a:ext>
            </a:extLst>
          </p:cNvPr>
          <p:cNvSpPr/>
          <p:nvPr/>
        </p:nvSpPr>
        <p:spPr>
          <a:xfrm>
            <a:off x="210257" y="5731832"/>
            <a:ext cx="458481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Figure 4.17. Enzymatic preparations capable of degrading stained swatches</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Tests were performed as detailed in D3.2 using washing buffer (B).</a:t>
            </a:r>
          </a:p>
        </p:txBody>
      </p:sp>
      <p:sp>
        <p:nvSpPr>
          <p:cNvPr id="15" name="TextBox 4">
            <a:extLst>
              <a:ext uri="{FF2B5EF4-FFF2-40B4-BE49-F238E27FC236}">
                <a16:creationId xmlns:a16="http://schemas.microsoft.com/office/drawing/2014/main" id="{1595A9F0-597F-45BB-B3A5-EB81F8D05770}"/>
              </a:ext>
            </a:extLst>
          </p:cNvPr>
          <p:cNvSpPr txBox="1"/>
          <p:nvPr/>
        </p:nvSpPr>
        <p:spPr>
          <a:xfrm>
            <a:off x="662609" y="269431"/>
            <a:ext cx="10299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4.4: </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Libre Franklin"/>
                <a:cs typeface="Libre Franklin"/>
                <a:sym typeface="Libre Franklin"/>
              </a:rPr>
              <a:t>Explanation of the work carried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Progress undertaken and outputs achieved </a:t>
            </a:r>
          </a:p>
        </p:txBody>
      </p:sp>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l="50618" t="9467" b="49821"/>
          <a:stretch/>
        </p:blipFill>
        <p:spPr>
          <a:xfrm>
            <a:off x="8542387" y="2543722"/>
            <a:ext cx="3490286" cy="1650955"/>
          </a:xfrm>
          <a:prstGeom prst="rect">
            <a:avLst/>
          </a:prstGeom>
        </p:spPr>
      </p:pic>
      <p:sp>
        <p:nvSpPr>
          <p:cNvPr id="18" name="Rechteck 11">
            <a:extLst>
              <a:ext uri="{FF2B5EF4-FFF2-40B4-BE49-F238E27FC236}">
                <a16:creationId xmlns:a16="http://schemas.microsoft.com/office/drawing/2014/main" id="{0031B855-F037-4E1A-964B-5841370BBA0C}"/>
              </a:ext>
            </a:extLst>
          </p:cNvPr>
          <p:cNvSpPr/>
          <p:nvPr/>
        </p:nvSpPr>
        <p:spPr>
          <a:xfrm>
            <a:off x="8487650" y="4256627"/>
            <a:ext cx="3477063"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Figure 4.21. Best selected enzymes capable of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Schoeller</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dye liquid discoloration.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Grafik 12">
            <a:extLst>
              <a:ext uri="{FF2B5EF4-FFF2-40B4-BE49-F238E27FC236}">
                <a16:creationId xmlns:a16="http://schemas.microsoft.com/office/drawing/2014/main" id="{2076CC67-F685-4057-823B-34CC70344888}"/>
              </a:ext>
            </a:extLst>
          </p:cNvPr>
          <p:cNvPicPr>
            <a:picLocks noChangeAspect="1"/>
          </p:cNvPicPr>
          <p:nvPr/>
        </p:nvPicPr>
        <p:blipFill rotWithShape="1">
          <a:blip r:embed="rId5"/>
          <a:srcRect r="51634"/>
          <a:stretch/>
        </p:blipFill>
        <p:spPr>
          <a:xfrm>
            <a:off x="9068014" y="4653792"/>
            <a:ext cx="2149917" cy="1128015"/>
          </a:xfrm>
          <a:prstGeom prst="rect">
            <a:avLst/>
          </a:prstGeom>
        </p:spPr>
      </p:pic>
      <p:pic>
        <p:nvPicPr>
          <p:cNvPr id="21" name="Grafik 16">
            <a:extLst>
              <a:ext uri="{FF2B5EF4-FFF2-40B4-BE49-F238E27FC236}">
                <a16:creationId xmlns:a16="http://schemas.microsoft.com/office/drawing/2014/main" id="{14A3E3CC-E5D5-4308-8E42-F45EF4059DB5}"/>
              </a:ext>
            </a:extLst>
          </p:cNvPr>
          <p:cNvPicPr>
            <a:picLocks noChangeAspect="1"/>
          </p:cNvPicPr>
          <p:nvPr/>
        </p:nvPicPr>
        <p:blipFill rotWithShape="1">
          <a:blip r:embed="rId6"/>
          <a:srcRect r="30930"/>
          <a:stretch/>
        </p:blipFill>
        <p:spPr>
          <a:xfrm>
            <a:off x="5201548" y="3183626"/>
            <a:ext cx="3282558" cy="2008741"/>
          </a:xfrm>
          <a:prstGeom prst="rect">
            <a:avLst/>
          </a:prstGeom>
        </p:spPr>
      </p:pic>
      <p:pic>
        <p:nvPicPr>
          <p:cNvPr id="22" name="Grafik 16">
            <a:extLst>
              <a:ext uri="{FF2B5EF4-FFF2-40B4-BE49-F238E27FC236}">
                <a16:creationId xmlns:a16="http://schemas.microsoft.com/office/drawing/2014/main" id="{14A3E3CC-E5D5-4308-8E42-F45EF4059DB5}"/>
              </a:ext>
            </a:extLst>
          </p:cNvPr>
          <p:cNvPicPr>
            <a:picLocks noChangeAspect="1"/>
          </p:cNvPicPr>
          <p:nvPr/>
        </p:nvPicPr>
        <p:blipFill rotWithShape="1">
          <a:blip r:embed="rId6"/>
          <a:srcRect l="69336" b="61988"/>
          <a:stretch/>
        </p:blipFill>
        <p:spPr>
          <a:xfrm>
            <a:off x="5778263" y="2946593"/>
            <a:ext cx="1200160" cy="628811"/>
          </a:xfrm>
          <a:prstGeom prst="rect">
            <a:avLst/>
          </a:prstGeom>
        </p:spPr>
      </p:pic>
      <p:pic>
        <p:nvPicPr>
          <p:cNvPr id="23" name="Grafik 16">
            <a:extLst>
              <a:ext uri="{FF2B5EF4-FFF2-40B4-BE49-F238E27FC236}">
                <a16:creationId xmlns:a16="http://schemas.microsoft.com/office/drawing/2014/main" id="{14A3E3CC-E5D5-4308-8E42-F45EF4059DB5}"/>
              </a:ext>
            </a:extLst>
          </p:cNvPr>
          <p:cNvPicPr>
            <a:picLocks noChangeAspect="1"/>
          </p:cNvPicPr>
          <p:nvPr/>
        </p:nvPicPr>
        <p:blipFill rotWithShape="1">
          <a:blip r:embed="rId6"/>
          <a:srcRect l="69336" t="38239" b="18333"/>
          <a:stretch/>
        </p:blipFill>
        <p:spPr>
          <a:xfrm>
            <a:off x="7056310" y="3003298"/>
            <a:ext cx="1200160" cy="718427"/>
          </a:xfrm>
          <a:prstGeom prst="rect">
            <a:avLst/>
          </a:prstGeom>
        </p:spPr>
      </p:pic>
    </p:spTree>
    <p:extLst>
      <p:ext uri="{BB962C8B-B14F-4D97-AF65-F5344CB8AC3E}">
        <p14:creationId xmlns:p14="http://schemas.microsoft.com/office/powerpoint/2010/main" val="10433509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5035243"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just"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Based on multiple criteria, we will define the </a:t>
            </a: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best enzymes </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focus on.</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164" marR="0" lvl="0" indent="-355164" algn="just"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368x enzymatic materials (native enzymes, mutants, immobilized preparation, biomimetic, protein extracts, etc.) have been selected as candidates having characteristics of interest for the three applications relevant for the </a:t>
            </a:r>
            <a:r>
              <a:rPr kumimoji="0" lang="en-US" sz="1864" b="0" i="0" u="none" strike="noStrike" kern="1200" cap="none" spc="0" normalizeH="0" baseline="0" noProof="0" dirty="0" err="1">
                <a:ln>
                  <a:noFill/>
                </a:ln>
                <a:solidFill>
                  <a:prstClr val="black"/>
                </a:solidFill>
                <a:effectLst/>
                <a:uLnTx/>
                <a:uFillTx/>
                <a:latin typeface="Calibri" panose="020F0502020204030204"/>
                <a:ea typeface="+mn-ea"/>
                <a:cs typeface="+mn-cs"/>
              </a:rPr>
              <a:t>FuturEnzyme</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project: detergent, textiles and cosmetics.</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Until M18 a set of 27 enzyme candidates were selected as priority candidates for WP5-WP7 </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4">
            <a:extLst>
              <a:ext uri="{FF2B5EF4-FFF2-40B4-BE49-F238E27FC236}">
                <a16:creationId xmlns:a16="http://schemas.microsoft.com/office/drawing/2014/main" id="{1595A9F0-597F-45BB-B3A5-EB81F8D05770}"/>
              </a:ext>
            </a:extLst>
          </p:cNvPr>
          <p:cNvSpPr txBox="1"/>
          <p:nvPr/>
        </p:nvSpPr>
        <p:spPr>
          <a:xfrm>
            <a:off x="662609" y="30438"/>
            <a:ext cx="10299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4.5: Decision-making strategy for selecting lead enzyme candidates (M6 – M36)</a:t>
            </a:r>
          </a:p>
        </p:txBody>
      </p:sp>
      <p:graphicFrame>
        <p:nvGraphicFramePr>
          <p:cNvPr id="2" name="Tabelle 1">
            <a:extLst>
              <a:ext uri="{FF2B5EF4-FFF2-40B4-BE49-F238E27FC236}">
                <a16:creationId xmlns:a16="http://schemas.microsoft.com/office/drawing/2014/main" id="{2E84EC88-29CA-4B0A-A124-9E5470694745}"/>
              </a:ext>
            </a:extLst>
          </p:cNvPr>
          <p:cNvGraphicFramePr>
            <a:graphicFrameLocks noGrp="1"/>
          </p:cNvGraphicFramePr>
          <p:nvPr>
            <p:extLst/>
          </p:nvPr>
        </p:nvGraphicFramePr>
        <p:xfrm>
          <a:off x="5887673" y="1388505"/>
          <a:ext cx="6123758" cy="4419600"/>
        </p:xfrm>
        <a:graphic>
          <a:graphicData uri="http://schemas.openxmlformats.org/drawingml/2006/table">
            <a:tbl>
              <a:tblPr firstRow="1" firstCol="1" bandRow="1">
                <a:tableStyleId>{793D81CF-94F2-401A-BA57-92F5A7B2D0C5}</a:tableStyleId>
              </a:tblPr>
              <a:tblGrid>
                <a:gridCol w="278836">
                  <a:extLst>
                    <a:ext uri="{9D8B030D-6E8A-4147-A177-3AD203B41FA5}">
                      <a16:colId xmlns:a16="http://schemas.microsoft.com/office/drawing/2014/main" val="294780251"/>
                    </a:ext>
                  </a:extLst>
                </a:gridCol>
                <a:gridCol w="2001866">
                  <a:extLst>
                    <a:ext uri="{9D8B030D-6E8A-4147-A177-3AD203B41FA5}">
                      <a16:colId xmlns:a16="http://schemas.microsoft.com/office/drawing/2014/main" val="2049960055"/>
                    </a:ext>
                  </a:extLst>
                </a:gridCol>
                <a:gridCol w="817751">
                  <a:extLst>
                    <a:ext uri="{9D8B030D-6E8A-4147-A177-3AD203B41FA5}">
                      <a16:colId xmlns:a16="http://schemas.microsoft.com/office/drawing/2014/main" val="3202146102"/>
                    </a:ext>
                  </a:extLst>
                </a:gridCol>
                <a:gridCol w="712719">
                  <a:extLst>
                    <a:ext uri="{9D8B030D-6E8A-4147-A177-3AD203B41FA5}">
                      <a16:colId xmlns:a16="http://schemas.microsoft.com/office/drawing/2014/main" val="2028929472"/>
                    </a:ext>
                  </a:extLst>
                </a:gridCol>
                <a:gridCol w="355734">
                  <a:extLst>
                    <a:ext uri="{9D8B030D-6E8A-4147-A177-3AD203B41FA5}">
                      <a16:colId xmlns:a16="http://schemas.microsoft.com/office/drawing/2014/main" val="1960347006"/>
                    </a:ext>
                  </a:extLst>
                </a:gridCol>
                <a:gridCol w="900902">
                  <a:extLst>
                    <a:ext uri="{9D8B030D-6E8A-4147-A177-3AD203B41FA5}">
                      <a16:colId xmlns:a16="http://schemas.microsoft.com/office/drawing/2014/main" val="2755671651"/>
                    </a:ext>
                  </a:extLst>
                </a:gridCol>
                <a:gridCol w="1055950">
                  <a:extLst>
                    <a:ext uri="{9D8B030D-6E8A-4147-A177-3AD203B41FA5}">
                      <a16:colId xmlns:a16="http://schemas.microsoft.com/office/drawing/2014/main" val="3339341365"/>
                    </a:ext>
                  </a:extLst>
                </a:gridCol>
              </a:tblGrid>
              <a:tr h="300092">
                <a:tc>
                  <a:txBody>
                    <a:bodyPr/>
                    <a:lstStyle/>
                    <a:p>
                      <a:pPr algn="l">
                        <a:spcAft>
                          <a:spcPts val="600"/>
                        </a:spcAft>
                      </a:pPr>
                      <a:r>
                        <a:rPr lang="en-US" sz="1000" dirty="0">
                          <a:effectLst/>
                        </a:rPr>
                        <a:t>ID</a:t>
                      </a:r>
                      <a:endParaRPr lang="de-DE" sz="1100" dirty="0">
                        <a:effectLst/>
                        <a:latin typeface="Calibri" panose="020F0502020204030204" pitchFamily="34" charset="0"/>
                        <a:cs typeface="Times New Roman" panose="02020603050405020304" pitchFamily="18" charset="0"/>
                      </a:endParaRPr>
                    </a:p>
                  </a:txBody>
                  <a:tcPr marL="67521" marR="67521" marT="0" marB="0" anchor="ctr">
                    <a:solidFill>
                      <a:srgbClr val="44546A"/>
                    </a:solidFill>
                  </a:tcPr>
                </a:tc>
                <a:tc>
                  <a:txBody>
                    <a:bodyPr/>
                    <a:lstStyle/>
                    <a:p>
                      <a:pPr algn="l">
                        <a:spcAft>
                          <a:spcPts val="600"/>
                        </a:spcAft>
                      </a:pPr>
                      <a:r>
                        <a:rPr lang="en-US" sz="1000" dirty="0">
                          <a:effectLst/>
                        </a:rPr>
                        <a:t>Enzyme</a:t>
                      </a:r>
                      <a:r>
                        <a:rPr lang="en-US" sz="1000" baseline="30000" dirty="0">
                          <a:effectLst/>
                        </a:rPr>
                        <a:t>1</a:t>
                      </a:r>
                      <a:endParaRPr lang="de-DE" sz="1100" dirty="0">
                        <a:effectLst/>
                        <a:latin typeface="Calibri" panose="020F0502020204030204" pitchFamily="34" charset="0"/>
                        <a:cs typeface="Times New Roman" panose="02020603050405020304" pitchFamily="18" charset="0"/>
                      </a:endParaRPr>
                    </a:p>
                  </a:txBody>
                  <a:tcPr marL="67521" marR="67521" marT="0" marB="0" anchor="ctr">
                    <a:solidFill>
                      <a:srgbClr val="44546A"/>
                    </a:solidFill>
                  </a:tcPr>
                </a:tc>
                <a:tc>
                  <a:txBody>
                    <a:bodyPr/>
                    <a:lstStyle/>
                    <a:p>
                      <a:pPr algn="l">
                        <a:spcAft>
                          <a:spcPts val="600"/>
                        </a:spcAft>
                      </a:pPr>
                      <a:r>
                        <a:rPr lang="en-US" sz="1000" dirty="0">
                          <a:effectLst/>
                        </a:rPr>
                        <a:t>Partner</a:t>
                      </a:r>
                      <a:endParaRPr lang="de-DE" sz="1100" dirty="0">
                        <a:effectLst/>
                        <a:latin typeface="Calibri" panose="020F0502020204030204" pitchFamily="34" charset="0"/>
                        <a:cs typeface="Times New Roman" panose="02020603050405020304" pitchFamily="18" charset="0"/>
                      </a:endParaRPr>
                    </a:p>
                  </a:txBody>
                  <a:tcPr marL="67521" marR="67521" marT="0" marB="0" anchor="ctr">
                    <a:solidFill>
                      <a:srgbClr val="44546A"/>
                    </a:solidFill>
                  </a:tcPr>
                </a:tc>
                <a:tc>
                  <a:txBody>
                    <a:bodyPr/>
                    <a:lstStyle/>
                    <a:p>
                      <a:pPr algn="l">
                        <a:spcAft>
                          <a:spcPts val="600"/>
                        </a:spcAft>
                      </a:pPr>
                      <a:r>
                        <a:rPr lang="en-US" sz="1000">
                          <a:effectLst/>
                        </a:rPr>
                        <a:t>Priority</a:t>
                      </a:r>
                      <a:endParaRPr lang="de-DE" sz="1100">
                        <a:effectLst/>
                        <a:latin typeface="Calibri" panose="020F0502020204030204" pitchFamily="34" charset="0"/>
                        <a:cs typeface="Times New Roman" panose="02020603050405020304" pitchFamily="18" charset="0"/>
                      </a:endParaRPr>
                    </a:p>
                  </a:txBody>
                  <a:tcPr marL="67521" marR="67521" marT="0" marB="0" anchor="ctr">
                    <a:solidFill>
                      <a:srgbClr val="44546A"/>
                    </a:solidFill>
                  </a:tcPr>
                </a:tc>
                <a:tc>
                  <a:txBody>
                    <a:bodyPr/>
                    <a:lstStyle/>
                    <a:p>
                      <a:pPr algn="l">
                        <a:spcAft>
                          <a:spcPts val="600"/>
                        </a:spcAft>
                      </a:pPr>
                      <a:r>
                        <a:rPr lang="en-US" sz="1000" dirty="0">
                          <a:effectLst/>
                        </a:rPr>
                        <a:t>SP</a:t>
                      </a:r>
                      <a:r>
                        <a:rPr lang="en-US" sz="1000" baseline="30000" dirty="0">
                          <a:effectLst/>
                        </a:rPr>
                        <a:t>2</a:t>
                      </a:r>
                      <a:endParaRPr lang="de-DE" sz="1100" dirty="0">
                        <a:effectLst/>
                        <a:latin typeface="Calibri" panose="020F0502020204030204" pitchFamily="34" charset="0"/>
                        <a:cs typeface="Times New Roman" panose="02020603050405020304" pitchFamily="18" charset="0"/>
                      </a:endParaRPr>
                    </a:p>
                  </a:txBody>
                  <a:tcPr marL="67521" marR="67521" marT="0" marB="0" anchor="ctr">
                    <a:solidFill>
                      <a:srgbClr val="44546A"/>
                    </a:solidFill>
                  </a:tcPr>
                </a:tc>
                <a:tc>
                  <a:txBody>
                    <a:bodyPr/>
                    <a:lstStyle/>
                    <a:p>
                      <a:pPr algn="l">
                        <a:spcAft>
                          <a:spcPts val="600"/>
                        </a:spcAft>
                      </a:pPr>
                      <a:r>
                        <a:rPr lang="en-US" sz="1000">
                          <a:effectLst/>
                        </a:rPr>
                        <a:t>Homology (%)</a:t>
                      </a:r>
                      <a:r>
                        <a:rPr lang="en-US" sz="1000" baseline="30000">
                          <a:effectLst/>
                        </a:rPr>
                        <a:t>3</a:t>
                      </a:r>
                      <a:endParaRPr lang="de-DE" sz="1100">
                        <a:effectLst/>
                        <a:latin typeface="Calibri" panose="020F0502020204030204" pitchFamily="34" charset="0"/>
                        <a:cs typeface="Times New Roman" panose="02020603050405020304" pitchFamily="18" charset="0"/>
                      </a:endParaRPr>
                    </a:p>
                  </a:txBody>
                  <a:tcPr marL="67521" marR="67521" marT="0" marB="0" anchor="ctr">
                    <a:solidFill>
                      <a:srgbClr val="44546A"/>
                    </a:solidFill>
                  </a:tcPr>
                </a:tc>
                <a:tc>
                  <a:txBody>
                    <a:bodyPr/>
                    <a:lstStyle/>
                    <a:p>
                      <a:pPr algn="l">
                        <a:spcAft>
                          <a:spcPts val="600"/>
                        </a:spcAft>
                      </a:pPr>
                      <a:r>
                        <a:rPr lang="en-US" sz="1000" dirty="0">
                          <a:effectLst/>
                        </a:rPr>
                        <a:t>Application</a:t>
                      </a:r>
                      <a:endParaRPr lang="de-DE" sz="1100" dirty="0">
                        <a:effectLst/>
                        <a:latin typeface="Calibri" panose="020F0502020204030204" pitchFamily="34" charset="0"/>
                        <a:cs typeface="Times New Roman" panose="02020603050405020304" pitchFamily="18" charset="0"/>
                      </a:endParaRPr>
                    </a:p>
                  </a:txBody>
                  <a:tcPr marL="67521" marR="67521" marT="0" marB="0" anchor="ctr">
                    <a:solidFill>
                      <a:srgbClr val="44546A"/>
                    </a:solidFill>
                  </a:tcPr>
                </a:tc>
                <a:extLst>
                  <a:ext uri="{0D108BD9-81ED-4DB2-BD59-A6C34878D82A}">
                    <a16:rowId xmlns:a16="http://schemas.microsoft.com/office/drawing/2014/main" val="3352243846"/>
                  </a:ext>
                </a:extLst>
              </a:tr>
              <a:tr h="150046">
                <a:tc>
                  <a:txBody>
                    <a:bodyPr/>
                    <a:lstStyle/>
                    <a:p>
                      <a:pPr algn="l">
                        <a:spcAft>
                          <a:spcPts val="600"/>
                        </a:spcAft>
                      </a:pPr>
                      <a:r>
                        <a:rPr lang="en-US" sz="1000">
                          <a:effectLst/>
                        </a:rPr>
                        <a:t>1</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Kest3 (lipase)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Bangor</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33.87</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Detergent</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410966965"/>
                  </a:ext>
                </a:extLst>
              </a:tr>
              <a:tr h="150046">
                <a:tc>
                  <a:txBody>
                    <a:bodyPr/>
                    <a:lstStyle/>
                    <a:p>
                      <a:pPr algn="l">
                        <a:spcAft>
                          <a:spcPts val="600"/>
                        </a:spcAft>
                      </a:pPr>
                      <a:r>
                        <a:rPr lang="en-US" sz="1000">
                          <a:effectLst/>
                        </a:rPr>
                        <a:t>2</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FE_Lip9 (lipase)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CSIC</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99.45</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Detergent, textile</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1918738728"/>
                  </a:ext>
                </a:extLst>
              </a:tr>
              <a:tr h="150046">
                <a:tc>
                  <a:txBody>
                    <a:bodyPr/>
                    <a:lstStyle/>
                    <a:p>
                      <a:pPr algn="l">
                        <a:spcAft>
                          <a:spcPts val="600"/>
                        </a:spcAft>
                      </a:pPr>
                      <a:r>
                        <a:rPr lang="en-US" sz="1000">
                          <a:effectLst/>
                        </a:rPr>
                        <a:t>3</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FE_ID9 (lipase)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CSIC</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100</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Detergent</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2271108561"/>
                  </a:ext>
                </a:extLst>
              </a:tr>
              <a:tr h="150046">
                <a:tc>
                  <a:txBody>
                    <a:bodyPr/>
                    <a:lstStyle/>
                    <a:p>
                      <a:pPr algn="l">
                        <a:spcAft>
                          <a:spcPts val="600"/>
                        </a:spcAft>
                      </a:pPr>
                      <a:r>
                        <a:rPr lang="en-US" sz="1000">
                          <a:effectLst/>
                        </a:rPr>
                        <a:t>4</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FE_polur1 (lipase)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CSIC</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97.3</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Detergent</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903853644"/>
                  </a:ext>
                </a:extLst>
              </a:tr>
              <a:tr h="150046">
                <a:tc>
                  <a:txBody>
                    <a:bodyPr/>
                    <a:lstStyle/>
                    <a:p>
                      <a:pPr algn="l">
                        <a:spcAft>
                          <a:spcPts val="600"/>
                        </a:spcAft>
                      </a:pPr>
                      <a:r>
                        <a:rPr lang="en-US" sz="1000">
                          <a:effectLst/>
                        </a:rPr>
                        <a:t>5</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EstLip_Dim_#008 (lipase)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UDUS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100</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tabLst>
                          <a:tab pos="474345" algn="l"/>
                        </a:tabLst>
                      </a:pPr>
                      <a:r>
                        <a:rPr lang="en-US" sz="1000">
                          <a:effectLst/>
                        </a:rPr>
                        <a:t>Detergent</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3553932176"/>
                  </a:ext>
                </a:extLst>
              </a:tr>
              <a:tr h="150046">
                <a:tc>
                  <a:txBody>
                    <a:bodyPr/>
                    <a:lstStyle/>
                    <a:p>
                      <a:pPr algn="l">
                        <a:spcAft>
                          <a:spcPts val="600"/>
                        </a:spcAft>
                      </a:pPr>
                      <a:r>
                        <a:rPr lang="en-US" sz="1000">
                          <a:effectLst/>
                        </a:rPr>
                        <a:t>6</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EstLip_Paes_TB035 (lipase)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UDUS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41.98</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Detergent</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4192170480"/>
                  </a:ext>
                </a:extLst>
              </a:tr>
              <a:tr h="150046">
                <a:tc>
                  <a:txBody>
                    <a:bodyPr/>
                    <a:lstStyle/>
                    <a:p>
                      <a:pPr algn="l">
                        <a:spcAft>
                          <a:spcPts val="600"/>
                        </a:spcAft>
                      </a:pPr>
                      <a:r>
                        <a:rPr lang="en-US" sz="1000">
                          <a:effectLst/>
                        </a:rPr>
                        <a:t>7</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EstLip_PtEst1 (lipase)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UDUS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58.63</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Detergent</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1476244072"/>
                  </a:ext>
                </a:extLst>
              </a:tr>
              <a:tr h="150046">
                <a:tc>
                  <a:txBody>
                    <a:bodyPr/>
                    <a:lstStyle/>
                    <a:p>
                      <a:pPr algn="l">
                        <a:spcAft>
                          <a:spcPts val="600"/>
                        </a:spcAft>
                      </a:pPr>
                      <a:r>
                        <a:rPr lang="en-US" sz="1000">
                          <a:effectLst/>
                        </a:rPr>
                        <a:t>8</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EstLip_TBEc304 (lipase)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UDUS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62.54</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Detergent</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3640512677"/>
                  </a:ext>
                </a:extLst>
              </a:tr>
              <a:tr h="150046">
                <a:tc>
                  <a:txBody>
                    <a:bodyPr/>
                    <a:lstStyle/>
                    <a:p>
                      <a:pPr algn="l">
                        <a:spcAft>
                          <a:spcPts val="600"/>
                        </a:spcAft>
                      </a:pPr>
                      <a:r>
                        <a:rPr lang="en-US" sz="1000">
                          <a:effectLst/>
                        </a:rPr>
                        <a:t>9</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s-ES" sz="1000">
                          <a:effectLst/>
                        </a:rPr>
                        <a:t>PEH_Paes_PE-H_Y250S (PETase)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UDUS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62.88</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Detergent, textile</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3426953670"/>
                  </a:ext>
                </a:extLst>
              </a:tr>
              <a:tr h="150046">
                <a:tc>
                  <a:txBody>
                    <a:bodyPr/>
                    <a:lstStyle/>
                    <a:p>
                      <a:pPr algn="l">
                        <a:spcAft>
                          <a:spcPts val="600"/>
                        </a:spcAft>
                      </a:pPr>
                      <a:r>
                        <a:rPr lang="en-US" sz="1000">
                          <a:effectLst/>
                        </a:rPr>
                        <a:t>10</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s-ES" sz="1000">
                          <a:effectLst/>
                        </a:rPr>
                        <a:t>PEH_Pbau_PE-H (Lipase, PETase)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UDUS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61.70</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Detergent, textile</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2475539529"/>
                  </a:ext>
                </a:extLst>
              </a:tr>
              <a:tr h="150046">
                <a:tc>
                  <a:txBody>
                    <a:bodyPr/>
                    <a:lstStyle/>
                    <a:p>
                      <a:pPr algn="l">
                        <a:spcAft>
                          <a:spcPts val="600"/>
                        </a:spcAft>
                      </a:pPr>
                      <a:r>
                        <a:rPr lang="en-US" sz="1000">
                          <a:effectLst/>
                        </a:rPr>
                        <a:t>11</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s-ES" sz="1000">
                          <a:effectLst/>
                        </a:rPr>
                        <a:t>PEH_Pform_PE-H (Lipase, PETase)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UDUS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69.08</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Textile</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3478083459"/>
                  </a:ext>
                </a:extLst>
              </a:tr>
              <a:tr h="150046">
                <a:tc>
                  <a:txBody>
                    <a:bodyPr/>
                    <a:lstStyle/>
                    <a:p>
                      <a:pPr algn="l">
                        <a:spcAft>
                          <a:spcPts val="600"/>
                        </a:spcAft>
                      </a:pPr>
                      <a:r>
                        <a:rPr lang="en-US" sz="1000">
                          <a:effectLst/>
                        </a:rPr>
                        <a:t>12</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s-ES" sz="1000">
                          <a:effectLst/>
                        </a:rPr>
                        <a:t>PEH_Poce_PE-H (Lipase, PETase)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UDUS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62.5</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Detergent, textile</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177821735"/>
                  </a:ext>
                </a:extLst>
              </a:tr>
              <a:tr h="150046">
                <a:tc>
                  <a:txBody>
                    <a:bodyPr/>
                    <a:lstStyle/>
                    <a:p>
                      <a:pPr algn="l">
                        <a:spcAft>
                          <a:spcPts val="600"/>
                        </a:spcAft>
                      </a:pPr>
                      <a:r>
                        <a:rPr lang="en-US" sz="1000">
                          <a:effectLst/>
                        </a:rPr>
                        <a:t>13</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GEN0105 (Lipase, PETase)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Bangor</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61.69</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Detergent</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2827734473"/>
                  </a:ext>
                </a:extLst>
              </a:tr>
              <a:tr h="150046">
                <a:tc>
                  <a:txBody>
                    <a:bodyPr/>
                    <a:lstStyle/>
                    <a:p>
                      <a:pPr algn="l">
                        <a:spcAft>
                          <a:spcPts val="600"/>
                        </a:spcAft>
                      </a:pPr>
                      <a:r>
                        <a:rPr lang="en-US" sz="1000">
                          <a:effectLst/>
                        </a:rPr>
                        <a:t>14</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GEN0095 (cellulase)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Bangor</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52.5</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Textile</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3857163359"/>
                  </a:ext>
                </a:extLst>
              </a:tr>
              <a:tr h="150046">
                <a:tc>
                  <a:txBody>
                    <a:bodyPr/>
                    <a:lstStyle/>
                    <a:p>
                      <a:pPr algn="l">
                        <a:spcAft>
                          <a:spcPts val="600"/>
                        </a:spcAft>
                      </a:pPr>
                      <a:r>
                        <a:rPr lang="en-US" sz="1000">
                          <a:effectLst/>
                        </a:rPr>
                        <a:t>15</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VD_PL9 (hyaluronidase)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CNR</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88.89</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dirty="0">
                          <a:effectLst/>
                        </a:rPr>
                        <a:t>Cosmetic</a:t>
                      </a:r>
                      <a:endParaRPr lang="de-DE" sz="1100" dirty="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2691667750"/>
                  </a:ext>
                </a:extLst>
              </a:tr>
              <a:tr h="150046">
                <a:tc>
                  <a:txBody>
                    <a:bodyPr/>
                    <a:lstStyle/>
                    <a:p>
                      <a:pPr algn="l">
                        <a:spcAft>
                          <a:spcPts val="600"/>
                        </a:spcAft>
                      </a:pPr>
                      <a:r>
                        <a:rPr lang="en-US" sz="1000">
                          <a:effectLst/>
                        </a:rPr>
                        <a:t>16</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VD_PL22 (hyaluronidase)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CNR</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69.23</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Cosmetic</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4078763153"/>
                  </a:ext>
                </a:extLst>
              </a:tr>
              <a:tr h="150046">
                <a:tc>
                  <a:txBody>
                    <a:bodyPr/>
                    <a:lstStyle/>
                    <a:p>
                      <a:pPr algn="l">
                        <a:spcAft>
                          <a:spcPts val="600"/>
                        </a:spcAft>
                      </a:pPr>
                      <a:r>
                        <a:rPr lang="en-US" sz="1000">
                          <a:effectLst/>
                        </a:rPr>
                        <a:t>17</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VA_PL9 (hyaluronidase)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CNR</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32.38</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Cosmetic</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2920345142"/>
                  </a:ext>
                </a:extLst>
              </a:tr>
              <a:tr h="150046">
                <a:tc>
                  <a:txBody>
                    <a:bodyPr/>
                    <a:lstStyle/>
                    <a:p>
                      <a:pPr algn="l">
                        <a:spcAft>
                          <a:spcPts val="600"/>
                        </a:spcAft>
                      </a:pPr>
                      <a:r>
                        <a:rPr lang="en-US" sz="1000">
                          <a:effectLst/>
                        </a:rPr>
                        <a:t>18</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Hyal_HRDSV_2334 (hyaluronidase)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CNR</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100</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Cosmetic</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2091032210"/>
                  </a:ext>
                </a:extLst>
              </a:tr>
              <a:tr h="150046">
                <a:tc>
                  <a:txBody>
                    <a:bodyPr/>
                    <a:lstStyle/>
                    <a:p>
                      <a:pPr algn="l">
                        <a:spcAft>
                          <a:spcPts val="600"/>
                        </a:spcAft>
                      </a:pPr>
                      <a:r>
                        <a:rPr lang="en-US" sz="1000">
                          <a:effectLst/>
                        </a:rPr>
                        <a:t>19</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V. diabolicus V4 (hyaluronidase)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CNR</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Cosmetic</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3683753956"/>
                  </a:ext>
                </a:extLst>
              </a:tr>
              <a:tr h="150046">
                <a:tc>
                  <a:txBody>
                    <a:bodyPr/>
                    <a:lstStyle/>
                    <a:p>
                      <a:pPr algn="l">
                        <a:spcAft>
                          <a:spcPts val="600"/>
                        </a:spcAft>
                      </a:pPr>
                      <a:r>
                        <a:rPr lang="en-US" sz="1000">
                          <a:effectLst/>
                        </a:rPr>
                        <a:t>20</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V. alginolyticus #23 (hyaluronidase)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CNR</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Cosmetic</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2657895347"/>
                  </a:ext>
                </a:extLst>
              </a:tr>
              <a:tr h="150046">
                <a:tc>
                  <a:txBody>
                    <a:bodyPr/>
                    <a:lstStyle/>
                    <a:p>
                      <a:pPr algn="l">
                        <a:spcAft>
                          <a:spcPts val="600"/>
                        </a:spcAft>
                      </a:pPr>
                      <a:r>
                        <a:rPr lang="en-US" sz="1000">
                          <a:effectLst/>
                        </a:rPr>
                        <a:t>21</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FE_EH37 (esterase)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CSIC</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49.09</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Predictive tools</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432119355"/>
                  </a:ext>
                </a:extLst>
              </a:tr>
              <a:tr h="150046">
                <a:tc>
                  <a:txBody>
                    <a:bodyPr/>
                    <a:lstStyle/>
                    <a:p>
                      <a:pPr algn="l">
                        <a:spcAft>
                          <a:spcPts val="600"/>
                        </a:spcAft>
                      </a:pPr>
                      <a:r>
                        <a:rPr lang="en-US" sz="1000">
                          <a:effectLst/>
                        </a:rPr>
                        <a:t>22</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FE_Lip5 (lipase)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CSIC</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43.52</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Detergent</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1934573827"/>
                  </a:ext>
                </a:extLst>
              </a:tr>
              <a:tr h="150046">
                <a:tc>
                  <a:txBody>
                    <a:bodyPr/>
                    <a:lstStyle/>
                    <a:p>
                      <a:pPr algn="l">
                        <a:spcAft>
                          <a:spcPts val="600"/>
                        </a:spcAft>
                      </a:pPr>
                      <a:r>
                        <a:rPr lang="en-US" sz="1000">
                          <a:effectLst/>
                        </a:rPr>
                        <a:t>23</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TR</a:t>
                      </a:r>
                      <a:r>
                        <a:rPr lang="en-US" sz="1000" baseline="-25000">
                          <a:effectLst/>
                        </a:rPr>
                        <a:t>2</a:t>
                      </a:r>
                      <a:r>
                        <a:rPr lang="en-US" sz="1000">
                          <a:effectLst/>
                        </a:rPr>
                        <a:t>E</a:t>
                      </a:r>
                      <a:r>
                        <a:rPr lang="en-US" sz="1000" baseline="-25000">
                          <a:effectLst/>
                        </a:rPr>
                        <a:t>2</a:t>
                      </a:r>
                      <a:r>
                        <a:rPr lang="en-US" sz="1000">
                          <a:effectLst/>
                        </a:rPr>
                        <a:t> (PluriZyme)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CSIC</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66.74</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All</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4190886429"/>
                  </a:ext>
                </a:extLst>
              </a:tr>
              <a:tr h="150046">
                <a:tc>
                  <a:txBody>
                    <a:bodyPr/>
                    <a:lstStyle/>
                    <a:p>
                      <a:pPr algn="l">
                        <a:spcAft>
                          <a:spcPts val="600"/>
                        </a:spcAft>
                      </a:pPr>
                      <a:r>
                        <a:rPr lang="en-US" sz="1000">
                          <a:effectLst/>
                        </a:rPr>
                        <a:t>24</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EH</a:t>
                      </a:r>
                      <a:r>
                        <a:rPr lang="en-US" sz="1000" baseline="-25000">
                          <a:effectLst/>
                        </a:rPr>
                        <a:t>1AB1C </a:t>
                      </a:r>
                      <a:r>
                        <a:rPr lang="en-US" sz="1000">
                          <a:effectLst/>
                        </a:rPr>
                        <a:t>(PluriZyme)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CSIC</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64.19</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All</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3139940906"/>
                  </a:ext>
                </a:extLst>
              </a:tr>
              <a:tr h="150046">
                <a:tc>
                  <a:txBody>
                    <a:bodyPr/>
                    <a:lstStyle/>
                    <a:p>
                      <a:pPr algn="l">
                        <a:spcAft>
                          <a:spcPts val="600"/>
                        </a:spcAft>
                      </a:pPr>
                      <a:r>
                        <a:rPr lang="en-US" sz="1000">
                          <a:effectLst/>
                        </a:rPr>
                        <a:t>25</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X11_mut1 (PluriZyme)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CSIC</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64.78</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All</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3518902104"/>
                  </a:ext>
                </a:extLst>
              </a:tr>
              <a:tr h="150046">
                <a:tc>
                  <a:txBody>
                    <a:bodyPr/>
                    <a:lstStyle/>
                    <a:p>
                      <a:pPr algn="l">
                        <a:spcAft>
                          <a:spcPts val="600"/>
                        </a:spcAft>
                      </a:pPr>
                      <a:r>
                        <a:rPr lang="en-US" sz="1000">
                          <a:effectLst/>
                        </a:rPr>
                        <a:t>26</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s-ES" sz="1000">
                          <a:effectLst/>
                        </a:rPr>
                        <a:t>I8AMQ8 (Peroxidase)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Bangor</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&lt;50%</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Textile</a:t>
                      </a:r>
                      <a:endParaRPr lang="de-DE" sz="110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1318398812"/>
                  </a:ext>
                </a:extLst>
              </a:tr>
              <a:tr h="150046">
                <a:tc>
                  <a:txBody>
                    <a:bodyPr/>
                    <a:lstStyle/>
                    <a:p>
                      <a:pPr algn="l">
                        <a:spcAft>
                          <a:spcPts val="600"/>
                        </a:spcAft>
                      </a:pPr>
                      <a:r>
                        <a:rPr lang="en-US" sz="1000">
                          <a:effectLst/>
                        </a:rPr>
                        <a:t>27</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s-ES" sz="1000">
                          <a:effectLst/>
                        </a:rPr>
                        <a:t>Sav1970 (laccase)</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Bangor</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Yes</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No</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a:effectLst/>
                        </a:rPr>
                        <a:t>&lt;50%</a:t>
                      </a:r>
                      <a:endParaRPr lang="de-DE" sz="1100">
                        <a:effectLst/>
                        <a:latin typeface="Calibri" panose="020F0502020204030204" pitchFamily="34" charset="0"/>
                        <a:cs typeface="Times New Roman" panose="02020603050405020304" pitchFamily="18" charset="0"/>
                      </a:endParaRPr>
                    </a:p>
                  </a:txBody>
                  <a:tcPr marL="67521" marR="67521" marT="0" marB="0" anchor="ctr"/>
                </a:tc>
                <a:tc>
                  <a:txBody>
                    <a:bodyPr/>
                    <a:lstStyle/>
                    <a:p>
                      <a:pPr algn="l">
                        <a:spcAft>
                          <a:spcPts val="600"/>
                        </a:spcAft>
                      </a:pPr>
                      <a:r>
                        <a:rPr lang="en-US" sz="1000" dirty="0">
                          <a:effectLst/>
                        </a:rPr>
                        <a:t>Textile</a:t>
                      </a:r>
                      <a:endParaRPr lang="de-DE" sz="1100" dirty="0">
                        <a:effectLst/>
                        <a:latin typeface="Calibri" panose="020F0502020204030204" pitchFamily="34" charset="0"/>
                        <a:cs typeface="Times New Roman" panose="02020603050405020304" pitchFamily="18" charset="0"/>
                      </a:endParaRPr>
                    </a:p>
                  </a:txBody>
                  <a:tcPr marL="67521" marR="67521" marT="0" marB="0" anchor="ctr"/>
                </a:tc>
                <a:extLst>
                  <a:ext uri="{0D108BD9-81ED-4DB2-BD59-A6C34878D82A}">
                    <a16:rowId xmlns:a16="http://schemas.microsoft.com/office/drawing/2014/main" val="4019607197"/>
                  </a:ext>
                </a:extLst>
              </a:tr>
            </a:tbl>
          </a:graphicData>
        </a:graphic>
      </p:graphicFrame>
      <p:sp>
        <p:nvSpPr>
          <p:cNvPr id="3" name="Rechteck 2">
            <a:extLst>
              <a:ext uri="{FF2B5EF4-FFF2-40B4-BE49-F238E27FC236}">
                <a16:creationId xmlns:a16="http://schemas.microsoft.com/office/drawing/2014/main" id="{7D4728F6-7F46-4E43-BE5E-ED889F9D264B}"/>
              </a:ext>
            </a:extLst>
          </p:cNvPr>
          <p:cNvSpPr/>
          <p:nvPr/>
        </p:nvSpPr>
        <p:spPr>
          <a:xfrm>
            <a:off x="5635690" y="5849961"/>
            <a:ext cx="6096000" cy="430887"/>
          </a:xfrm>
          <a:prstGeom prst="rect">
            <a:avLst/>
          </a:prstGeom>
        </p:spPr>
        <p:txBody>
          <a:bodyPr>
            <a:spAutoFit/>
          </a:bodyPr>
          <a:lstStyle/>
          <a:p>
            <a:pPr marL="270510" marR="0" lvl="0" indent="0" algn="just"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3000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Nagoya protocol: information available and provided by partners.</a:t>
            </a:r>
            <a:r>
              <a:rPr kumimoji="0" lang="en-US" sz="1100" b="0" i="0" u="none" strike="noStrike" kern="1200" cap="none" spc="0" normalizeH="0" baseline="3000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2</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SP, Signal Peptide.</a:t>
            </a:r>
            <a:r>
              <a:rPr kumimoji="0" lang="en-US" sz="1100" b="0" i="0" u="none" strike="noStrike" kern="1200" cap="none" spc="0" normalizeH="0" baseline="3000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3</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Homology against patent database.</a:t>
            </a:r>
            <a:endPar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2696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6789398"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design </a:t>
            </a: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multi-enzyme blends </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for formulating detergents and textiles, and a pre-selection of the three best performing and stable blends will be made.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10x</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enzymes have been selected for the production of cocktails to be used as additive in the Henkel </a:t>
            </a: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liquid detergent</a:t>
            </a:r>
          </a:p>
          <a:p>
            <a:pPr marL="1076064" marR="0" lvl="2" indent="-355164"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it-IT" sz="1598" b="0" i="0" u="none" strike="noStrike" kern="1200" cap="none" spc="0" normalizeH="0" baseline="0" noProof="0" dirty="0">
                <a:ln>
                  <a:noFill/>
                </a:ln>
                <a:solidFill>
                  <a:prstClr val="black"/>
                </a:solidFill>
                <a:effectLst/>
                <a:uLnTx/>
                <a:uFillTx/>
                <a:latin typeface="Calibri" panose="020F0502020204030204"/>
                <a:ea typeface="+mn-ea"/>
                <a:cs typeface="+mn-cs"/>
              </a:rPr>
              <a:t>Successfull tests with FE_Lip9, FE_ID9, Kest3 and GEN0105 </a:t>
            </a:r>
            <a:endParaRPr kumimoji="0" lang="en-US" sz="1598"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2x</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enzymes have been selected for the production of cocktails to be used for the degradation of </a:t>
            </a: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spinning oils </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from </a:t>
            </a:r>
            <a:r>
              <a:rPr kumimoji="0" lang="en-US" sz="1864" b="0" i="0" u="none" strike="noStrike" kern="1200" cap="none" spc="0" normalizeH="0" baseline="0" noProof="0" dirty="0" err="1">
                <a:ln>
                  <a:noFill/>
                </a:ln>
                <a:solidFill>
                  <a:prstClr val="black"/>
                </a:solidFill>
                <a:effectLst/>
                <a:uLnTx/>
                <a:uFillTx/>
                <a:latin typeface="Calibri" panose="020F0502020204030204"/>
                <a:ea typeface="+mn-ea"/>
                <a:cs typeface="+mn-cs"/>
              </a:rPr>
              <a:t>Schoeller</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fabrics</a:t>
            </a:r>
          </a:p>
          <a:p>
            <a:pPr marL="720900" marR="0" lvl="1" indent="-365735"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7x </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enzymes have been selected for the end-of-life </a:t>
            </a:r>
            <a:r>
              <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rPr>
              <a:t>fabric recycling </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of </a:t>
            </a:r>
            <a:r>
              <a:rPr kumimoji="0" lang="en-US" sz="1864" b="0" i="0" u="none" strike="noStrike" kern="1200" cap="none" spc="0" normalizeH="0" baseline="0" noProof="0" dirty="0" err="1">
                <a:ln>
                  <a:noFill/>
                </a:ln>
                <a:solidFill>
                  <a:prstClr val="black"/>
                </a:solidFill>
                <a:effectLst/>
                <a:uLnTx/>
                <a:uFillTx/>
                <a:latin typeface="Calibri" panose="020F0502020204030204"/>
                <a:ea typeface="+mn-ea"/>
                <a:cs typeface="+mn-cs"/>
              </a:rPr>
              <a:t>Schoeller</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PET-based fabrics</a:t>
            </a:r>
          </a:p>
          <a:p>
            <a:pPr marL="720900" marR="0" lvl="1" indent="-365735"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GB" sz="1864" b="1" i="0" u="none" strike="noStrike" kern="1200" cap="none" spc="0" normalizeH="0" baseline="0" noProof="0" dirty="0">
                <a:ln>
                  <a:noFill/>
                </a:ln>
                <a:solidFill>
                  <a:prstClr val="black"/>
                </a:solidFill>
                <a:effectLst/>
                <a:uLnTx/>
                <a:uFillTx/>
                <a:latin typeface="Calibri" panose="020F0502020204030204"/>
                <a:ea typeface="+mn-ea"/>
                <a:cs typeface="+mn-cs"/>
              </a:rPr>
              <a:t>2x</a:t>
            </a:r>
            <a:r>
              <a:rPr kumimoji="0" lang="en-GB" sz="1864" b="0" i="0" u="none" strike="noStrike" kern="1200" cap="none" spc="0" normalizeH="0" baseline="0" noProof="0" dirty="0">
                <a:ln>
                  <a:noFill/>
                </a:ln>
                <a:solidFill>
                  <a:prstClr val="black"/>
                </a:solidFill>
                <a:effectLst/>
                <a:uLnTx/>
                <a:uFillTx/>
                <a:latin typeface="Calibri" panose="020F0502020204030204"/>
                <a:ea typeface="+mn-ea"/>
                <a:cs typeface="+mn-cs"/>
              </a:rPr>
              <a:t> enzymes have been selected for the production of cocktails to be used for the degradation of </a:t>
            </a:r>
            <a:r>
              <a:rPr kumimoji="0" lang="en-GB" sz="1864" b="0" i="0" u="none" strike="noStrike" kern="1200" cap="none" spc="0" normalizeH="0" baseline="0" noProof="0" dirty="0" err="1">
                <a:ln>
                  <a:noFill/>
                </a:ln>
                <a:solidFill>
                  <a:prstClr val="black"/>
                </a:solidFill>
                <a:effectLst/>
                <a:uLnTx/>
                <a:uFillTx/>
                <a:latin typeface="Calibri" panose="020F0502020204030204"/>
                <a:ea typeface="+mn-ea"/>
                <a:cs typeface="+mn-cs"/>
              </a:rPr>
              <a:t>Schoeller</a:t>
            </a:r>
            <a:r>
              <a:rPr kumimoji="0" lang="en-GB" sz="1864"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64" b="1" i="0" u="none" strike="noStrike" kern="1200" cap="none" spc="0" normalizeH="0" baseline="0" noProof="0" dirty="0">
                <a:ln>
                  <a:noFill/>
                </a:ln>
                <a:solidFill>
                  <a:prstClr val="black"/>
                </a:solidFill>
                <a:effectLst/>
                <a:uLnTx/>
                <a:uFillTx/>
                <a:latin typeface="Calibri" panose="020F0502020204030204"/>
                <a:ea typeface="+mn-ea"/>
                <a:cs typeface="+mn-cs"/>
              </a:rPr>
              <a:t>dye</a:t>
            </a:r>
            <a:endPar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4">
            <a:extLst>
              <a:ext uri="{FF2B5EF4-FFF2-40B4-BE49-F238E27FC236}">
                <a16:creationId xmlns:a16="http://schemas.microsoft.com/office/drawing/2014/main" id="{1595A9F0-597F-45BB-B3A5-EB81F8D05770}"/>
              </a:ext>
            </a:extLst>
          </p:cNvPr>
          <p:cNvSpPr txBox="1"/>
          <p:nvPr/>
        </p:nvSpPr>
        <p:spPr>
          <a:xfrm>
            <a:off x="662609" y="269431"/>
            <a:ext cx="10299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Task 4.6: Design of multi-enzyme blends to process complex ingredient mixtures (M12 – M40)</a:t>
            </a:r>
          </a:p>
        </p:txBody>
      </p:sp>
      <p:pic>
        <p:nvPicPr>
          <p:cNvPr id="2" name="Grafik 1">
            <a:extLst>
              <a:ext uri="{FF2B5EF4-FFF2-40B4-BE49-F238E27FC236}">
                <a16:creationId xmlns:a16="http://schemas.microsoft.com/office/drawing/2014/main" id="{9C62F44D-EAF5-47AD-B5C4-DFF8EC915741}"/>
              </a:ext>
            </a:extLst>
          </p:cNvPr>
          <p:cNvPicPr>
            <a:picLocks noChangeAspect="1"/>
          </p:cNvPicPr>
          <p:nvPr/>
        </p:nvPicPr>
        <p:blipFill rotWithShape="1">
          <a:blip r:embed="rId3"/>
          <a:srcRect r="51981"/>
          <a:stretch/>
        </p:blipFill>
        <p:spPr>
          <a:xfrm>
            <a:off x="7530543" y="1347602"/>
            <a:ext cx="4284945" cy="3118033"/>
          </a:xfrm>
          <a:prstGeom prst="rect">
            <a:avLst/>
          </a:prstGeom>
        </p:spPr>
      </p:pic>
      <p:pic>
        <p:nvPicPr>
          <p:cNvPr id="8" name="Grafik 7">
            <a:extLst>
              <a:ext uri="{FF2B5EF4-FFF2-40B4-BE49-F238E27FC236}">
                <a16:creationId xmlns:a16="http://schemas.microsoft.com/office/drawing/2014/main" id="{1927F88B-69FD-4B41-B45E-55794453D24C}"/>
              </a:ext>
            </a:extLst>
          </p:cNvPr>
          <p:cNvPicPr>
            <a:picLocks noChangeAspect="1"/>
          </p:cNvPicPr>
          <p:nvPr/>
        </p:nvPicPr>
        <p:blipFill rotWithShape="1">
          <a:blip r:embed="rId3"/>
          <a:srcRect l="47877"/>
          <a:stretch/>
        </p:blipFill>
        <p:spPr>
          <a:xfrm>
            <a:off x="8072036" y="4354120"/>
            <a:ext cx="3028345" cy="2030144"/>
          </a:xfrm>
          <a:prstGeom prst="rect">
            <a:avLst/>
          </a:prstGeom>
        </p:spPr>
      </p:pic>
      <p:pic>
        <p:nvPicPr>
          <p:cNvPr id="3" name="Imagen 2"/>
          <p:cNvPicPr>
            <a:picLocks noChangeAspect="1"/>
          </p:cNvPicPr>
          <p:nvPr/>
        </p:nvPicPr>
        <p:blipFill>
          <a:blip r:embed="rId4"/>
          <a:stretch>
            <a:fillRect/>
          </a:stretch>
        </p:blipFill>
        <p:spPr>
          <a:xfrm>
            <a:off x="8934106" y="1347602"/>
            <a:ext cx="1248400" cy="936971"/>
          </a:xfrm>
          <a:prstGeom prst="rect">
            <a:avLst/>
          </a:prstGeom>
        </p:spPr>
      </p:pic>
      <p:cxnSp>
        <p:nvCxnSpPr>
          <p:cNvPr id="5" name="Conector recto 4"/>
          <p:cNvCxnSpPr/>
          <p:nvPr/>
        </p:nvCxnSpPr>
        <p:spPr>
          <a:xfrm>
            <a:off x="7994250" y="3431347"/>
            <a:ext cx="3821238" cy="7202"/>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flipV="1">
            <a:off x="7994250" y="2438987"/>
            <a:ext cx="3828928" cy="3983"/>
          </a:xfrm>
          <a:prstGeom prst="line">
            <a:avLst/>
          </a:prstGeom>
          <a:ln w="31750">
            <a:solidFill>
              <a:srgbClr val="44546A"/>
            </a:solidFill>
            <a:prstDash val="sysDash"/>
          </a:ln>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11177675" y="2069655"/>
            <a:ext cx="11015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2.4-fold </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Conector recto de flecha 16"/>
          <p:cNvCxnSpPr/>
          <p:nvPr/>
        </p:nvCxnSpPr>
        <p:spPr>
          <a:xfrm>
            <a:off x="6325627" y="4052455"/>
            <a:ext cx="1252541" cy="0"/>
          </a:xfrm>
          <a:prstGeom prst="straightConnector1">
            <a:avLst/>
          </a:prstGeom>
          <a:ln w="60325">
            <a:solidFill>
              <a:srgbClr val="44546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9685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Connettore 1 49">
            <a:extLst>
              <a:ext uri="{FF2B5EF4-FFF2-40B4-BE49-F238E27FC236}">
                <a16:creationId xmlns:a16="http://schemas.microsoft.com/office/drawing/2014/main" id="{DE33CA04-D057-4A2A-8938-102A39713208}"/>
              </a:ext>
            </a:extLst>
          </p:cNvPr>
          <p:cNvCxnSpPr>
            <a:cxnSpLocks/>
          </p:cNvCxnSpPr>
          <p:nvPr/>
        </p:nvCxnSpPr>
        <p:spPr>
          <a:xfrm>
            <a:off x="3917690" y="1819390"/>
            <a:ext cx="0" cy="3312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Connettore 1 49">
            <a:extLst>
              <a:ext uri="{FF2B5EF4-FFF2-40B4-BE49-F238E27FC236}">
                <a16:creationId xmlns:a16="http://schemas.microsoft.com/office/drawing/2014/main" id="{F7521D67-ECEA-4305-BC71-551399F64877}"/>
              </a:ext>
            </a:extLst>
          </p:cNvPr>
          <p:cNvCxnSpPr>
            <a:cxnSpLocks/>
          </p:cNvCxnSpPr>
          <p:nvPr/>
        </p:nvCxnSpPr>
        <p:spPr>
          <a:xfrm>
            <a:off x="2562576" y="3743427"/>
            <a:ext cx="0" cy="1440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2" name="Connettore 1 49">
            <a:extLst>
              <a:ext uri="{FF2B5EF4-FFF2-40B4-BE49-F238E27FC236}">
                <a16:creationId xmlns:a16="http://schemas.microsoft.com/office/drawing/2014/main" id="{1DF32586-29E8-4B45-B206-AC5A1ED4B9A6}"/>
              </a:ext>
            </a:extLst>
          </p:cNvPr>
          <p:cNvCxnSpPr>
            <a:cxnSpLocks/>
          </p:cNvCxnSpPr>
          <p:nvPr/>
        </p:nvCxnSpPr>
        <p:spPr>
          <a:xfrm>
            <a:off x="2977008" y="4307485"/>
            <a:ext cx="0" cy="86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Connettore 1 49">
            <a:extLst>
              <a:ext uri="{FF2B5EF4-FFF2-40B4-BE49-F238E27FC236}">
                <a16:creationId xmlns:a16="http://schemas.microsoft.com/office/drawing/2014/main" id="{7844A543-656E-4D8F-A38F-786616D73781}"/>
              </a:ext>
            </a:extLst>
          </p:cNvPr>
          <p:cNvCxnSpPr>
            <a:cxnSpLocks/>
          </p:cNvCxnSpPr>
          <p:nvPr/>
        </p:nvCxnSpPr>
        <p:spPr>
          <a:xfrm>
            <a:off x="4736974" y="3050872"/>
            <a:ext cx="0" cy="2016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Connettore 1 49">
            <a:extLst>
              <a:ext uri="{FF2B5EF4-FFF2-40B4-BE49-F238E27FC236}">
                <a16:creationId xmlns:a16="http://schemas.microsoft.com/office/drawing/2014/main" id="{DDA7E4D3-2DE9-46B7-A82E-F4F46ABE8E3C}"/>
              </a:ext>
            </a:extLst>
          </p:cNvPr>
          <p:cNvCxnSpPr>
            <a:cxnSpLocks/>
          </p:cNvCxnSpPr>
          <p:nvPr/>
        </p:nvCxnSpPr>
        <p:spPr>
          <a:xfrm>
            <a:off x="4280274" y="2476960"/>
            <a:ext cx="9526" cy="251737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Connettore 1 49">
            <a:extLst>
              <a:ext uri="{FF2B5EF4-FFF2-40B4-BE49-F238E27FC236}">
                <a16:creationId xmlns:a16="http://schemas.microsoft.com/office/drawing/2014/main" id="{6DC3BC4D-1D10-4199-A810-3AE09B19F9B0}"/>
              </a:ext>
            </a:extLst>
          </p:cNvPr>
          <p:cNvCxnSpPr>
            <a:cxnSpLocks/>
          </p:cNvCxnSpPr>
          <p:nvPr/>
        </p:nvCxnSpPr>
        <p:spPr>
          <a:xfrm flipH="1">
            <a:off x="1083387" y="1510217"/>
            <a:ext cx="0" cy="391606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reccia destra 21">
            <a:extLst>
              <a:ext uri="{FF2B5EF4-FFF2-40B4-BE49-F238E27FC236}">
                <a16:creationId xmlns:a16="http://schemas.microsoft.com/office/drawing/2014/main" id="{ACB422EA-3199-41A6-8B81-408AA6442299}"/>
              </a:ext>
            </a:extLst>
          </p:cNvPr>
          <p:cNvSpPr/>
          <p:nvPr/>
        </p:nvSpPr>
        <p:spPr>
          <a:xfrm>
            <a:off x="385371" y="4773551"/>
            <a:ext cx="10379374"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Connettore 1 23">
            <a:extLst>
              <a:ext uri="{FF2B5EF4-FFF2-40B4-BE49-F238E27FC236}">
                <a16:creationId xmlns:a16="http://schemas.microsoft.com/office/drawing/2014/main" id="{2D88D4C8-7E6B-4CEA-8D45-FFCA79E964CE}"/>
              </a:ext>
            </a:extLst>
          </p:cNvPr>
          <p:cNvCxnSpPr>
            <a:cxnSpLocks/>
          </p:cNvCxnSpPr>
          <p:nvPr/>
        </p:nvCxnSpPr>
        <p:spPr>
          <a:xfrm>
            <a:off x="2990335"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6" name="Connettore 1 24">
            <a:extLst>
              <a:ext uri="{FF2B5EF4-FFF2-40B4-BE49-F238E27FC236}">
                <a16:creationId xmlns:a16="http://schemas.microsoft.com/office/drawing/2014/main" id="{F7453AC9-1800-44B0-8C2A-8303F461CC9E}"/>
              </a:ext>
            </a:extLst>
          </p:cNvPr>
          <p:cNvCxnSpPr>
            <a:cxnSpLocks/>
          </p:cNvCxnSpPr>
          <p:nvPr/>
        </p:nvCxnSpPr>
        <p:spPr>
          <a:xfrm>
            <a:off x="167626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7" name="Connettore 1 25">
            <a:extLst>
              <a:ext uri="{FF2B5EF4-FFF2-40B4-BE49-F238E27FC236}">
                <a16:creationId xmlns:a16="http://schemas.microsoft.com/office/drawing/2014/main" id="{E45601FF-C8E2-4B7F-9742-733B106AE57F}"/>
              </a:ext>
            </a:extLst>
          </p:cNvPr>
          <p:cNvCxnSpPr>
            <a:cxnSpLocks/>
          </p:cNvCxnSpPr>
          <p:nvPr/>
        </p:nvCxnSpPr>
        <p:spPr>
          <a:xfrm>
            <a:off x="815147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8" name="Connettore 1 26">
            <a:extLst>
              <a:ext uri="{FF2B5EF4-FFF2-40B4-BE49-F238E27FC236}">
                <a16:creationId xmlns:a16="http://schemas.microsoft.com/office/drawing/2014/main" id="{290B6F41-8D89-41ED-A23B-4889041C420B}"/>
              </a:ext>
            </a:extLst>
          </p:cNvPr>
          <p:cNvCxnSpPr>
            <a:cxnSpLocks/>
          </p:cNvCxnSpPr>
          <p:nvPr/>
        </p:nvCxnSpPr>
        <p:spPr>
          <a:xfrm>
            <a:off x="10776926" y="5009078"/>
            <a:ext cx="0" cy="432000"/>
          </a:xfrm>
          <a:prstGeom prst="line">
            <a:avLst/>
          </a:prstGeom>
          <a:ln w="5715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9" name="Connettore 1 27">
            <a:extLst>
              <a:ext uri="{FF2B5EF4-FFF2-40B4-BE49-F238E27FC236}">
                <a16:creationId xmlns:a16="http://schemas.microsoft.com/office/drawing/2014/main" id="{25DEE162-3E22-4350-BD71-BDCBC3003545}"/>
              </a:ext>
            </a:extLst>
          </p:cNvPr>
          <p:cNvCxnSpPr>
            <a:cxnSpLocks/>
          </p:cNvCxnSpPr>
          <p:nvPr/>
        </p:nvCxnSpPr>
        <p:spPr>
          <a:xfrm>
            <a:off x="557191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0" name="CasellaDiTesto 15">
            <a:extLst>
              <a:ext uri="{FF2B5EF4-FFF2-40B4-BE49-F238E27FC236}">
                <a16:creationId xmlns:a16="http://schemas.microsoft.com/office/drawing/2014/main" id="{F2A22D5A-831E-40B3-8CBD-059713517C85}"/>
              </a:ext>
            </a:extLst>
          </p:cNvPr>
          <p:cNvSpPr txBox="1"/>
          <p:nvPr/>
        </p:nvSpPr>
        <p:spPr>
          <a:xfrm>
            <a:off x="294815" y="5040412"/>
            <a:ext cx="648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44546A"/>
                </a:solidFill>
                <a:effectLst/>
                <a:uLnTx/>
                <a:uFillTx/>
                <a:latin typeface="Calibri" panose="020F0502020204030204"/>
                <a:ea typeface="+mn-ea"/>
                <a:cs typeface="+mn-cs"/>
              </a:rPr>
              <a:t>M1</a:t>
            </a:r>
          </a:p>
        </p:txBody>
      </p:sp>
      <p:sp>
        <p:nvSpPr>
          <p:cNvPr id="11" name="CasellaDiTesto 16">
            <a:extLst>
              <a:ext uri="{FF2B5EF4-FFF2-40B4-BE49-F238E27FC236}">
                <a16:creationId xmlns:a16="http://schemas.microsoft.com/office/drawing/2014/main" id="{A2D2C0DE-CF6A-466C-8BB6-CD1327B1C4C8}"/>
              </a:ext>
            </a:extLst>
          </p:cNvPr>
          <p:cNvSpPr txBox="1"/>
          <p:nvPr/>
        </p:nvSpPr>
        <p:spPr>
          <a:xfrm>
            <a:off x="1549823"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M6</a:t>
            </a:r>
          </a:p>
        </p:txBody>
      </p:sp>
      <p:sp>
        <p:nvSpPr>
          <p:cNvPr id="12" name="CasellaDiTesto 17">
            <a:extLst>
              <a:ext uri="{FF2B5EF4-FFF2-40B4-BE49-F238E27FC236}">
                <a16:creationId xmlns:a16="http://schemas.microsoft.com/office/drawing/2014/main" id="{9D8D33D7-F0E9-409C-95B2-39396C82EF6B}"/>
              </a:ext>
            </a:extLst>
          </p:cNvPr>
          <p:cNvSpPr txBox="1"/>
          <p:nvPr/>
        </p:nvSpPr>
        <p:spPr>
          <a:xfrm>
            <a:off x="2921079"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M12</a:t>
            </a:r>
          </a:p>
        </p:txBody>
      </p:sp>
      <p:sp>
        <p:nvSpPr>
          <p:cNvPr id="13" name="CasellaDiTesto 18">
            <a:extLst>
              <a:ext uri="{FF2B5EF4-FFF2-40B4-BE49-F238E27FC236}">
                <a16:creationId xmlns:a16="http://schemas.microsoft.com/office/drawing/2014/main" id="{92F1CCF1-1969-4631-9AAA-750A78D6693F}"/>
              </a:ext>
            </a:extLst>
          </p:cNvPr>
          <p:cNvSpPr txBox="1"/>
          <p:nvPr/>
        </p:nvSpPr>
        <p:spPr>
          <a:xfrm>
            <a:off x="5497995"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M24</a:t>
            </a:r>
          </a:p>
        </p:txBody>
      </p:sp>
      <p:sp>
        <p:nvSpPr>
          <p:cNvPr id="14" name="CasellaDiTesto 19">
            <a:extLst>
              <a:ext uri="{FF2B5EF4-FFF2-40B4-BE49-F238E27FC236}">
                <a16:creationId xmlns:a16="http://schemas.microsoft.com/office/drawing/2014/main" id="{79B1F5E4-9079-4F9C-8AF6-8622162AC78F}"/>
              </a:ext>
            </a:extLst>
          </p:cNvPr>
          <p:cNvSpPr txBox="1"/>
          <p:nvPr/>
        </p:nvSpPr>
        <p:spPr>
          <a:xfrm>
            <a:off x="8082097"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44546A"/>
                </a:solidFill>
                <a:effectLst/>
                <a:uLnTx/>
                <a:uFillTx/>
                <a:latin typeface="Calibri" panose="020F0502020204030204"/>
                <a:ea typeface="+mn-ea"/>
                <a:cs typeface="+mn-cs"/>
              </a:rPr>
              <a:t>M36</a:t>
            </a:r>
          </a:p>
        </p:txBody>
      </p:sp>
      <p:sp>
        <p:nvSpPr>
          <p:cNvPr id="15" name="CasellaDiTesto 8">
            <a:extLst>
              <a:ext uri="{FF2B5EF4-FFF2-40B4-BE49-F238E27FC236}">
                <a16:creationId xmlns:a16="http://schemas.microsoft.com/office/drawing/2014/main" id="{0484A520-E1DA-4BA8-B6C9-BEC36DECCCB3}"/>
              </a:ext>
            </a:extLst>
          </p:cNvPr>
          <p:cNvSpPr txBox="1"/>
          <p:nvPr/>
        </p:nvSpPr>
        <p:spPr>
          <a:xfrm>
            <a:off x="4224285"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M18</a:t>
            </a:r>
          </a:p>
        </p:txBody>
      </p:sp>
      <p:cxnSp>
        <p:nvCxnSpPr>
          <p:cNvPr id="16" name="Connettore 1 9">
            <a:extLst>
              <a:ext uri="{FF2B5EF4-FFF2-40B4-BE49-F238E27FC236}">
                <a16:creationId xmlns:a16="http://schemas.microsoft.com/office/drawing/2014/main" id="{B5F85868-29A8-4E44-91DC-4AD6CE924045}"/>
              </a:ext>
            </a:extLst>
          </p:cNvPr>
          <p:cNvCxnSpPr>
            <a:cxnSpLocks/>
          </p:cNvCxnSpPr>
          <p:nvPr/>
        </p:nvCxnSpPr>
        <p:spPr>
          <a:xfrm>
            <a:off x="4289800"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 name="Connettore 1 10">
            <a:extLst>
              <a:ext uri="{FF2B5EF4-FFF2-40B4-BE49-F238E27FC236}">
                <a16:creationId xmlns:a16="http://schemas.microsoft.com/office/drawing/2014/main" id="{A0AB7256-F1D7-47BE-ADCC-E349C81CAD4B}"/>
              </a:ext>
            </a:extLst>
          </p:cNvPr>
          <p:cNvCxnSpPr>
            <a:cxnSpLocks/>
          </p:cNvCxnSpPr>
          <p:nvPr/>
        </p:nvCxnSpPr>
        <p:spPr>
          <a:xfrm>
            <a:off x="6868514"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CasellaDiTesto 11">
            <a:extLst>
              <a:ext uri="{FF2B5EF4-FFF2-40B4-BE49-F238E27FC236}">
                <a16:creationId xmlns:a16="http://schemas.microsoft.com/office/drawing/2014/main" id="{3A3C4CE6-B100-4A14-B83E-4D49104D844D}"/>
              </a:ext>
            </a:extLst>
          </p:cNvPr>
          <p:cNvSpPr txBox="1"/>
          <p:nvPr/>
        </p:nvSpPr>
        <p:spPr>
          <a:xfrm>
            <a:off x="6799712"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M30</a:t>
            </a:r>
          </a:p>
        </p:txBody>
      </p:sp>
      <p:cxnSp>
        <p:nvCxnSpPr>
          <p:cNvPr id="19" name="Connettore 1 12">
            <a:extLst>
              <a:ext uri="{FF2B5EF4-FFF2-40B4-BE49-F238E27FC236}">
                <a16:creationId xmlns:a16="http://schemas.microsoft.com/office/drawing/2014/main" id="{43FEB251-805A-4585-800B-532BACFD102E}"/>
              </a:ext>
            </a:extLst>
          </p:cNvPr>
          <p:cNvCxnSpPr>
            <a:cxnSpLocks/>
          </p:cNvCxnSpPr>
          <p:nvPr/>
        </p:nvCxnSpPr>
        <p:spPr>
          <a:xfrm>
            <a:off x="9394681"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CasellaDiTesto 13">
            <a:extLst>
              <a:ext uri="{FF2B5EF4-FFF2-40B4-BE49-F238E27FC236}">
                <a16:creationId xmlns:a16="http://schemas.microsoft.com/office/drawing/2014/main" id="{AE53670D-E728-4224-B208-9C506572FA6C}"/>
              </a:ext>
            </a:extLst>
          </p:cNvPr>
          <p:cNvSpPr txBox="1"/>
          <p:nvPr/>
        </p:nvSpPr>
        <p:spPr>
          <a:xfrm>
            <a:off x="9325316"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M42</a:t>
            </a:r>
          </a:p>
        </p:txBody>
      </p:sp>
      <p:sp>
        <p:nvSpPr>
          <p:cNvPr id="21" name="Pentagono 28">
            <a:extLst>
              <a:ext uri="{FF2B5EF4-FFF2-40B4-BE49-F238E27FC236}">
                <a16:creationId xmlns:a16="http://schemas.microsoft.com/office/drawing/2014/main" id="{B40DA00D-1C20-4E85-80D1-113DD6D1F7CD}"/>
              </a:ext>
            </a:extLst>
          </p:cNvPr>
          <p:cNvSpPr/>
          <p:nvPr/>
        </p:nvSpPr>
        <p:spPr>
          <a:xfrm>
            <a:off x="416267" y="5496204"/>
            <a:ext cx="1260000" cy="180000"/>
          </a:xfrm>
          <a:prstGeom prst="homePlate">
            <a:avLst/>
          </a:prstGeom>
          <a:solidFill>
            <a:schemeClr val="accent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Achieved in RP1</a:t>
            </a:r>
          </a:p>
        </p:txBody>
      </p:sp>
      <p:sp>
        <p:nvSpPr>
          <p:cNvPr id="22" name="Pentagono 29">
            <a:extLst>
              <a:ext uri="{FF2B5EF4-FFF2-40B4-BE49-F238E27FC236}">
                <a16:creationId xmlns:a16="http://schemas.microsoft.com/office/drawing/2014/main" id="{D24BC056-4E38-43F3-AC79-5E25EB0FDB9A}"/>
              </a:ext>
            </a:extLst>
          </p:cNvPr>
          <p:cNvSpPr/>
          <p:nvPr/>
        </p:nvSpPr>
        <p:spPr>
          <a:xfrm>
            <a:off x="416266" y="5716160"/>
            <a:ext cx="1260000" cy="180000"/>
          </a:xfrm>
          <a:prstGeom prst="homePlate">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For next RPs</a:t>
            </a:r>
          </a:p>
        </p:txBody>
      </p:sp>
      <p:sp>
        <p:nvSpPr>
          <p:cNvPr id="23" name="Pentagono 28">
            <a:extLst>
              <a:ext uri="{FF2B5EF4-FFF2-40B4-BE49-F238E27FC236}">
                <a16:creationId xmlns:a16="http://schemas.microsoft.com/office/drawing/2014/main" id="{FD521B6B-09E1-4363-9E25-AE5F58F48ADC}"/>
              </a:ext>
            </a:extLst>
          </p:cNvPr>
          <p:cNvSpPr/>
          <p:nvPr/>
        </p:nvSpPr>
        <p:spPr>
          <a:xfrm>
            <a:off x="416266" y="5951142"/>
            <a:ext cx="1260000" cy="180000"/>
          </a:xfrm>
          <a:prstGeom prst="homePlate">
            <a:avLst>
              <a:gd name="adj" fmla="val 44149"/>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Deliverable</a:t>
            </a:r>
          </a:p>
        </p:txBody>
      </p:sp>
      <p:sp>
        <p:nvSpPr>
          <p:cNvPr id="24" name="Pentagono 28">
            <a:extLst>
              <a:ext uri="{FF2B5EF4-FFF2-40B4-BE49-F238E27FC236}">
                <a16:creationId xmlns:a16="http://schemas.microsoft.com/office/drawing/2014/main" id="{65E4EE68-32B5-4EA7-9A80-85457AE8F799}"/>
              </a:ext>
            </a:extLst>
          </p:cNvPr>
          <p:cNvSpPr/>
          <p:nvPr/>
        </p:nvSpPr>
        <p:spPr>
          <a:xfrm>
            <a:off x="418354" y="6179641"/>
            <a:ext cx="1260000" cy="180000"/>
          </a:xfrm>
          <a:prstGeom prst="homePlate">
            <a:avLst>
              <a:gd name="adj" fmla="val 44149"/>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Milestone</a:t>
            </a:r>
          </a:p>
        </p:txBody>
      </p:sp>
      <p:sp>
        <p:nvSpPr>
          <p:cNvPr id="26" name="Pentagono 28">
            <a:extLst>
              <a:ext uri="{FF2B5EF4-FFF2-40B4-BE49-F238E27FC236}">
                <a16:creationId xmlns:a16="http://schemas.microsoft.com/office/drawing/2014/main" id="{09E54E72-3624-4F53-92A4-B372F3E5D689}"/>
              </a:ext>
            </a:extLst>
          </p:cNvPr>
          <p:cNvSpPr/>
          <p:nvPr/>
        </p:nvSpPr>
        <p:spPr>
          <a:xfrm>
            <a:off x="942815" y="1115638"/>
            <a:ext cx="2136287" cy="440516"/>
          </a:xfrm>
          <a:prstGeom prst="homePlate">
            <a:avLst>
              <a:gd name="adj" fmla="val 44149"/>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QR barcoding system (D4.1)</a:t>
            </a:r>
          </a:p>
        </p:txBody>
      </p:sp>
      <p:sp>
        <p:nvSpPr>
          <p:cNvPr id="27" name="Rectángulo 26">
            <a:extLst>
              <a:ext uri="{FF2B5EF4-FFF2-40B4-BE49-F238E27FC236}">
                <a16:creationId xmlns:a16="http://schemas.microsoft.com/office/drawing/2014/main" id="{39C9AD5D-5AE0-4F4C-909B-1D89AD8DAE27}"/>
              </a:ext>
            </a:extLst>
          </p:cNvPr>
          <p:cNvSpPr/>
          <p:nvPr/>
        </p:nvSpPr>
        <p:spPr>
          <a:xfrm>
            <a:off x="1028925" y="1504360"/>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4">
            <a:extLst>
              <a:ext uri="{FF2B5EF4-FFF2-40B4-BE49-F238E27FC236}">
                <a16:creationId xmlns:a16="http://schemas.microsoft.com/office/drawing/2014/main" id="{B0A62858-BBA2-4D41-967F-043BC4142BD5}"/>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WP4 – Deliverables and milestones</a:t>
            </a:r>
          </a:p>
        </p:txBody>
      </p:sp>
      <p:sp>
        <p:nvSpPr>
          <p:cNvPr id="42" name="Pentagono 28">
            <a:extLst>
              <a:ext uri="{FF2B5EF4-FFF2-40B4-BE49-F238E27FC236}">
                <a16:creationId xmlns:a16="http://schemas.microsoft.com/office/drawing/2014/main" id="{EE4E3179-71F9-4069-B577-5EF7BDF712CA}"/>
              </a:ext>
            </a:extLst>
          </p:cNvPr>
          <p:cNvSpPr/>
          <p:nvPr/>
        </p:nvSpPr>
        <p:spPr>
          <a:xfrm>
            <a:off x="4144795" y="1937036"/>
            <a:ext cx="6136955" cy="586751"/>
          </a:xfrm>
          <a:prstGeom prst="homePlate">
            <a:avLst>
              <a:gd name="adj" fmla="val 44149"/>
            </a:avLst>
          </a:prstGeom>
          <a:solidFill>
            <a:srgbClr val="FBE5D6"/>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The metadata on expression yield, activity and stability (D4.6)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At least 180 enzymes (recombinant, native, biomimetic) with attractive properties (D4.7)</a:t>
            </a:r>
          </a:p>
        </p:txBody>
      </p:sp>
      <p:sp>
        <p:nvSpPr>
          <p:cNvPr id="43" name="CasellaDiTesto 13">
            <a:extLst>
              <a:ext uri="{FF2B5EF4-FFF2-40B4-BE49-F238E27FC236}">
                <a16:creationId xmlns:a16="http://schemas.microsoft.com/office/drawing/2014/main" id="{7E97384D-CEAA-445E-809F-C95E70A08F62}"/>
              </a:ext>
            </a:extLst>
          </p:cNvPr>
          <p:cNvSpPr txBox="1"/>
          <p:nvPr/>
        </p:nvSpPr>
        <p:spPr>
          <a:xfrm>
            <a:off x="10718954"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M48</a:t>
            </a:r>
          </a:p>
        </p:txBody>
      </p:sp>
      <p:sp>
        <p:nvSpPr>
          <p:cNvPr id="45" name="Rectángulo 44">
            <a:extLst>
              <a:ext uri="{FF2B5EF4-FFF2-40B4-BE49-F238E27FC236}">
                <a16:creationId xmlns:a16="http://schemas.microsoft.com/office/drawing/2014/main" id="{8A6C050C-0A6E-4D89-BA92-F1D7D8B26DFC}"/>
              </a:ext>
            </a:extLst>
          </p:cNvPr>
          <p:cNvSpPr/>
          <p:nvPr/>
        </p:nvSpPr>
        <p:spPr>
          <a:xfrm>
            <a:off x="4225101" y="2454276"/>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Pentagono 28">
            <a:extLst>
              <a:ext uri="{FF2B5EF4-FFF2-40B4-BE49-F238E27FC236}">
                <a16:creationId xmlns:a16="http://schemas.microsoft.com/office/drawing/2014/main" id="{6CC3DCDA-F1FF-4578-841F-D3FFC931CD9E}"/>
              </a:ext>
            </a:extLst>
          </p:cNvPr>
          <p:cNvSpPr/>
          <p:nvPr/>
        </p:nvSpPr>
        <p:spPr>
          <a:xfrm>
            <a:off x="3777119" y="1341867"/>
            <a:ext cx="6533206" cy="530129"/>
          </a:xfrm>
          <a:prstGeom prst="homePlate">
            <a:avLst>
              <a:gd name="adj" fmla="val 44149"/>
            </a:avLst>
          </a:prstGeom>
          <a:solidFill>
            <a:schemeClr val="accent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The </a:t>
            </a:r>
            <a:r>
              <a:rPr kumimoji="0" lang="en-US" sz="1200" b="0" i="0" u="none" strike="noStrike" kern="1200" cap="none" spc="0" normalizeH="0" baseline="0" noProof="0" dirty="0" err="1">
                <a:ln>
                  <a:noFill/>
                </a:ln>
                <a:solidFill>
                  <a:srgbClr val="44546A"/>
                </a:solidFill>
                <a:effectLst/>
                <a:uLnTx/>
                <a:uFillTx/>
                <a:latin typeface="Calibri" panose="020F0502020204030204"/>
                <a:ea typeface="+mn-ea"/>
                <a:cs typeface="+mn-cs"/>
              </a:rPr>
              <a:t>FuturEnzyme</a:t>
            </a: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Portfolio of 1,000 enzyme (recombinant/native/biomimetic) material (</a:t>
            </a:r>
            <a:r>
              <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rPr>
              <a:t>D4.2</a:t>
            </a: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Cell-free expression/reported system (D4.3)</a:t>
            </a:r>
          </a:p>
        </p:txBody>
      </p:sp>
      <p:sp>
        <p:nvSpPr>
          <p:cNvPr id="51" name="Rectángulo 26">
            <a:extLst>
              <a:ext uri="{FF2B5EF4-FFF2-40B4-BE49-F238E27FC236}">
                <a16:creationId xmlns:a16="http://schemas.microsoft.com/office/drawing/2014/main" id="{0986BE7F-C4F7-4D9C-A2A0-0C467BEE5E42}"/>
              </a:ext>
            </a:extLst>
          </p:cNvPr>
          <p:cNvSpPr/>
          <p:nvPr/>
        </p:nvSpPr>
        <p:spPr>
          <a:xfrm>
            <a:off x="3863228" y="1816641"/>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Connettore 1 49">
            <a:extLst>
              <a:ext uri="{FF2B5EF4-FFF2-40B4-BE49-F238E27FC236}">
                <a16:creationId xmlns:a16="http://schemas.microsoft.com/office/drawing/2014/main" id="{F42FCF56-2114-400D-8929-B7F7ADA2FB8D}"/>
              </a:ext>
            </a:extLst>
          </p:cNvPr>
          <p:cNvCxnSpPr>
            <a:cxnSpLocks/>
          </p:cNvCxnSpPr>
          <p:nvPr/>
        </p:nvCxnSpPr>
        <p:spPr>
          <a:xfrm>
            <a:off x="6869281" y="3640413"/>
            <a:ext cx="0" cy="135391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7" name="Pentagono 28">
            <a:extLst>
              <a:ext uri="{FF2B5EF4-FFF2-40B4-BE49-F238E27FC236}">
                <a16:creationId xmlns:a16="http://schemas.microsoft.com/office/drawing/2014/main" id="{1D8ED108-C971-4BA9-8F57-E5ACA7678FA1}"/>
              </a:ext>
            </a:extLst>
          </p:cNvPr>
          <p:cNvSpPr/>
          <p:nvPr/>
        </p:nvSpPr>
        <p:spPr>
          <a:xfrm>
            <a:off x="6728710" y="3295198"/>
            <a:ext cx="3021780" cy="391151"/>
          </a:xfrm>
          <a:prstGeom prst="homePlate">
            <a:avLst>
              <a:gd name="adj" fmla="val 44149"/>
            </a:avLst>
          </a:prstGeom>
          <a:solidFill>
            <a:srgbClr val="DAE3F3"/>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At least 9 enzyme crystal structures (D4.5)</a:t>
            </a:r>
          </a:p>
        </p:txBody>
      </p:sp>
      <p:sp>
        <p:nvSpPr>
          <p:cNvPr id="58" name="Rectángulo 26">
            <a:extLst>
              <a:ext uri="{FF2B5EF4-FFF2-40B4-BE49-F238E27FC236}">
                <a16:creationId xmlns:a16="http://schemas.microsoft.com/office/drawing/2014/main" id="{88A9ED02-D47D-4B22-AFAF-EB29BCE72570}"/>
              </a:ext>
            </a:extLst>
          </p:cNvPr>
          <p:cNvSpPr/>
          <p:nvPr/>
        </p:nvSpPr>
        <p:spPr>
          <a:xfrm>
            <a:off x="6814819" y="3634556"/>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Pentagono 28">
            <a:extLst>
              <a:ext uri="{FF2B5EF4-FFF2-40B4-BE49-F238E27FC236}">
                <a16:creationId xmlns:a16="http://schemas.microsoft.com/office/drawing/2014/main" id="{748AAEEC-0A5B-496C-82A4-C795C42E64EA}"/>
              </a:ext>
            </a:extLst>
          </p:cNvPr>
          <p:cNvSpPr/>
          <p:nvPr/>
        </p:nvSpPr>
        <p:spPr>
          <a:xfrm>
            <a:off x="4630443" y="2572682"/>
            <a:ext cx="2198143" cy="499510"/>
          </a:xfrm>
          <a:prstGeom prst="homePlate">
            <a:avLst>
              <a:gd name="adj" fmla="val 44149"/>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Set of high-performing multi-enzyme blends (D4.8)</a:t>
            </a:r>
          </a:p>
        </p:txBody>
      </p:sp>
      <p:sp>
        <p:nvSpPr>
          <p:cNvPr id="67" name="Pentagono 28">
            <a:extLst>
              <a:ext uri="{FF2B5EF4-FFF2-40B4-BE49-F238E27FC236}">
                <a16:creationId xmlns:a16="http://schemas.microsoft.com/office/drawing/2014/main" id="{14A681AD-099E-4CCC-9C5A-B77E85300E31}"/>
              </a:ext>
            </a:extLst>
          </p:cNvPr>
          <p:cNvSpPr/>
          <p:nvPr/>
        </p:nvSpPr>
        <p:spPr>
          <a:xfrm>
            <a:off x="2455672" y="3206580"/>
            <a:ext cx="4111488" cy="558884"/>
          </a:xfrm>
          <a:prstGeom prst="homePlate">
            <a:avLst>
              <a:gd name="adj" fmla="val 44149"/>
            </a:avLst>
          </a:prstGeom>
          <a:solidFill>
            <a:srgbClr val="FBE5D6"/>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First set of 250 enzymes expressed at mg scale (MS12)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First set of benchmark enzyme materials available (MS13)</a:t>
            </a:r>
          </a:p>
        </p:txBody>
      </p:sp>
      <p:sp>
        <p:nvSpPr>
          <p:cNvPr id="68" name="Rectángulo 44">
            <a:extLst>
              <a:ext uri="{FF2B5EF4-FFF2-40B4-BE49-F238E27FC236}">
                <a16:creationId xmlns:a16="http://schemas.microsoft.com/office/drawing/2014/main" id="{EF8E93AB-8B22-4693-92F0-925204B270CF}"/>
              </a:ext>
            </a:extLst>
          </p:cNvPr>
          <p:cNvSpPr/>
          <p:nvPr/>
        </p:nvSpPr>
        <p:spPr>
          <a:xfrm>
            <a:off x="2516928" y="3720743"/>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Pentagono 28">
            <a:extLst>
              <a:ext uri="{FF2B5EF4-FFF2-40B4-BE49-F238E27FC236}">
                <a16:creationId xmlns:a16="http://schemas.microsoft.com/office/drawing/2014/main" id="{2EA278BE-0B89-46C9-B4DC-BEDB36B6C5C3}"/>
              </a:ext>
            </a:extLst>
          </p:cNvPr>
          <p:cNvSpPr/>
          <p:nvPr/>
        </p:nvSpPr>
        <p:spPr>
          <a:xfrm>
            <a:off x="2870103" y="3830012"/>
            <a:ext cx="2392360" cy="499510"/>
          </a:xfrm>
          <a:prstGeom prst="homePlate">
            <a:avLst>
              <a:gd name="adj" fmla="val 44149"/>
            </a:avLst>
          </a:prstGeom>
          <a:solidFill>
            <a:srgbClr val="FBE5D6"/>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Characteristics, first 180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enzymes (WP2-top ones) (MS14)</a:t>
            </a:r>
          </a:p>
        </p:txBody>
      </p:sp>
      <p:sp>
        <p:nvSpPr>
          <p:cNvPr id="74" name="Rectángulo 44">
            <a:extLst>
              <a:ext uri="{FF2B5EF4-FFF2-40B4-BE49-F238E27FC236}">
                <a16:creationId xmlns:a16="http://schemas.microsoft.com/office/drawing/2014/main" id="{004F6C6C-6B87-469E-A6CD-752D198E727B}"/>
              </a:ext>
            </a:extLst>
          </p:cNvPr>
          <p:cNvSpPr/>
          <p:nvPr/>
        </p:nvSpPr>
        <p:spPr>
          <a:xfrm>
            <a:off x="2931360" y="4284801"/>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Pentagono 28">
            <a:extLst>
              <a:ext uri="{FF2B5EF4-FFF2-40B4-BE49-F238E27FC236}">
                <a16:creationId xmlns:a16="http://schemas.microsoft.com/office/drawing/2014/main" id="{6590AD6C-3AB1-429F-BE1D-1B266E31430C}"/>
              </a:ext>
            </a:extLst>
          </p:cNvPr>
          <p:cNvSpPr/>
          <p:nvPr/>
        </p:nvSpPr>
        <p:spPr>
          <a:xfrm>
            <a:off x="3812659" y="4383276"/>
            <a:ext cx="2662785" cy="499510"/>
          </a:xfrm>
          <a:prstGeom prst="homePlate">
            <a:avLst>
              <a:gd name="adj" fmla="val 44149"/>
            </a:avLst>
          </a:prstGeom>
          <a:solidFill>
            <a:srgbClr val="FBE5D6"/>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Characteristics, first 3 multienzyme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blends (MS15)</a:t>
            </a:r>
          </a:p>
        </p:txBody>
      </p:sp>
      <p:sp>
        <p:nvSpPr>
          <p:cNvPr id="79" name="Rectángulo 44">
            <a:extLst>
              <a:ext uri="{FF2B5EF4-FFF2-40B4-BE49-F238E27FC236}">
                <a16:creationId xmlns:a16="http://schemas.microsoft.com/office/drawing/2014/main" id="{7A281006-2DE2-47CD-B5B0-75E477549D73}"/>
              </a:ext>
            </a:extLst>
          </p:cNvPr>
          <p:cNvSpPr/>
          <p:nvPr/>
        </p:nvSpPr>
        <p:spPr>
          <a:xfrm>
            <a:off x="3864392" y="4838065"/>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Pentagono 28">
            <a:extLst>
              <a:ext uri="{FF2B5EF4-FFF2-40B4-BE49-F238E27FC236}">
                <a16:creationId xmlns:a16="http://schemas.microsoft.com/office/drawing/2014/main" id="{C86816BB-86E2-4243-8C95-C85716B92E5D}"/>
              </a:ext>
            </a:extLst>
          </p:cNvPr>
          <p:cNvSpPr/>
          <p:nvPr/>
        </p:nvSpPr>
        <p:spPr>
          <a:xfrm>
            <a:off x="6728710" y="3781925"/>
            <a:ext cx="3562563" cy="440903"/>
          </a:xfrm>
          <a:prstGeom prst="homePlate">
            <a:avLst>
              <a:gd name="adj" fmla="val 44149"/>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Biomimetic protease production system (D4.4)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en-US" sz="1200" b="0" i="1" u="none" strike="noStrike" kern="1200" cap="none" spc="0" normalizeH="0" baseline="0" noProof="0" dirty="0">
                <a:ln>
                  <a:noFill/>
                </a:ln>
                <a:solidFill>
                  <a:srgbClr val="44546A"/>
                </a:solidFill>
                <a:effectLst/>
                <a:uLnTx/>
                <a:uFillTx/>
                <a:latin typeface="Calibri" panose="020F0502020204030204"/>
                <a:ea typeface="+mn-ea"/>
                <a:cs typeface="+mn-cs"/>
              </a:rPr>
              <a:t>Originally due M16, but postponed to M30</a:t>
            </a:r>
          </a:p>
        </p:txBody>
      </p:sp>
      <p:sp>
        <p:nvSpPr>
          <p:cNvPr id="84" name="Rectángulo 44">
            <a:extLst>
              <a:ext uri="{FF2B5EF4-FFF2-40B4-BE49-F238E27FC236}">
                <a16:creationId xmlns:a16="http://schemas.microsoft.com/office/drawing/2014/main" id="{9685924A-A80C-473C-B67F-25755352737A}"/>
              </a:ext>
            </a:extLst>
          </p:cNvPr>
          <p:cNvSpPr/>
          <p:nvPr/>
        </p:nvSpPr>
        <p:spPr>
          <a:xfrm>
            <a:off x="6817586" y="4178825"/>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Marcador de número de diapositiva 4">
            <a:extLst>
              <a:ext uri="{FF2B5EF4-FFF2-40B4-BE49-F238E27FC236}">
                <a16:creationId xmlns:a16="http://schemas.microsoft.com/office/drawing/2014/main" id="{9869F1C2-109E-407A-A024-0CDBE92740E7}"/>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4" name="Rectángulo 44">
            <a:extLst>
              <a:ext uri="{FF2B5EF4-FFF2-40B4-BE49-F238E27FC236}">
                <a16:creationId xmlns:a16="http://schemas.microsoft.com/office/drawing/2014/main" id="{D38F24C1-C803-4EE1-8BAA-6E36F2FB7841}"/>
              </a:ext>
            </a:extLst>
          </p:cNvPr>
          <p:cNvSpPr/>
          <p:nvPr/>
        </p:nvSpPr>
        <p:spPr>
          <a:xfrm>
            <a:off x="4691326" y="3028188"/>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4230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17"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just"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Key bullet points (non-scientific)</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total of 46.93 P/M (out of 173 total, a 27.13%) have been invested, which were effective to achieve the objectives. </a:t>
            </a:r>
          </a:p>
          <a:p>
            <a:pPr marL="720900" marR="0" lvl="1" indent="-365735" algn="l" defTabSz="1217706" rtl="0" eaLnBrk="1" fontAlgn="auto" latinLnBrk="0" hangingPunct="1">
              <a:lnSpc>
                <a:spcPct val="90000"/>
              </a:lnSpc>
              <a:spcBef>
                <a:spcPts val="799"/>
              </a:spcBef>
              <a:spcAft>
                <a:spcPts val="0"/>
              </a:spcAft>
              <a:buClr>
                <a:srgbClr val="70AD47"/>
              </a:buClr>
              <a:buSzPts val="2000"/>
              <a:buFont typeface="Noto Sans Symbols"/>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The work plan is proceeding as planned (see </a:t>
            </a:r>
            <a:r>
              <a:rPr kumimoji="0" lang="en-US" sz="2000" b="1"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Table 4.1</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a:t>
            </a:r>
          </a:p>
        </p:txBody>
      </p:sp>
      <p:sp>
        <p:nvSpPr>
          <p:cNvPr id="6" name="TextBox 4">
            <a:extLst>
              <a:ext uri="{FF2B5EF4-FFF2-40B4-BE49-F238E27FC236}">
                <a16:creationId xmlns:a16="http://schemas.microsoft.com/office/drawing/2014/main" id="{98830EE4-50CC-801E-9F07-28CEF54A4E90}"/>
              </a:ext>
            </a:extLst>
          </p:cNvPr>
          <p:cNvSpPr txBox="1"/>
          <p:nvPr/>
        </p:nvSpPr>
        <p:spPr>
          <a:xfrm>
            <a:off x="662608" y="115555"/>
            <a:ext cx="102040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WP4 - Expected and achieved outputs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Key bullet points</a:t>
            </a:r>
          </a:p>
        </p:txBody>
      </p:sp>
      <p:sp>
        <p:nvSpPr>
          <p:cNvPr id="8" name="Marcador de número de diapositiva 4">
            <a:extLst>
              <a:ext uri="{FF2B5EF4-FFF2-40B4-BE49-F238E27FC236}">
                <a16:creationId xmlns:a16="http://schemas.microsoft.com/office/drawing/2014/main" id="{A21BBB92-719B-4072-A2A7-F83B4C4FA67E}"/>
              </a:ext>
            </a:extLst>
          </p:cNvPr>
          <p:cNvSpPr>
            <a:spLocks noGrp="1"/>
          </p:cNvSpPr>
          <p:nvPr>
            <p:ph type="sldNum" sz="quarter" idx="12"/>
          </p:nvPr>
        </p:nvSpPr>
        <p:spPr>
          <a:xfrm>
            <a:off x="10888909" y="6280849"/>
            <a:ext cx="42294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3" name="Tabla 2">
            <a:extLst>
              <a:ext uri="{FF2B5EF4-FFF2-40B4-BE49-F238E27FC236}">
                <a16:creationId xmlns:a16="http://schemas.microsoft.com/office/drawing/2014/main" id="{BC58A9FA-0B5C-4739-8128-998A90A96BE4}"/>
              </a:ext>
            </a:extLst>
          </p:cNvPr>
          <p:cNvGraphicFramePr>
            <a:graphicFrameLocks noGrp="1"/>
          </p:cNvGraphicFramePr>
          <p:nvPr>
            <p:extLst/>
          </p:nvPr>
        </p:nvGraphicFramePr>
        <p:xfrm>
          <a:off x="1131570" y="3501866"/>
          <a:ext cx="9888854" cy="2682240"/>
        </p:xfrm>
        <a:graphic>
          <a:graphicData uri="http://schemas.openxmlformats.org/drawingml/2006/table">
            <a:tbl>
              <a:tblPr firstRow="1" firstCol="1" bandRow="1">
                <a:tableStyleId>{5C22544A-7EE6-4342-B048-85BDC9FD1C3A}</a:tableStyleId>
              </a:tblPr>
              <a:tblGrid>
                <a:gridCol w="5374154">
                  <a:extLst>
                    <a:ext uri="{9D8B030D-6E8A-4147-A177-3AD203B41FA5}">
                      <a16:colId xmlns:a16="http://schemas.microsoft.com/office/drawing/2014/main" val="3966899620"/>
                    </a:ext>
                  </a:extLst>
                </a:gridCol>
                <a:gridCol w="1169187">
                  <a:extLst>
                    <a:ext uri="{9D8B030D-6E8A-4147-A177-3AD203B41FA5}">
                      <a16:colId xmlns:a16="http://schemas.microsoft.com/office/drawing/2014/main" val="3856638614"/>
                    </a:ext>
                  </a:extLst>
                </a:gridCol>
                <a:gridCol w="1917875">
                  <a:extLst>
                    <a:ext uri="{9D8B030D-6E8A-4147-A177-3AD203B41FA5}">
                      <a16:colId xmlns:a16="http://schemas.microsoft.com/office/drawing/2014/main" val="1806427225"/>
                    </a:ext>
                  </a:extLst>
                </a:gridCol>
                <a:gridCol w="1427638">
                  <a:extLst>
                    <a:ext uri="{9D8B030D-6E8A-4147-A177-3AD203B41FA5}">
                      <a16:colId xmlns:a16="http://schemas.microsoft.com/office/drawing/2014/main" val="3233822932"/>
                    </a:ext>
                  </a:extLst>
                </a:gridCol>
              </a:tblGrid>
              <a:tr h="179705">
                <a:tc>
                  <a:txBody>
                    <a:bodyPr/>
                    <a:lstStyle/>
                    <a:p>
                      <a:pPr algn="just">
                        <a:spcAft>
                          <a:spcPts val="600"/>
                        </a:spcAft>
                      </a:pPr>
                      <a:r>
                        <a:rPr lang="en-US" sz="1600" dirty="0">
                          <a:effectLst/>
                        </a:rPr>
                        <a:t>Name of activity</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dirty="0">
                          <a:effectLst/>
                        </a:rPr>
                        <a:t>Achieved</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spcAft>
                          <a:spcPts val="600"/>
                        </a:spcAft>
                      </a:pPr>
                      <a:r>
                        <a:rPr lang="en-US" sz="1600" dirty="0">
                          <a:effectLst/>
                        </a:rPr>
                        <a:t>Achievement (%)</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spcAft>
                          <a:spcPts val="600"/>
                        </a:spcAft>
                      </a:pPr>
                      <a:r>
                        <a:rPr lang="en-US" sz="1600" dirty="0">
                          <a:effectLst/>
                        </a:rPr>
                        <a:t>Status</a:t>
                      </a:r>
                      <a:endParaRPr lang="es-ES" sz="1600" dirty="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17703132"/>
                  </a:ext>
                </a:extLst>
              </a:tr>
              <a:tr h="151765">
                <a:tc>
                  <a:txBody>
                    <a:bodyPr/>
                    <a:lstStyle/>
                    <a:p>
                      <a:pPr>
                        <a:spcAft>
                          <a:spcPts val="600"/>
                        </a:spcAft>
                      </a:pPr>
                      <a:r>
                        <a:rPr lang="en-US" sz="1600" dirty="0">
                          <a:effectLst/>
                        </a:rPr>
                        <a:t>1 QR barcoding system (D4.1)</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Yes</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100%</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Completed</a:t>
                      </a:r>
                      <a:endParaRPr lang="es-ES" sz="16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81824535"/>
                  </a:ext>
                </a:extLst>
              </a:tr>
              <a:tr h="165735">
                <a:tc>
                  <a:txBody>
                    <a:bodyPr/>
                    <a:lstStyle/>
                    <a:p>
                      <a:pPr>
                        <a:spcAft>
                          <a:spcPts val="600"/>
                        </a:spcAft>
                      </a:pPr>
                      <a:r>
                        <a:rPr lang="en-US" sz="1600" dirty="0">
                          <a:effectLst/>
                        </a:rPr>
                        <a:t>1,000 enzymatic materials (D4.2)</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Partially</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68%</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Open</a:t>
                      </a:r>
                      <a:endParaRPr lang="es-ES" sz="16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72967324"/>
                  </a:ext>
                </a:extLst>
              </a:tr>
              <a:tr h="165735">
                <a:tc>
                  <a:txBody>
                    <a:bodyPr/>
                    <a:lstStyle/>
                    <a:p>
                      <a:pPr>
                        <a:spcAft>
                          <a:spcPts val="600"/>
                        </a:spcAft>
                      </a:pPr>
                      <a:r>
                        <a:rPr lang="en-US" sz="1600" dirty="0">
                          <a:effectLst/>
                        </a:rPr>
                        <a:t>1 Cell-free expression/ reported system (D4.3)</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Yes </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100%</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Completed</a:t>
                      </a:r>
                      <a:endParaRPr lang="es-ES" sz="16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4679280"/>
                  </a:ext>
                </a:extLst>
              </a:tr>
              <a:tr h="151765">
                <a:tc>
                  <a:txBody>
                    <a:bodyPr/>
                    <a:lstStyle/>
                    <a:p>
                      <a:pPr>
                        <a:spcAft>
                          <a:spcPts val="600"/>
                        </a:spcAft>
                      </a:pPr>
                      <a:r>
                        <a:rPr lang="en-US" sz="1600" dirty="0">
                          <a:effectLst/>
                        </a:rPr>
                        <a:t>1 Biomimetic protease production system (D4.4)</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Partially</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50%</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Open</a:t>
                      </a:r>
                      <a:endParaRPr lang="es-ES" sz="16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597908"/>
                  </a:ext>
                </a:extLst>
              </a:tr>
              <a:tr h="165735">
                <a:tc>
                  <a:txBody>
                    <a:bodyPr/>
                    <a:lstStyle/>
                    <a:p>
                      <a:pPr>
                        <a:spcAft>
                          <a:spcPts val="600"/>
                        </a:spcAft>
                      </a:pPr>
                      <a:r>
                        <a:rPr lang="en-US" sz="1600" dirty="0">
                          <a:effectLst/>
                        </a:rPr>
                        <a:t>9 Enzyme crystal structures (D4.5)</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Yes </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133%</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Completed</a:t>
                      </a:r>
                      <a:endParaRPr lang="es-ES" sz="16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96938442"/>
                  </a:ext>
                </a:extLst>
              </a:tr>
              <a:tr h="151765">
                <a:tc>
                  <a:txBody>
                    <a:bodyPr/>
                    <a:lstStyle/>
                    <a:p>
                      <a:pPr>
                        <a:spcAft>
                          <a:spcPts val="600"/>
                        </a:spcAft>
                      </a:pPr>
                      <a:r>
                        <a:rPr lang="en-US" sz="1600" dirty="0">
                          <a:effectLst/>
                        </a:rPr>
                        <a:t>Metadata, expression yield, activity and stability (D4.6)</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Partially</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10%</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Open</a:t>
                      </a:r>
                      <a:endParaRPr lang="es-ES" sz="16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2120915"/>
                  </a:ext>
                </a:extLst>
              </a:tr>
              <a:tr h="165735">
                <a:tc>
                  <a:txBody>
                    <a:bodyPr/>
                    <a:lstStyle/>
                    <a:p>
                      <a:pPr>
                        <a:spcAft>
                          <a:spcPts val="600"/>
                        </a:spcAft>
                      </a:pPr>
                      <a:r>
                        <a:rPr lang="en-US" sz="1600" dirty="0">
                          <a:effectLst/>
                        </a:rPr>
                        <a:t>180 priority enzymes (D4.7)</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Yes </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204%</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Completed</a:t>
                      </a:r>
                      <a:endParaRPr lang="es-ES" sz="16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90762162"/>
                  </a:ext>
                </a:extLst>
              </a:tr>
              <a:tr h="165735">
                <a:tc>
                  <a:txBody>
                    <a:bodyPr/>
                    <a:lstStyle/>
                    <a:p>
                      <a:pPr>
                        <a:spcAft>
                          <a:spcPts val="600"/>
                        </a:spcAft>
                      </a:pPr>
                      <a:r>
                        <a:rPr lang="en-US" sz="1600" dirty="0">
                          <a:effectLst/>
                        </a:rPr>
                        <a:t>Set of high-performing multi-enzyme blends (D4.8)</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Partially</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10%</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Open</a:t>
                      </a:r>
                      <a:endParaRPr lang="es-ES" sz="16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36347933"/>
                  </a:ext>
                </a:extLst>
              </a:tr>
              <a:tr h="151765">
                <a:tc>
                  <a:txBody>
                    <a:bodyPr/>
                    <a:lstStyle/>
                    <a:p>
                      <a:pPr>
                        <a:spcAft>
                          <a:spcPts val="600"/>
                        </a:spcAft>
                      </a:pPr>
                      <a:r>
                        <a:rPr lang="en-US" sz="1600" dirty="0">
                          <a:effectLst/>
                        </a:rPr>
                        <a:t>Deliverables (4, at M18)</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Yes </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100%</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Completed</a:t>
                      </a:r>
                      <a:endParaRPr lang="es-ES" sz="160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55985283"/>
                  </a:ext>
                </a:extLst>
              </a:tr>
              <a:tr h="165735">
                <a:tc>
                  <a:txBody>
                    <a:bodyPr/>
                    <a:lstStyle/>
                    <a:p>
                      <a:pPr>
                        <a:spcAft>
                          <a:spcPts val="600"/>
                        </a:spcAft>
                      </a:pPr>
                      <a:r>
                        <a:rPr lang="en-US" sz="1600" dirty="0">
                          <a:effectLst/>
                        </a:rPr>
                        <a:t>Milestones (2, at M18)</a:t>
                      </a:r>
                      <a:endParaRPr lang="es-ES" sz="1600" dirty="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Yes </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a:effectLst/>
                        </a:rPr>
                        <a:t>100%</a:t>
                      </a:r>
                      <a:endParaRPr lang="es-ES" sz="1600">
                        <a:effectLst/>
                        <a:latin typeface="Calibri" panose="020F0502020204030204" pitchFamily="34" charset="0"/>
                        <a:cs typeface="Arial" panose="020B0604020202020204" pitchFamily="34" charset="0"/>
                      </a:endParaRPr>
                    </a:p>
                  </a:txBody>
                  <a:tcPr marL="68580" marR="68580" marT="0" marB="0"/>
                </a:tc>
                <a:tc>
                  <a:txBody>
                    <a:bodyPr/>
                    <a:lstStyle/>
                    <a:p>
                      <a:pPr algn="just">
                        <a:spcAft>
                          <a:spcPts val="600"/>
                        </a:spcAft>
                      </a:pPr>
                      <a:r>
                        <a:rPr lang="en-US" sz="1600" dirty="0">
                          <a:effectLst/>
                        </a:rPr>
                        <a:t>Completed</a:t>
                      </a:r>
                      <a:endParaRPr lang="es-ES" sz="1600" dirty="0">
                        <a:effectLst/>
                        <a:latin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26526824"/>
                  </a:ext>
                </a:extLst>
              </a:tr>
            </a:tbl>
          </a:graphicData>
        </a:graphic>
      </p:graphicFrame>
      <p:sp>
        <p:nvSpPr>
          <p:cNvPr id="4" name="Rectángulo 3">
            <a:extLst>
              <a:ext uri="{FF2B5EF4-FFF2-40B4-BE49-F238E27FC236}">
                <a16:creationId xmlns:a16="http://schemas.microsoft.com/office/drawing/2014/main" id="{73B7E550-377C-4C5B-BD76-04F5B2173F28}"/>
              </a:ext>
            </a:extLst>
          </p:cNvPr>
          <p:cNvSpPr/>
          <p:nvPr/>
        </p:nvSpPr>
        <p:spPr>
          <a:xfrm>
            <a:off x="842009" y="3032977"/>
            <a:ext cx="10277475" cy="333938"/>
          </a:xfrm>
          <a:prstGeom prst="rect">
            <a:avLst/>
          </a:prstGeom>
        </p:spPr>
        <p:txBody>
          <a:bodyPr wrap="square">
            <a:spAutoFit/>
          </a:bodyPr>
          <a:lstStyle/>
          <a:p>
            <a:pPr marL="1431229" marR="0" lvl="4" indent="0" algn="l" defTabSz="914400" rtl="0" eaLnBrk="1" fontAlgn="auto" latinLnBrk="0" hangingPunct="1">
              <a:lnSpc>
                <a:spcPct val="100000"/>
              </a:lnSpc>
              <a:spcBef>
                <a:spcPts val="0"/>
              </a:spcBef>
              <a:spcAft>
                <a:spcPts val="0"/>
              </a:spcAft>
              <a:buClrTx/>
              <a:buSzTx/>
              <a:buFontTx/>
              <a:buNone/>
              <a:tabLst/>
              <a:defRPr/>
            </a:pPr>
            <a:r>
              <a:rPr kumimoji="0" lang="en-US" sz="1570" b="1" i="0" u="none" strike="noStrike" kern="1200" cap="none" spc="0" normalizeH="0" baseline="0" noProof="0" dirty="0">
                <a:ln>
                  <a:noFill/>
                </a:ln>
                <a:solidFill>
                  <a:prstClr val="black"/>
                </a:solidFill>
                <a:effectLst/>
                <a:uLnTx/>
                <a:uFillTx/>
                <a:latin typeface="Calibri" panose="020F0502020204030204"/>
                <a:ea typeface="+mn-ea"/>
                <a:cs typeface="+mn-cs"/>
              </a:rPr>
              <a:t>Table 4.1. </a:t>
            </a: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Brief summary of clear and measurable details and achievements in WP4 (as in the GA)</a:t>
            </a:r>
            <a:endParaRPr kumimoji="0" lang="en-GB" sz="157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9961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Key bullet points (scientific):</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series of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protocols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many extended to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real-life substrates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have been used to characterize and identify enzymes with high potential in the three target sectors.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17x bacterial and eukaryotic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expression hosts and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27x vectors are successfully in use so far.</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Contributions and integration were highly efficient and according to the work plan: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CSIC</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has contributed to with 344 enzymes,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UDUS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with 62,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BANGOR</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with 122,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UHAM</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with 109,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IST-ID</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CNR</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Bio_Ch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with optimized enzyme production systems from native hosts.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FHMW</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CSIC</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EUCODIS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with biomimetic and artificial enzymes production systems.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EUCODIS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with new methods and protocols for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 pastoris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and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 </a:t>
            </a:r>
            <a:r>
              <a:rPr kumimoji="0" lang="en-US" sz="1800" b="0" i="1"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glutamicum</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rapid </a:t>
            </a:r>
            <a:r>
              <a:rPr kumimoji="0" lang="en-US" sz="1800" b="1"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 vitro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expression platform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has been validated and is available. The novel RNA-Polymerase EM1 identified and used to establish a rapid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 vitro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expression platform improves the applicability of the system in terms of cost and efficiency.</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Development of suitable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sample collection and fermentation optimization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media and conditions to best finding and cultivating appropriate isolates hosting target enzymes and to increase production yields.</a:t>
            </a:r>
          </a:p>
        </p:txBody>
      </p:sp>
      <p:sp>
        <p:nvSpPr>
          <p:cNvPr id="7" name="TextBox 4">
            <a:extLst>
              <a:ext uri="{FF2B5EF4-FFF2-40B4-BE49-F238E27FC236}">
                <a16:creationId xmlns:a16="http://schemas.microsoft.com/office/drawing/2014/main" id="{98830EE4-50CC-801E-9F07-28CEF54A4E90}"/>
              </a:ext>
            </a:extLst>
          </p:cNvPr>
          <p:cNvSpPr txBox="1"/>
          <p:nvPr/>
        </p:nvSpPr>
        <p:spPr>
          <a:xfrm>
            <a:off x="662608" y="115555"/>
            <a:ext cx="102040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WP4 - Expected and achieved outputs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Key bullet points</a:t>
            </a:r>
          </a:p>
        </p:txBody>
      </p:sp>
    </p:spTree>
    <p:extLst>
      <p:ext uri="{BB962C8B-B14F-4D97-AF65-F5344CB8AC3E}">
        <p14:creationId xmlns:p14="http://schemas.microsoft.com/office/powerpoint/2010/main" val="7723817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Key bullet points (scientific, cont.):</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total of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678 out of 1,612 enzymes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have been successfully produced and characterized; they are broadly diverse and distantly related to known homologues in many cases.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Pre-characterized enzymes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536x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lipases/esterases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(42x polyester hydrolases), 109x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GHs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(41x hyaluronidases), 6x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amidases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3x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PluriZymes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3x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proteases/peptidases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21x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oxidoreductases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(laccases and peroxidases).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Fully characterized enzymes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12x lipases/esterases, 8x PET hydrolases, 29x GHs (25x hyaluronidase), and 2x protease producing bacterial strains.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Conditions to the growth of yet-to-be cultivated strains are available.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series of organo-catalytic inhibitors and protein scaffolds have been developed for the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production of artificial biomimetics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with proteolytic and oxidoreductase activities and artificial proteases.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set of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368x selected candidates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with characteristics of interest for the three target applications by adaption of assays allowing to measure fatty acid and hyaluronic acid product release in high-throughput format, with 27x being selected as priority;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11x crystal structures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of 5 enzymes have been solved.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First experiment demonstrated that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combination of best enzymes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allowed a better implementation of more efficient liquid detergents.</a:t>
            </a:r>
          </a:p>
        </p:txBody>
      </p:sp>
      <p:sp>
        <p:nvSpPr>
          <p:cNvPr id="7" name="TextBox 4">
            <a:extLst>
              <a:ext uri="{FF2B5EF4-FFF2-40B4-BE49-F238E27FC236}">
                <a16:creationId xmlns:a16="http://schemas.microsoft.com/office/drawing/2014/main" id="{98830EE4-50CC-801E-9F07-28CEF54A4E90}"/>
              </a:ext>
            </a:extLst>
          </p:cNvPr>
          <p:cNvSpPr txBox="1"/>
          <p:nvPr/>
        </p:nvSpPr>
        <p:spPr>
          <a:xfrm>
            <a:off x="662608" y="115555"/>
            <a:ext cx="102040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WP4 - Expected and achieved outputs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Key bullet points</a:t>
            </a:r>
          </a:p>
        </p:txBody>
      </p:sp>
    </p:spTree>
    <p:extLst>
      <p:ext uri="{BB962C8B-B14F-4D97-AF65-F5344CB8AC3E}">
        <p14:creationId xmlns:p14="http://schemas.microsoft.com/office/powerpoint/2010/main" val="78602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echa derecha 3"/>
          <p:cNvSpPr/>
          <p:nvPr/>
        </p:nvSpPr>
        <p:spPr>
          <a:xfrm>
            <a:off x="4910914" y="4798687"/>
            <a:ext cx="3603049" cy="40659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r>
              <a:rPr lang="en-US" dirty="0"/>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algn="ctr"/>
            <a:fld id="{07CE569E-9B7C-4CB9-AB80-C0841F922CFF}" type="slidenum">
              <a:rPr lang="en-US" smtClean="0"/>
              <a:pPr algn="ctr"/>
              <a:t>8</a:t>
            </a:fld>
            <a:endParaRPr lang="en-US" dirty="0"/>
          </a:p>
        </p:txBody>
      </p:sp>
      <p:sp>
        <p:nvSpPr>
          <p:cNvPr id="6"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a:lnSpc>
                <a:spcPct val="100000"/>
              </a:lnSpc>
            </a:pPr>
            <a:r>
              <a:rPr lang="en-US" sz="2100" b="1" dirty="0"/>
              <a:t>Cosmetic sector</a:t>
            </a:r>
          </a:p>
          <a:p>
            <a:pPr lvl="1">
              <a:lnSpc>
                <a:spcPct val="100000"/>
              </a:lnSpc>
            </a:pPr>
            <a:r>
              <a:rPr lang="en-GB" b="1" dirty="0"/>
              <a:t>E</a:t>
            </a:r>
            <a:r>
              <a:rPr lang="en-US" b="1" dirty="0" err="1"/>
              <a:t>nzymes</a:t>
            </a:r>
            <a:r>
              <a:rPr lang="en-US" b="1" dirty="0"/>
              <a:t> </a:t>
            </a:r>
            <a:r>
              <a:rPr lang="en-US" dirty="0"/>
              <a:t>can have an effective </a:t>
            </a:r>
            <a:r>
              <a:rPr lang="en-US" b="1" dirty="0"/>
              <a:t>impact</a:t>
            </a:r>
            <a:r>
              <a:rPr lang="en-US" dirty="0"/>
              <a:t> </a:t>
            </a:r>
            <a:r>
              <a:rPr lang="en-GB" dirty="0"/>
              <a:t>to </a:t>
            </a:r>
            <a:r>
              <a:rPr lang="en-GB" dirty="0" err="1"/>
              <a:t>hydrolyze</a:t>
            </a:r>
            <a:r>
              <a:rPr lang="en-GB" dirty="0"/>
              <a:t> the long hyaluronic acid in a short defined molecule that is key to the production of </a:t>
            </a:r>
            <a:r>
              <a:rPr lang="en-GB" b="1" dirty="0"/>
              <a:t>anti-ageing cosmetics</a:t>
            </a:r>
            <a:r>
              <a:rPr lang="en-GB" dirty="0"/>
              <a:t>. Here there are two basic challenges. </a:t>
            </a:r>
          </a:p>
          <a:p>
            <a:pPr lvl="2">
              <a:lnSpc>
                <a:spcPct val="100000"/>
              </a:lnSpc>
            </a:pPr>
            <a:r>
              <a:rPr lang="en-GB" dirty="0"/>
              <a:t>Have a repeatable defined molecule size, because pro-inflammatory responses have been reported for 5-15 </a:t>
            </a:r>
            <a:r>
              <a:rPr lang="en-GB" dirty="0" err="1"/>
              <a:t>kDa</a:t>
            </a:r>
            <a:r>
              <a:rPr lang="en-GB" dirty="0"/>
              <a:t> fragments. </a:t>
            </a:r>
          </a:p>
          <a:p>
            <a:pPr lvl="2">
              <a:lnSpc>
                <a:spcPct val="100000"/>
              </a:lnSpc>
            </a:pPr>
            <a:r>
              <a:rPr lang="en-GB" dirty="0"/>
              <a:t>For a complex molecule like hyaluronic acid it is not so easy to find an enzyme that cleaves/</a:t>
            </a:r>
            <a:r>
              <a:rPr lang="en-GB" dirty="0" err="1"/>
              <a:t>hydrolyzes</a:t>
            </a:r>
            <a:r>
              <a:rPr lang="en-GB" dirty="0"/>
              <a:t> at the right place to yield 1-2 </a:t>
            </a:r>
            <a:r>
              <a:rPr lang="en-GB" dirty="0" err="1"/>
              <a:t>kDa</a:t>
            </a:r>
            <a:r>
              <a:rPr lang="en-GB" dirty="0"/>
              <a:t> fragments.</a:t>
            </a:r>
            <a:r>
              <a:rPr lang="en-US" dirty="0"/>
              <a:t> </a:t>
            </a:r>
          </a:p>
          <a:p>
            <a:pPr lvl="1">
              <a:lnSpc>
                <a:spcPct val="100000"/>
              </a:lnSpc>
            </a:pPr>
            <a:r>
              <a:rPr lang="en-GB" dirty="0"/>
              <a:t>This is why we are interested in identifying such an enzyme with which to produce the short-, long- and mid-size molecules. </a:t>
            </a:r>
            <a:r>
              <a:rPr lang="en-US" dirty="0"/>
              <a:t>Most likely these will be </a:t>
            </a:r>
            <a:r>
              <a:rPr lang="en-US" b="1" dirty="0"/>
              <a:t>hyaluronidases</a:t>
            </a:r>
            <a:r>
              <a:rPr lang="en-US" dirty="0"/>
              <a:t>.</a:t>
            </a:r>
          </a:p>
        </p:txBody>
      </p:sp>
      <p:sp>
        <p:nvSpPr>
          <p:cNvPr id="8" name="TextBox 4">
            <a:extLst>
              <a:ext uri="{FF2B5EF4-FFF2-40B4-BE49-F238E27FC236}">
                <a16:creationId xmlns:a16="http://schemas.microsoft.com/office/drawing/2014/main" id="{98830EE4-50CC-801E-9F07-28CEF54A4E90}"/>
              </a:ext>
            </a:extLst>
          </p:cNvPr>
          <p:cNvSpPr txBox="1"/>
          <p:nvPr/>
        </p:nvSpPr>
        <p:spPr>
          <a:xfrm>
            <a:off x="662608" y="80148"/>
            <a:ext cx="10204097" cy="1077218"/>
          </a:xfrm>
          <a:prstGeom prst="rect">
            <a:avLst/>
          </a:prstGeom>
          <a:noFill/>
        </p:spPr>
        <p:txBody>
          <a:bodyPr wrap="square" rtlCol="0">
            <a:spAutoFit/>
          </a:bodyPr>
          <a:lstStyle/>
          <a:p>
            <a:r>
              <a:rPr lang="en-US" sz="3600" dirty="0">
                <a:latin typeface="Franklin Gothic Book" panose="020B0503020102020204" pitchFamily="34" charset="0"/>
              </a:rPr>
              <a:t>Consumer products in </a:t>
            </a:r>
            <a:r>
              <a:rPr lang="en-US" sz="3600" dirty="0" err="1">
                <a:latin typeface="Franklin Gothic Book" panose="020B0503020102020204" pitchFamily="34" charset="0"/>
              </a:rPr>
              <a:t>FuturEnzyme</a:t>
            </a:r>
            <a:endParaRPr lang="en-US" sz="3600" dirty="0">
              <a:latin typeface="Franklin Gothic Book" panose="020B0503020102020204" pitchFamily="34" charset="0"/>
            </a:endParaRPr>
          </a:p>
          <a:p>
            <a:r>
              <a:rPr lang="en-US" sz="2800" dirty="0">
                <a:latin typeface="Franklin Gothic Book" panose="020B0503020102020204" pitchFamily="34" charset="0"/>
              </a:rPr>
              <a:t>Challenges and bottlenecks for the target sector and products</a:t>
            </a:r>
            <a:endParaRPr lang="en-GB" sz="2800" dirty="0">
              <a:latin typeface="Franklin Gothic Book" panose="020B0503020102020204" pitchFamily="34" charset="0"/>
            </a:endParaRPr>
          </a:p>
        </p:txBody>
      </p:sp>
      <p:pic>
        <p:nvPicPr>
          <p:cNvPr id="15" name="Imagen 1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38659" y="4177639"/>
            <a:ext cx="2932437" cy="1648691"/>
          </a:xfrm>
          <a:prstGeom prst="rect">
            <a:avLst/>
          </a:prstGeom>
        </p:spPr>
      </p:pic>
      <p:pic>
        <p:nvPicPr>
          <p:cNvPr id="16" name="Imagen 15">
            <a:extLst>
              <a:ext uri="{FF2B5EF4-FFF2-40B4-BE49-F238E27FC236}">
                <a16:creationId xmlns:a16="http://schemas.microsoft.com/office/drawing/2014/main" id="{0EA4DE31-151E-4B71-BF8E-40C87BD72F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83941" y="4177639"/>
            <a:ext cx="1477107" cy="380509"/>
          </a:xfrm>
          <a:prstGeom prst="rect">
            <a:avLst/>
          </a:prstGeom>
        </p:spPr>
      </p:pic>
      <p:sp>
        <p:nvSpPr>
          <p:cNvPr id="12" name="Rectángulo 11"/>
          <p:cNvSpPr/>
          <p:nvPr/>
        </p:nvSpPr>
        <p:spPr>
          <a:xfrm>
            <a:off x="1343626" y="5524286"/>
            <a:ext cx="2562849" cy="738664"/>
          </a:xfrm>
          <a:prstGeom prst="rect">
            <a:avLst/>
          </a:prstGeom>
        </p:spPr>
        <p:txBody>
          <a:bodyPr wrap="square">
            <a:spAutoFit/>
          </a:bodyPr>
          <a:lstStyle/>
          <a:p>
            <a:pPr algn="ctr"/>
            <a:r>
              <a:rPr lang="es-ES" sz="1400" dirty="0"/>
              <a:t>200 </a:t>
            </a:r>
            <a:r>
              <a:rPr lang="es-ES" sz="1400" dirty="0" err="1"/>
              <a:t>kDa</a:t>
            </a:r>
            <a:r>
              <a:rPr lang="es-ES" sz="1400" dirty="0"/>
              <a:t> </a:t>
            </a:r>
            <a:r>
              <a:rPr lang="es-ES" sz="1400" dirty="0" err="1"/>
              <a:t>hyaluronic</a:t>
            </a:r>
            <a:r>
              <a:rPr lang="es-ES" sz="1400" dirty="0"/>
              <a:t> </a:t>
            </a:r>
            <a:r>
              <a:rPr lang="es-ES" sz="1400" dirty="0" err="1"/>
              <a:t>acid</a:t>
            </a:r>
            <a:endParaRPr lang="es-ES" sz="1400" dirty="0"/>
          </a:p>
          <a:p>
            <a:pPr algn="ctr"/>
            <a:r>
              <a:rPr lang="en-GB" sz="1400" dirty="0">
                <a:ea typeface="Times New Roman" panose="02020603050405020304" pitchFamily="18" charset="0"/>
                <a:sym typeface="Symbol" panose="05050102010706020507" pitchFamily="18" charset="2"/>
              </a:rPr>
              <a:t> B</a:t>
            </a:r>
            <a:r>
              <a:rPr lang="en-GB" sz="1400" dirty="0">
                <a:ea typeface="Times New Roman" panose="02020603050405020304" pitchFamily="18" charset="0"/>
              </a:rPr>
              <a:t>iological anti-ageing activity</a:t>
            </a:r>
          </a:p>
          <a:p>
            <a:pPr algn="ctr"/>
            <a:r>
              <a:rPr lang="en-GB" sz="1400" dirty="0">
                <a:ea typeface="Times New Roman" panose="02020603050405020304" pitchFamily="18" charset="0"/>
                <a:sym typeface="Symbol" panose="05050102010706020507" pitchFamily="18" charset="2"/>
              </a:rPr>
              <a:t> L</a:t>
            </a:r>
            <a:r>
              <a:rPr lang="en-GB" sz="1400" dirty="0">
                <a:ea typeface="Times New Roman" panose="02020603050405020304" pitchFamily="18" charset="0"/>
              </a:rPr>
              <a:t>ow skin penetration</a:t>
            </a:r>
            <a:r>
              <a:rPr lang="es-ES" sz="1400" dirty="0"/>
              <a:t> </a:t>
            </a:r>
          </a:p>
        </p:txBody>
      </p:sp>
      <p:sp>
        <p:nvSpPr>
          <p:cNvPr id="13" name="Rectángulo 12"/>
          <p:cNvSpPr/>
          <p:nvPr/>
        </p:nvSpPr>
        <p:spPr>
          <a:xfrm>
            <a:off x="5562897" y="5524286"/>
            <a:ext cx="2458885" cy="523220"/>
          </a:xfrm>
          <a:prstGeom prst="rect">
            <a:avLst/>
          </a:prstGeom>
        </p:spPr>
        <p:txBody>
          <a:bodyPr wrap="square">
            <a:spAutoFit/>
          </a:bodyPr>
          <a:lstStyle/>
          <a:p>
            <a:pPr algn="ctr"/>
            <a:r>
              <a:rPr lang="es-ES" sz="1400" dirty="0"/>
              <a:t>1-2 </a:t>
            </a:r>
            <a:r>
              <a:rPr lang="es-ES" sz="1400" dirty="0" err="1"/>
              <a:t>kDa</a:t>
            </a:r>
            <a:r>
              <a:rPr lang="es-ES" sz="1400" dirty="0"/>
              <a:t> </a:t>
            </a:r>
            <a:r>
              <a:rPr lang="es-ES" sz="1400" dirty="0" err="1"/>
              <a:t>hyaluronic</a:t>
            </a:r>
            <a:r>
              <a:rPr lang="es-ES" sz="1400" dirty="0"/>
              <a:t> </a:t>
            </a:r>
            <a:r>
              <a:rPr lang="es-ES" sz="1400" dirty="0" err="1"/>
              <a:t>acid</a:t>
            </a:r>
            <a:endParaRPr lang="es-ES" sz="1400" dirty="0"/>
          </a:p>
          <a:p>
            <a:pPr algn="ctr"/>
            <a:r>
              <a:rPr lang="en-GB" sz="1400" dirty="0">
                <a:ea typeface="Times New Roman" panose="02020603050405020304" pitchFamily="18" charset="0"/>
                <a:sym typeface="Symbol" panose="05050102010706020507" pitchFamily="18" charset="2"/>
              </a:rPr>
              <a:t> </a:t>
            </a:r>
            <a:r>
              <a:rPr lang="en-GB" sz="1400" dirty="0">
                <a:ea typeface="Times New Roman" panose="02020603050405020304" pitchFamily="18" charset="0"/>
              </a:rPr>
              <a:t>Anti-ageing activity</a:t>
            </a:r>
            <a:endParaRPr lang="es-ES" sz="1400" dirty="0"/>
          </a:p>
        </p:txBody>
      </p:sp>
      <p:sp>
        <p:nvSpPr>
          <p:cNvPr id="17" name="Rectángulo 16"/>
          <p:cNvSpPr/>
          <p:nvPr/>
        </p:nvSpPr>
        <p:spPr>
          <a:xfrm>
            <a:off x="4495982" y="5258854"/>
            <a:ext cx="582356" cy="307777"/>
          </a:xfrm>
          <a:prstGeom prst="rect">
            <a:avLst/>
          </a:prstGeom>
          <a:solidFill>
            <a:schemeClr val="bg1"/>
          </a:solidFill>
        </p:spPr>
        <p:txBody>
          <a:bodyPr wrap="square">
            <a:spAutoFit/>
          </a:bodyPr>
          <a:lstStyle/>
          <a:p>
            <a:r>
              <a:rPr lang="es-ES" sz="1400" dirty="0"/>
              <a:t>8300</a:t>
            </a:r>
          </a:p>
        </p:txBody>
      </p:sp>
      <p:pic>
        <p:nvPicPr>
          <p:cNvPr id="9" name="Imagen 8"/>
          <p:cNvPicPr>
            <a:picLocks noChangeAspect="1"/>
          </p:cNvPicPr>
          <p:nvPr/>
        </p:nvPicPr>
        <p:blipFill rotWithShape="1">
          <a:blip r:embed="rId5"/>
          <a:srcRect r="7022"/>
          <a:stretch/>
        </p:blipFill>
        <p:spPr>
          <a:xfrm>
            <a:off x="487388" y="4486197"/>
            <a:ext cx="4112892" cy="1031575"/>
          </a:xfrm>
          <a:prstGeom prst="rect">
            <a:avLst/>
          </a:prstGeom>
        </p:spPr>
      </p:pic>
      <p:sp>
        <p:nvSpPr>
          <p:cNvPr id="18" name="Rectángulo 17"/>
          <p:cNvSpPr/>
          <p:nvPr/>
        </p:nvSpPr>
        <p:spPr>
          <a:xfrm>
            <a:off x="7931607" y="5258854"/>
            <a:ext cx="582356" cy="307777"/>
          </a:xfrm>
          <a:prstGeom prst="rect">
            <a:avLst/>
          </a:prstGeom>
          <a:solidFill>
            <a:schemeClr val="bg1"/>
          </a:solidFill>
        </p:spPr>
        <p:txBody>
          <a:bodyPr wrap="square">
            <a:spAutoFit/>
          </a:bodyPr>
          <a:lstStyle/>
          <a:p>
            <a:r>
              <a:rPr lang="es-ES" sz="1400" dirty="0"/>
              <a:t>3-6</a:t>
            </a:r>
          </a:p>
        </p:txBody>
      </p:sp>
      <p:pic>
        <p:nvPicPr>
          <p:cNvPr id="11" name="Imagen 10"/>
          <p:cNvPicPr>
            <a:picLocks noChangeAspect="1"/>
          </p:cNvPicPr>
          <p:nvPr/>
        </p:nvPicPr>
        <p:blipFill rotWithShape="1">
          <a:blip r:embed="rId6"/>
          <a:srcRect r="5957"/>
          <a:stretch/>
        </p:blipFill>
        <p:spPr>
          <a:xfrm>
            <a:off x="5144930" y="4475223"/>
            <a:ext cx="2886708" cy="1053523"/>
          </a:xfrm>
          <a:prstGeom prst="rect">
            <a:avLst/>
          </a:prstGeom>
          <a:solidFill>
            <a:schemeClr val="bg1"/>
          </a:solidFill>
        </p:spPr>
      </p:pic>
    </p:spTree>
    <p:extLst>
      <p:ext uri="{BB962C8B-B14F-4D97-AF65-F5344CB8AC3E}">
        <p14:creationId xmlns:p14="http://schemas.microsoft.com/office/powerpoint/2010/main" val="39380014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WP4 – Future actions</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0736247"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just"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Future actions (six months ahead):</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Complete the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experimental characterization of all enzymes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identified, with especial emphasis of those with interesting properties, as well as to approach the production and characterization of new ones. Special emphasis will be given to generate metadata with which to feed WP2.</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Complete the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synthetic and engineering work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and to test the molecules produced with target enzymes.</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Perform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small to medium-scale production of priority enzymes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so that their immobilization and the preparation and testing of multi-enzyme blends for the target applications can be approached.</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Test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selected enzymes in small-scale reactors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using complex real substrates, including stains in fabrics and viscous hyaluronic acid (HA) solutions.</a:t>
            </a:r>
          </a:p>
        </p:txBody>
      </p:sp>
    </p:spTree>
    <p:extLst>
      <p:ext uri="{BB962C8B-B14F-4D97-AF65-F5344CB8AC3E}">
        <p14:creationId xmlns:p14="http://schemas.microsoft.com/office/powerpoint/2010/main" val="2177952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WP4 – Deviations</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0905622"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just"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Deviations</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 deviations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found in the activities planned in the GA, and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 mitigation actions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are required.</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That said,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HR-related issues reported in D4.4 (M16)</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which prompted us to apply for a postponement of the submission of the final version of the deliverable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M30</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Those problems are solved and progresses are in line with the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DoA</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(the Project Officer was informed and postponement approved, 3 October 2022).</a:t>
            </a:r>
          </a:p>
        </p:txBody>
      </p:sp>
    </p:spTree>
    <p:extLst>
      <p:ext uri="{BB962C8B-B14F-4D97-AF65-F5344CB8AC3E}">
        <p14:creationId xmlns:p14="http://schemas.microsoft.com/office/powerpoint/2010/main" val="29942247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64370A6C-7606-4DD4-962C-08D09E111CAB}"/>
              </a:ext>
            </a:extLst>
          </p:cNvPr>
          <p:cNvPicPr>
            <a:picLocks noChangeAspect="1"/>
          </p:cNvPicPr>
          <p:nvPr/>
        </p:nvPicPr>
        <p:blipFill>
          <a:blip r:embed="rId2">
            <a:extLst>
              <a:ext uri="{28A0092B-C50C-407E-A947-70E740481C1C}">
                <a14:useLocalDpi xmlns:a14="http://schemas.microsoft.com/office/drawing/2010/main" val="0"/>
              </a:ext>
            </a:extLst>
          </a:blip>
          <a:srcRect l="14434" r="14434"/>
          <a:stretch/>
        </p:blipFill>
        <p:spPr>
          <a:xfrm>
            <a:off x="3523488" y="10"/>
            <a:ext cx="8668512" cy="6857990"/>
          </a:xfrm>
          <a:prstGeom prst="rect">
            <a:avLst/>
          </a:prstGeom>
        </p:spPr>
      </p:pic>
      <p:sp>
        <p:nvSpPr>
          <p:cNvPr id="48" name="Rectangle 4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 name="Titolo 1">
            <a:extLst>
              <a:ext uri="{FF2B5EF4-FFF2-40B4-BE49-F238E27FC236}">
                <a16:creationId xmlns:a16="http://schemas.microsoft.com/office/drawing/2014/main" id="{08A19AFB-4CAF-462F-9BDC-9B1157B34B25}"/>
              </a:ext>
            </a:extLst>
          </p:cNvPr>
          <p:cNvSpPr>
            <a:spLocks noGrp="1"/>
          </p:cNvSpPr>
          <p:nvPr>
            <p:ph type="ctrTitle"/>
          </p:nvPr>
        </p:nvSpPr>
        <p:spPr>
          <a:xfrm>
            <a:off x="477981" y="1122363"/>
            <a:ext cx="4023360" cy="3204134"/>
          </a:xfrm>
        </p:spPr>
        <p:txBody>
          <a:bodyPr anchor="b">
            <a:noAutofit/>
          </a:bodyPr>
          <a:lstStyle/>
          <a:p>
            <a:pPr algn="l"/>
            <a:r>
              <a:rPr lang="en-US" sz="3200" b="1" dirty="0"/>
              <a:t>FuturEnzyme</a:t>
            </a:r>
            <a:br>
              <a:rPr lang="en-US" sz="3200" dirty="0"/>
            </a:br>
            <a:r>
              <a:rPr lang="en-US" sz="3200" dirty="0"/>
              <a:t>Technologies of the </a:t>
            </a:r>
            <a:r>
              <a:rPr lang="en-US" sz="3200" dirty="0" err="1"/>
              <a:t>FUTURe</a:t>
            </a:r>
            <a:r>
              <a:rPr lang="en-US" sz="3200" dirty="0"/>
              <a:t> for low-cost ENZYMEs for environment-friendly products</a:t>
            </a:r>
            <a:endParaRPr lang="it-IT" sz="3200" dirty="0"/>
          </a:p>
        </p:txBody>
      </p:sp>
      <p:sp>
        <p:nvSpPr>
          <p:cNvPr id="50" name="Rectangle 4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Immagine 40">
            <a:extLst>
              <a:ext uri="{FF2B5EF4-FFF2-40B4-BE49-F238E27FC236}">
                <a16:creationId xmlns:a16="http://schemas.microsoft.com/office/drawing/2014/main" id="{AFEF338D-583D-4C03-9B60-8394D8EBB38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58669" y="2086542"/>
            <a:ext cx="1630608" cy="2306521"/>
          </a:xfrm>
          <a:prstGeom prst="rect">
            <a:avLst/>
          </a:prstGeom>
        </p:spPr>
      </p:pic>
      <p:sp>
        <p:nvSpPr>
          <p:cNvPr id="19" name="CasellaDiTesto 18">
            <a:extLst>
              <a:ext uri="{FF2B5EF4-FFF2-40B4-BE49-F238E27FC236}">
                <a16:creationId xmlns:a16="http://schemas.microsoft.com/office/drawing/2014/main" id="{FDCB5BFE-5B03-4CC7-800A-65BD7FEE71B6}"/>
              </a:ext>
            </a:extLst>
          </p:cNvPr>
          <p:cNvSpPr txBox="1"/>
          <p:nvPr/>
        </p:nvSpPr>
        <p:spPr>
          <a:xfrm>
            <a:off x="1195515" y="6254557"/>
            <a:ext cx="60382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Project funded by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Research and Innovation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Programme</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under grant agreement No [101000327]</a:t>
            </a:r>
            <a:endParaRPr kumimoji="0" lang="it-IT"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12" name="Picture 10" descr="Icon&#10;&#10;Description automatically generated with medium confidence">
            <a:extLst>
              <a:ext uri="{FF2B5EF4-FFF2-40B4-BE49-F238E27FC236}">
                <a16:creationId xmlns:a16="http://schemas.microsoft.com/office/drawing/2014/main" id="{6543B18D-16D2-4B55-A317-DCA925D53BF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0779" y="6273820"/>
            <a:ext cx="684736" cy="436713"/>
          </a:xfrm>
          <a:prstGeom prst="rect">
            <a:avLst/>
          </a:prstGeom>
        </p:spPr>
      </p:pic>
      <p:sp>
        <p:nvSpPr>
          <p:cNvPr id="13" name="Sottotitolo 2">
            <a:extLst>
              <a:ext uri="{FF2B5EF4-FFF2-40B4-BE49-F238E27FC236}">
                <a16:creationId xmlns:a16="http://schemas.microsoft.com/office/drawing/2014/main" id="{E3E7B67E-B383-4BDF-959B-C5A1BFBD7433}"/>
              </a:ext>
            </a:extLst>
          </p:cNvPr>
          <p:cNvSpPr txBox="1">
            <a:spLocks/>
          </p:cNvSpPr>
          <p:nvPr/>
        </p:nvSpPr>
        <p:spPr>
          <a:xfrm>
            <a:off x="1195515" y="555655"/>
            <a:ext cx="8094789" cy="4266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glow rad="63500">
                    <a:prstClr val="white">
                      <a:alpha val="40000"/>
                    </a:prstClr>
                  </a:glow>
                </a:effectLst>
                <a:uLnTx/>
                <a:uFillTx/>
                <a:latin typeface="Franklin Gothic Book" panose="020B0503020102020204"/>
                <a:ea typeface="+mn-ea"/>
                <a:cs typeface="+mn-cs"/>
              </a:rPr>
              <a:t>WP5 – Enhancing enzymes through innovative engineering</a:t>
            </a:r>
          </a:p>
        </p:txBody>
      </p:sp>
      <p:sp>
        <p:nvSpPr>
          <p:cNvPr id="14" name="Rectángulo 13"/>
          <p:cNvSpPr/>
          <p:nvPr/>
        </p:nvSpPr>
        <p:spPr>
          <a:xfrm>
            <a:off x="303434" y="4555502"/>
            <a:ext cx="6096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FuturEnzyme: First Reporting Period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Start date: 1 June 2021 - End date: 31 May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Proposal number: 101000327 - Consortium: 16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Requested EU Contribution:  5,995,035.13 €</a:t>
            </a:r>
            <a:endParaRPr kumimoji="0" lang="es-E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2507998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8" name="TextBox 4">
            <a:extLst>
              <a:ext uri="{FF2B5EF4-FFF2-40B4-BE49-F238E27FC236}">
                <a16:creationId xmlns:a16="http://schemas.microsoft.com/office/drawing/2014/main" id="{D0964415-80D8-400D-A6E4-25F2E80B06AE}"/>
              </a:ext>
            </a:extLst>
          </p:cNvPr>
          <p:cNvSpPr txBox="1"/>
          <p:nvPr/>
        </p:nvSpPr>
        <p:spPr>
          <a:xfrm>
            <a:off x="701901" y="291292"/>
            <a:ext cx="1065189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WP5 - Enhancing enzymes through innovative engineering</a:t>
            </a:r>
            <a:endParaRPr kumimoji="0" lang="en-GB" sz="3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grpSp>
        <p:nvGrpSpPr>
          <p:cNvPr id="57" name="Group 56">
            <a:extLst>
              <a:ext uri="{FF2B5EF4-FFF2-40B4-BE49-F238E27FC236}">
                <a16:creationId xmlns:a16="http://schemas.microsoft.com/office/drawing/2014/main" id="{DA5FFA71-E207-7532-9207-7A50924728DE}"/>
              </a:ext>
            </a:extLst>
          </p:cNvPr>
          <p:cNvGrpSpPr/>
          <p:nvPr/>
        </p:nvGrpSpPr>
        <p:grpSpPr>
          <a:xfrm>
            <a:off x="123826" y="1832458"/>
            <a:ext cx="12027393" cy="3199238"/>
            <a:chOff x="-319468" y="2034387"/>
            <a:chExt cx="12027393" cy="3199238"/>
          </a:xfrm>
        </p:grpSpPr>
        <p:cxnSp>
          <p:nvCxnSpPr>
            <p:cNvPr id="2" name="Straight Connector 1">
              <a:extLst>
                <a:ext uri="{FF2B5EF4-FFF2-40B4-BE49-F238E27FC236}">
                  <a16:creationId xmlns:a16="http://schemas.microsoft.com/office/drawing/2014/main" id="{283311B1-0A11-2356-F011-C0A8BCCF9423}"/>
                </a:ext>
              </a:extLst>
            </p:cNvPr>
            <p:cNvCxnSpPr>
              <a:cxnSpLocks/>
            </p:cNvCxnSpPr>
            <p:nvPr/>
          </p:nvCxnSpPr>
          <p:spPr>
            <a:xfrm flipH="1">
              <a:off x="4601426" y="3992875"/>
              <a:ext cx="423024" cy="189502"/>
            </a:xfrm>
            <a:prstGeom prst="line">
              <a:avLst/>
            </a:prstGeom>
            <a:ln w="38100">
              <a:solidFill>
                <a:srgbClr val="009051"/>
              </a:solidFill>
              <a:round/>
              <a:headEnd/>
              <a:tailEnd type="stealth"/>
            </a:ln>
          </p:spPr>
          <p:style>
            <a:lnRef idx="1">
              <a:schemeClr val="accent1"/>
            </a:lnRef>
            <a:fillRef idx="0">
              <a:schemeClr val="accent1"/>
            </a:fillRef>
            <a:effectRef idx="0">
              <a:schemeClr val="accent1"/>
            </a:effectRef>
            <a:fontRef idx="minor">
              <a:schemeClr val="tx1"/>
            </a:fontRef>
          </p:style>
        </p:cxnSp>
        <p:sp>
          <p:nvSpPr>
            <p:cNvPr id="3" name="Oval 8">
              <a:extLst>
                <a:ext uri="{FF2B5EF4-FFF2-40B4-BE49-F238E27FC236}">
                  <a16:creationId xmlns:a16="http://schemas.microsoft.com/office/drawing/2014/main" id="{3D440045-B135-4E46-60AF-3A765155BF01}"/>
                </a:ext>
              </a:extLst>
            </p:cNvPr>
            <p:cNvSpPr>
              <a:spLocks noChangeArrowheads="1"/>
            </p:cNvSpPr>
            <p:nvPr/>
          </p:nvSpPr>
          <p:spPr bwMode="auto">
            <a:xfrm>
              <a:off x="3535447" y="3977091"/>
              <a:ext cx="1050925" cy="1050925"/>
            </a:xfrm>
            <a:prstGeom prst="ellipse">
              <a:avLst/>
            </a:prstGeom>
            <a:gradFill>
              <a:gsLst>
                <a:gs pos="100000">
                  <a:srgbClr val="BBEE20">
                    <a:alpha val="50000"/>
                  </a:srgbClr>
                </a:gs>
                <a:gs pos="0">
                  <a:srgbClr val="2ECA00">
                    <a:alpha val="50000"/>
                  </a:srgb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2B8B7283-83D5-3ED1-A2DB-3CE0CAD1EC9A}"/>
                </a:ext>
              </a:extLst>
            </p:cNvPr>
            <p:cNvCxnSpPr>
              <a:cxnSpLocks/>
            </p:cNvCxnSpPr>
            <p:nvPr/>
          </p:nvCxnSpPr>
          <p:spPr>
            <a:xfrm flipH="1" flipV="1">
              <a:off x="4532330" y="3023516"/>
              <a:ext cx="582658" cy="302322"/>
            </a:xfrm>
            <a:prstGeom prst="line">
              <a:avLst/>
            </a:prstGeom>
            <a:ln w="38100">
              <a:solidFill>
                <a:srgbClr val="009051"/>
              </a:solidFill>
              <a:round/>
              <a:headEnd/>
              <a:tailEnd type="stealth"/>
            </a:ln>
          </p:spPr>
          <p:style>
            <a:lnRef idx="1">
              <a:schemeClr val="accent1"/>
            </a:lnRef>
            <a:fillRef idx="0">
              <a:schemeClr val="accent1"/>
            </a:fillRef>
            <a:effectRef idx="0">
              <a:schemeClr val="accent1"/>
            </a:effectRef>
            <a:fontRef idx="minor">
              <a:schemeClr val="tx1"/>
            </a:fontRef>
          </p:style>
        </p:cxnSp>
        <p:sp>
          <p:nvSpPr>
            <p:cNvPr id="6" name="Oval 8">
              <a:extLst>
                <a:ext uri="{FF2B5EF4-FFF2-40B4-BE49-F238E27FC236}">
                  <a16:creationId xmlns:a16="http://schemas.microsoft.com/office/drawing/2014/main" id="{8B414CB4-5444-A66F-F396-A2D925A94674}"/>
                </a:ext>
              </a:extLst>
            </p:cNvPr>
            <p:cNvSpPr>
              <a:spLocks noChangeArrowheads="1"/>
            </p:cNvSpPr>
            <p:nvPr/>
          </p:nvSpPr>
          <p:spPr bwMode="auto">
            <a:xfrm>
              <a:off x="3462531" y="2225827"/>
              <a:ext cx="1050925" cy="1050925"/>
            </a:xfrm>
            <a:prstGeom prst="ellipse">
              <a:avLst/>
            </a:prstGeom>
            <a:gradFill>
              <a:gsLst>
                <a:gs pos="100000">
                  <a:srgbClr val="BBEE20">
                    <a:alpha val="50000"/>
                  </a:srgbClr>
                </a:gs>
                <a:gs pos="0">
                  <a:srgbClr val="2ECA00">
                    <a:alpha val="50000"/>
                  </a:srgb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7EA4FE62-3ABD-8F08-BD1B-696E18A9363F}"/>
                </a:ext>
              </a:extLst>
            </p:cNvPr>
            <p:cNvCxnSpPr>
              <a:cxnSpLocks/>
            </p:cNvCxnSpPr>
            <p:nvPr/>
          </p:nvCxnSpPr>
          <p:spPr>
            <a:xfrm flipV="1">
              <a:off x="6170880" y="2978352"/>
              <a:ext cx="432427" cy="247357"/>
            </a:xfrm>
            <a:prstGeom prst="line">
              <a:avLst/>
            </a:prstGeom>
            <a:ln w="38100">
              <a:solidFill>
                <a:srgbClr val="009051"/>
              </a:solidFill>
              <a:round/>
              <a:headEnd/>
              <a:tailEnd type="stealth"/>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E19C8BB4-135D-867B-8F59-AAEAD4BF27E7}"/>
                </a:ext>
              </a:extLst>
            </p:cNvPr>
            <p:cNvSpPr>
              <a:spLocks noChangeArrowheads="1"/>
            </p:cNvSpPr>
            <p:nvPr/>
          </p:nvSpPr>
          <p:spPr bwMode="auto">
            <a:xfrm>
              <a:off x="6692330" y="2141067"/>
              <a:ext cx="1050925" cy="1050925"/>
            </a:xfrm>
            <a:prstGeom prst="ellipse">
              <a:avLst/>
            </a:prstGeom>
            <a:gradFill>
              <a:gsLst>
                <a:gs pos="100000">
                  <a:srgbClr val="BBEE20">
                    <a:alpha val="50000"/>
                  </a:srgbClr>
                </a:gs>
                <a:gs pos="0">
                  <a:srgbClr val="2ECA00">
                    <a:alpha val="50000"/>
                  </a:srgb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FAB61A39-1C66-F1C6-786D-0EBAED517FBF}"/>
                </a:ext>
              </a:extLst>
            </p:cNvPr>
            <p:cNvCxnSpPr>
              <a:cxnSpLocks/>
            </p:cNvCxnSpPr>
            <p:nvPr/>
          </p:nvCxnSpPr>
          <p:spPr>
            <a:xfrm>
              <a:off x="6172216" y="4077200"/>
              <a:ext cx="484498" cy="224140"/>
            </a:xfrm>
            <a:prstGeom prst="line">
              <a:avLst/>
            </a:prstGeom>
            <a:ln w="38100">
              <a:solidFill>
                <a:srgbClr val="009051"/>
              </a:solidFill>
              <a:round/>
              <a:headEnd/>
              <a:tailEnd type="stealth"/>
            </a:ln>
          </p:spPr>
          <p:style>
            <a:lnRef idx="1">
              <a:schemeClr val="accent1"/>
            </a:lnRef>
            <a:fillRef idx="0">
              <a:schemeClr val="accent1"/>
            </a:fillRef>
            <a:effectRef idx="0">
              <a:schemeClr val="accent1"/>
            </a:effectRef>
            <a:fontRef idx="minor">
              <a:schemeClr val="tx1"/>
            </a:fontRef>
          </p:style>
        </p:cxnSp>
        <p:sp>
          <p:nvSpPr>
            <p:cNvPr id="14" name="Oval 8">
              <a:extLst>
                <a:ext uri="{FF2B5EF4-FFF2-40B4-BE49-F238E27FC236}">
                  <a16:creationId xmlns:a16="http://schemas.microsoft.com/office/drawing/2014/main" id="{AFFDA6E4-E18E-9255-E235-F690BFA8D54D}"/>
                </a:ext>
              </a:extLst>
            </p:cNvPr>
            <p:cNvSpPr>
              <a:spLocks noChangeArrowheads="1"/>
            </p:cNvSpPr>
            <p:nvPr/>
          </p:nvSpPr>
          <p:spPr bwMode="auto">
            <a:xfrm>
              <a:off x="6696293" y="3992875"/>
              <a:ext cx="1050925" cy="1050925"/>
            </a:xfrm>
            <a:prstGeom prst="ellipse">
              <a:avLst/>
            </a:prstGeom>
            <a:gradFill>
              <a:gsLst>
                <a:gs pos="100000">
                  <a:srgbClr val="BBEE20">
                    <a:alpha val="50000"/>
                  </a:srgbClr>
                </a:gs>
                <a:gs pos="0">
                  <a:srgbClr val="2ECA00">
                    <a:alpha val="50000"/>
                  </a:srgb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CuadroTexto 1">
              <a:extLst>
                <a:ext uri="{FF2B5EF4-FFF2-40B4-BE49-F238E27FC236}">
                  <a16:creationId xmlns:a16="http://schemas.microsoft.com/office/drawing/2014/main" id="{9E76904C-0264-A90D-BA48-3321D4442300}"/>
                </a:ext>
              </a:extLst>
            </p:cNvPr>
            <p:cNvSpPr txBox="1"/>
            <p:nvPr/>
          </p:nvSpPr>
          <p:spPr>
            <a:xfrm>
              <a:off x="385668" y="2292170"/>
              <a:ext cx="5723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2005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2012</a:t>
              </a:r>
            </a:p>
          </p:txBody>
        </p:sp>
        <p:sp>
          <p:nvSpPr>
            <p:cNvPr id="16" name="Oval 9">
              <a:extLst>
                <a:ext uri="{FF2B5EF4-FFF2-40B4-BE49-F238E27FC236}">
                  <a16:creationId xmlns:a16="http://schemas.microsoft.com/office/drawing/2014/main" id="{668B34FA-6BF4-EF62-BFA9-1070224758AA}"/>
                </a:ext>
              </a:extLst>
            </p:cNvPr>
            <p:cNvSpPr>
              <a:spLocks noChangeArrowheads="1"/>
            </p:cNvSpPr>
            <p:nvPr/>
          </p:nvSpPr>
          <p:spPr bwMode="auto">
            <a:xfrm>
              <a:off x="3594389" y="2368105"/>
              <a:ext cx="767524" cy="766368"/>
            </a:xfrm>
            <a:prstGeom prst="ellipse">
              <a:avLst/>
            </a:prstGeom>
            <a:gradFill flip="none" rotWithShape="1">
              <a:gsLst>
                <a:gs pos="100000">
                  <a:srgbClr val="17B381"/>
                </a:gs>
                <a:gs pos="0">
                  <a:srgbClr val="01544A"/>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0">
              <a:extLst>
                <a:ext uri="{FF2B5EF4-FFF2-40B4-BE49-F238E27FC236}">
                  <a16:creationId xmlns:a16="http://schemas.microsoft.com/office/drawing/2014/main" id="{48A9E6FC-3547-4C8D-8B26-217DED72E863}"/>
                </a:ext>
              </a:extLst>
            </p:cNvPr>
            <p:cNvSpPr>
              <a:spLocks noChangeArrowheads="1"/>
            </p:cNvSpPr>
            <p:nvPr/>
          </p:nvSpPr>
          <p:spPr bwMode="auto">
            <a:xfrm>
              <a:off x="3676018" y="4112974"/>
              <a:ext cx="767524" cy="768680"/>
            </a:xfrm>
            <a:prstGeom prst="ellipse">
              <a:avLst/>
            </a:prstGeom>
            <a:gradFill flip="none" rotWithShape="1">
              <a:gsLst>
                <a:gs pos="100000">
                  <a:srgbClr val="17B381"/>
                </a:gs>
                <a:gs pos="0">
                  <a:srgbClr val="01544A"/>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1">
              <a:extLst>
                <a:ext uri="{FF2B5EF4-FFF2-40B4-BE49-F238E27FC236}">
                  <a16:creationId xmlns:a16="http://schemas.microsoft.com/office/drawing/2014/main" id="{A31E92BE-A742-2F38-1CFD-E6AC9AD3E33C}"/>
                </a:ext>
              </a:extLst>
            </p:cNvPr>
            <p:cNvSpPr>
              <a:spLocks noChangeArrowheads="1"/>
            </p:cNvSpPr>
            <p:nvPr/>
          </p:nvSpPr>
          <p:spPr bwMode="auto">
            <a:xfrm>
              <a:off x="6836838" y="4135154"/>
              <a:ext cx="769836" cy="766368"/>
            </a:xfrm>
            <a:prstGeom prst="ellipse">
              <a:avLst/>
            </a:prstGeom>
            <a:gradFill flip="none" rotWithShape="1">
              <a:gsLst>
                <a:gs pos="100000">
                  <a:srgbClr val="17B381"/>
                </a:gs>
                <a:gs pos="0">
                  <a:srgbClr val="01544A"/>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2">
              <a:extLst>
                <a:ext uri="{FF2B5EF4-FFF2-40B4-BE49-F238E27FC236}">
                  <a16:creationId xmlns:a16="http://schemas.microsoft.com/office/drawing/2014/main" id="{4464F16C-0F45-EFD0-D7D1-0FBAD680EA01}"/>
                </a:ext>
              </a:extLst>
            </p:cNvPr>
            <p:cNvSpPr>
              <a:spLocks noChangeArrowheads="1"/>
            </p:cNvSpPr>
            <p:nvPr/>
          </p:nvSpPr>
          <p:spPr bwMode="auto">
            <a:xfrm>
              <a:off x="6834216" y="2277162"/>
              <a:ext cx="767524" cy="766368"/>
            </a:xfrm>
            <a:prstGeom prst="ellipse">
              <a:avLst/>
            </a:prstGeom>
            <a:gradFill flip="none" rotWithShape="1">
              <a:gsLst>
                <a:gs pos="100000">
                  <a:srgbClr val="17B381"/>
                </a:gs>
                <a:gs pos="0">
                  <a:srgbClr val="01544A"/>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 27">
              <a:extLst>
                <a:ext uri="{FF2B5EF4-FFF2-40B4-BE49-F238E27FC236}">
                  <a16:creationId xmlns:a16="http://schemas.microsoft.com/office/drawing/2014/main" id="{05076429-8509-7474-3EA9-7E55431A40D3}"/>
                </a:ext>
              </a:extLst>
            </p:cNvPr>
            <p:cNvGrpSpPr/>
            <p:nvPr/>
          </p:nvGrpSpPr>
          <p:grpSpPr>
            <a:xfrm>
              <a:off x="-319468" y="2177824"/>
              <a:ext cx="3605833" cy="1170910"/>
              <a:chOff x="152083" y="1783433"/>
              <a:chExt cx="3605833" cy="1170910"/>
            </a:xfrm>
          </p:grpSpPr>
          <p:sp>
            <p:nvSpPr>
              <p:cNvPr id="23" name="TextBox 25">
                <a:extLst>
                  <a:ext uri="{FF2B5EF4-FFF2-40B4-BE49-F238E27FC236}">
                    <a16:creationId xmlns:a16="http://schemas.microsoft.com/office/drawing/2014/main" id="{E821F590-D578-949D-A498-D97FAF3E06D5}"/>
                  </a:ext>
                </a:extLst>
              </p:cNvPr>
              <p:cNvSpPr txBox="1"/>
              <p:nvPr/>
            </p:nvSpPr>
            <p:spPr>
              <a:xfrm>
                <a:off x="152083" y="1783433"/>
                <a:ext cx="3605833" cy="49244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1544A"/>
                    </a:solidFill>
                    <a:effectLst/>
                    <a:uLnTx/>
                    <a:uFillTx/>
                    <a:latin typeface="Calibri Light" panose="020F0302020204030204"/>
                    <a:ea typeface="+mn-ea"/>
                    <a:cs typeface="+mn-cs"/>
                  </a:rPr>
                  <a:t>Task 5.1 Disruptive engineering computational tools</a:t>
                </a:r>
                <a:endParaRPr kumimoji="0" lang="en-US" sz="1600" b="1" i="0" u="none" strike="noStrike" kern="1200" cap="none" spc="0" normalizeH="0" baseline="0" noProof="0" dirty="0">
                  <a:ln>
                    <a:noFill/>
                  </a:ln>
                  <a:solidFill>
                    <a:srgbClr val="01544A"/>
                  </a:solidFill>
                  <a:effectLst/>
                  <a:uLnTx/>
                  <a:uFillTx/>
                  <a:latin typeface="Calibri Light" panose="020F0302020204030204"/>
                  <a:ea typeface="+mn-ea"/>
                  <a:cs typeface="+mn-cs"/>
                </a:endParaRPr>
              </a:p>
            </p:txBody>
          </p:sp>
          <p:sp>
            <p:nvSpPr>
              <p:cNvPr id="24" name="TextBox 26">
                <a:extLst>
                  <a:ext uri="{FF2B5EF4-FFF2-40B4-BE49-F238E27FC236}">
                    <a16:creationId xmlns:a16="http://schemas.microsoft.com/office/drawing/2014/main" id="{00C0C70E-8E23-D7CC-C106-8E86A612EDEC}"/>
                  </a:ext>
                </a:extLst>
              </p:cNvPr>
              <p:cNvSpPr txBox="1"/>
              <p:nvPr/>
            </p:nvSpPr>
            <p:spPr>
              <a:xfrm>
                <a:off x="872270" y="2277235"/>
                <a:ext cx="2885646"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Lipase engineering for detergent and textile applications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Engineering FE_Lip5 by lid domain remodeling</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grpSp>
          <p:nvGrpSpPr>
            <p:cNvPr id="25" name="Group 31">
              <a:extLst>
                <a:ext uri="{FF2B5EF4-FFF2-40B4-BE49-F238E27FC236}">
                  <a16:creationId xmlns:a16="http://schemas.microsoft.com/office/drawing/2014/main" id="{AB8058E5-B1F2-84D4-DEED-178870093B8A}"/>
                </a:ext>
              </a:extLst>
            </p:cNvPr>
            <p:cNvGrpSpPr/>
            <p:nvPr/>
          </p:nvGrpSpPr>
          <p:grpSpPr>
            <a:xfrm>
              <a:off x="-155184" y="3907017"/>
              <a:ext cx="3542446" cy="1326608"/>
              <a:chOff x="781056" y="2067144"/>
              <a:chExt cx="3542446" cy="1326608"/>
            </a:xfrm>
          </p:grpSpPr>
          <p:sp>
            <p:nvSpPr>
              <p:cNvPr id="26" name="TextBox 32">
                <a:extLst>
                  <a:ext uri="{FF2B5EF4-FFF2-40B4-BE49-F238E27FC236}">
                    <a16:creationId xmlns:a16="http://schemas.microsoft.com/office/drawing/2014/main" id="{F5CB4600-59D7-7212-A3D8-E3FF9CE0F2DA}"/>
                  </a:ext>
                </a:extLst>
              </p:cNvPr>
              <p:cNvSpPr txBox="1"/>
              <p:nvPr/>
            </p:nvSpPr>
            <p:spPr>
              <a:xfrm>
                <a:off x="781056" y="2067144"/>
                <a:ext cx="3542446" cy="49244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1544A"/>
                    </a:solidFill>
                    <a:effectLst/>
                    <a:uLnTx/>
                    <a:uFillTx/>
                    <a:latin typeface="Calibri Light" panose="020F0302020204030204"/>
                    <a:ea typeface="+mn-ea"/>
                    <a:cs typeface="+mn-cs"/>
                  </a:rPr>
                  <a:t>Task 5.2 </a:t>
                </a:r>
                <a:r>
                  <a:rPr kumimoji="0" lang="en-GB" sz="1600" b="1" i="0" u="none" strike="noStrike" kern="1200" cap="none" spc="0" normalizeH="0" baseline="0" noProof="0" dirty="0" err="1">
                    <a:ln>
                      <a:noFill/>
                    </a:ln>
                    <a:solidFill>
                      <a:srgbClr val="01544A"/>
                    </a:solidFill>
                    <a:effectLst/>
                    <a:uLnTx/>
                    <a:uFillTx/>
                    <a:latin typeface="Calibri Light" panose="020F0302020204030204"/>
                    <a:ea typeface="+mn-ea"/>
                    <a:cs typeface="+mn-cs"/>
                  </a:rPr>
                  <a:t>PluriZymes</a:t>
                </a:r>
                <a:r>
                  <a:rPr kumimoji="0" lang="en-GB" sz="1600" b="1" i="0" u="none" strike="noStrike" kern="1200" cap="none" spc="0" normalizeH="0" baseline="0" noProof="0" dirty="0">
                    <a:ln>
                      <a:noFill/>
                    </a:ln>
                    <a:solidFill>
                      <a:srgbClr val="01544A"/>
                    </a:solidFill>
                    <a:effectLst/>
                    <a:uLnTx/>
                    <a:uFillTx/>
                    <a:latin typeface="Calibri Light" panose="020F0302020204030204"/>
                    <a:ea typeface="+mn-ea"/>
                    <a:cs typeface="+mn-cs"/>
                  </a:rPr>
                  <a:t> with multipurpose activities</a:t>
                </a:r>
                <a:endParaRPr kumimoji="0" lang="en-US" sz="1600" b="1" i="0" u="none" strike="noStrike" kern="1200" cap="none" spc="0" normalizeH="0" baseline="0" noProof="0" dirty="0">
                  <a:ln>
                    <a:noFill/>
                  </a:ln>
                  <a:solidFill>
                    <a:srgbClr val="01544A"/>
                  </a:solidFill>
                  <a:effectLst/>
                  <a:uLnTx/>
                  <a:uFillTx/>
                  <a:latin typeface="Calibri Light" panose="020F0302020204030204"/>
                  <a:ea typeface="+mn-ea"/>
                  <a:cs typeface="+mn-cs"/>
                </a:endParaRPr>
              </a:p>
            </p:txBody>
          </p:sp>
          <p:sp>
            <p:nvSpPr>
              <p:cNvPr id="27" name="TextBox 33">
                <a:extLst>
                  <a:ext uri="{FF2B5EF4-FFF2-40B4-BE49-F238E27FC236}">
                    <a16:creationId xmlns:a16="http://schemas.microsoft.com/office/drawing/2014/main" id="{A88D5C0C-CD8F-C938-AF99-1FC40D09E774}"/>
                  </a:ext>
                </a:extLst>
              </p:cNvPr>
              <p:cNvSpPr txBox="1"/>
              <p:nvPr/>
            </p:nvSpPr>
            <p:spPr>
              <a:xfrm>
                <a:off x="1185325" y="2547366"/>
                <a:ext cx="3119136" cy="84638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In-One Protease-Esterase, Transaminase-Esterase and Xylanase-Esterase </a:t>
                </a:r>
                <a:r>
                  <a:rPr kumimoji="0" lang="en-US" sz="11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PluriZymes</a:t>
                </a:r>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Asite</a:t>
                </a: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design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Fragaceatoxin</a:t>
                </a:r>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endParaRPr>
              </a:p>
            </p:txBody>
          </p:sp>
        </p:grpSp>
        <p:grpSp>
          <p:nvGrpSpPr>
            <p:cNvPr id="28" name="Group 34">
              <a:extLst>
                <a:ext uri="{FF2B5EF4-FFF2-40B4-BE49-F238E27FC236}">
                  <a16:creationId xmlns:a16="http://schemas.microsoft.com/office/drawing/2014/main" id="{F4A14169-12FB-E6F5-6AE8-AD1C997A96CD}"/>
                </a:ext>
              </a:extLst>
            </p:cNvPr>
            <p:cNvGrpSpPr/>
            <p:nvPr/>
          </p:nvGrpSpPr>
          <p:grpSpPr>
            <a:xfrm>
              <a:off x="7856859" y="4059105"/>
              <a:ext cx="3575889" cy="1045722"/>
              <a:chOff x="7466021" y="810368"/>
              <a:chExt cx="3575889" cy="1045722"/>
            </a:xfrm>
          </p:grpSpPr>
          <p:sp>
            <p:nvSpPr>
              <p:cNvPr id="29" name="TextBox 35">
                <a:extLst>
                  <a:ext uri="{FF2B5EF4-FFF2-40B4-BE49-F238E27FC236}">
                    <a16:creationId xmlns:a16="http://schemas.microsoft.com/office/drawing/2014/main" id="{83D0183D-BDCF-DA13-EC2E-19A0E9DE655C}"/>
                  </a:ext>
                </a:extLst>
              </p:cNvPr>
              <p:cNvSpPr txBox="1"/>
              <p:nvPr/>
            </p:nvSpPr>
            <p:spPr>
              <a:xfrm>
                <a:off x="7466021" y="810368"/>
                <a:ext cx="357588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1544A"/>
                    </a:solidFill>
                    <a:effectLst/>
                    <a:uLnTx/>
                    <a:uFillTx/>
                    <a:latin typeface="Calibri Light" panose="020F0302020204030204"/>
                    <a:ea typeface="+mn-ea"/>
                    <a:cs typeface="+mn-cs"/>
                  </a:rPr>
                  <a:t>Task 5.3 Other advanced and classical methods</a:t>
                </a:r>
                <a:endParaRPr kumimoji="0" lang="en-US" sz="1600" b="1" i="0" u="none" strike="noStrike" kern="1200" cap="none" spc="0" normalizeH="0" baseline="0" noProof="0" dirty="0">
                  <a:ln>
                    <a:noFill/>
                  </a:ln>
                  <a:solidFill>
                    <a:srgbClr val="01544A"/>
                  </a:solidFill>
                  <a:effectLst/>
                  <a:uLnTx/>
                  <a:uFillTx/>
                  <a:latin typeface="Calibri Light" panose="020F0302020204030204"/>
                  <a:ea typeface="+mn-ea"/>
                  <a:cs typeface="+mn-cs"/>
                </a:endParaRPr>
              </a:p>
            </p:txBody>
          </p:sp>
          <p:sp>
            <p:nvSpPr>
              <p:cNvPr id="30" name="TextBox 36">
                <a:extLst>
                  <a:ext uri="{FF2B5EF4-FFF2-40B4-BE49-F238E27FC236}">
                    <a16:creationId xmlns:a16="http://schemas.microsoft.com/office/drawing/2014/main" id="{D870E752-C5E2-FF4B-1C2D-501F6FED13BA}"/>
                  </a:ext>
                </a:extLst>
              </p:cNvPr>
              <p:cNvSpPr txBox="1"/>
              <p:nvPr/>
            </p:nvSpPr>
            <p:spPr>
              <a:xfrm>
                <a:off x="7483342" y="1348259"/>
                <a:ext cx="3327097"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Lipase engineering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PETase</a:t>
                </a: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engineering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grpSp>
          <p:nvGrpSpPr>
            <p:cNvPr id="31" name="Group 39">
              <a:extLst>
                <a:ext uri="{FF2B5EF4-FFF2-40B4-BE49-F238E27FC236}">
                  <a16:creationId xmlns:a16="http://schemas.microsoft.com/office/drawing/2014/main" id="{ED334F81-518A-43A1-475D-E2C324BA782A}"/>
                </a:ext>
              </a:extLst>
            </p:cNvPr>
            <p:cNvGrpSpPr/>
            <p:nvPr/>
          </p:nvGrpSpPr>
          <p:grpSpPr>
            <a:xfrm flipH="1">
              <a:off x="7874180" y="2034387"/>
              <a:ext cx="3833745" cy="1585050"/>
              <a:chOff x="-100431" y="1789769"/>
              <a:chExt cx="4138748" cy="1585050"/>
            </a:xfrm>
          </p:grpSpPr>
          <p:sp>
            <p:nvSpPr>
              <p:cNvPr id="32" name="TextBox 46">
                <a:extLst>
                  <a:ext uri="{FF2B5EF4-FFF2-40B4-BE49-F238E27FC236}">
                    <a16:creationId xmlns:a16="http://schemas.microsoft.com/office/drawing/2014/main" id="{167D9E92-7644-F4C6-E4C0-0E3A5C9BA0FE}"/>
                  </a:ext>
                </a:extLst>
              </p:cNvPr>
              <p:cNvSpPr txBox="1"/>
              <p:nvPr/>
            </p:nvSpPr>
            <p:spPr>
              <a:xfrm>
                <a:off x="-100431" y="1789769"/>
                <a:ext cx="4138748"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1544A"/>
                    </a:solidFill>
                    <a:effectLst/>
                    <a:uLnTx/>
                    <a:uFillTx/>
                    <a:latin typeface="Calibri Light" panose="020F0302020204030204"/>
                    <a:ea typeface="+mn-ea"/>
                    <a:cs typeface="+mn-cs"/>
                  </a:rPr>
                  <a:t>Task 5.4 Empowering enzymes by immobilization-guided supramolecular engineering </a:t>
                </a:r>
                <a:endParaRPr kumimoji="0" lang="en-US" sz="1600" b="1" i="0" u="none" strike="noStrike" kern="1200" cap="none" spc="0" normalizeH="0" baseline="0" noProof="0" dirty="0">
                  <a:ln>
                    <a:noFill/>
                  </a:ln>
                  <a:solidFill>
                    <a:srgbClr val="01544A"/>
                  </a:solidFill>
                  <a:effectLst/>
                  <a:uLnTx/>
                  <a:uFillTx/>
                  <a:latin typeface="Calibri Light" panose="020F0302020204030204"/>
                  <a:ea typeface="+mn-ea"/>
                  <a:cs typeface="+mn-cs"/>
                </a:endParaRPr>
              </a:p>
            </p:txBody>
          </p:sp>
          <p:sp>
            <p:nvSpPr>
              <p:cNvPr id="33" name="TextBox 47">
                <a:extLst>
                  <a:ext uri="{FF2B5EF4-FFF2-40B4-BE49-F238E27FC236}">
                    <a16:creationId xmlns:a16="http://schemas.microsoft.com/office/drawing/2014/main" id="{619F6BB7-75FF-A7EF-E9FD-D4AEA933FDBE}"/>
                  </a:ext>
                </a:extLst>
              </p:cNvPr>
              <p:cNvSpPr txBox="1"/>
              <p:nvPr/>
            </p:nvSpPr>
            <p:spPr>
              <a:xfrm>
                <a:off x="130060" y="2528433"/>
                <a:ext cx="3908257" cy="84638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Supramolecular engineering using artificial chaperones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Expanding the range of supports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Improving immobilization-guided engineering for reduced production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pic>
          <p:nvPicPr>
            <p:cNvPr id="37" name="Graphic 36" descr="Laptop with solid fill">
              <a:extLst>
                <a:ext uri="{FF2B5EF4-FFF2-40B4-BE49-F238E27FC236}">
                  <a16:creationId xmlns:a16="http://schemas.microsoft.com/office/drawing/2014/main" id="{25DF43AD-8038-5CF4-675A-8D6604A30EE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4764" y="2458285"/>
              <a:ext cx="520067" cy="520067"/>
            </a:xfrm>
            <a:prstGeom prst="rect">
              <a:avLst/>
            </a:prstGeom>
          </p:spPr>
        </p:pic>
        <p:pic>
          <p:nvPicPr>
            <p:cNvPr id="39" name="Graphic 38" descr="Anger Symbol outline">
              <a:extLst>
                <a:ext uri="{FF2B5EF4-FFF2-40B4-BE49-F238E27FC236}">
                  <a16:creationId xmlns:a16="http://schemas.microsoft.com/office/drawing/2014/main" id="{1CE2B5B3-485A-87BC-EEE7-A5C65CB369B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74543" y="4209403"/>
              <a:ext cx="575173" cy="575173"/>
            </a:xfrm>
            <a:prstGeom prst="rect">
              <a:avLst/>
            </a:prstGeom>
          </p:spPr>
        </p:pic>
        <p:grpSp>
          <p:nvGrpSpPr>
            <p:cNvPr id="53" name="Group 52">
              <a:extLst>
                <a:ext uri="{FF2B5EF4-FFF2-40B4-BE49-F238E27FC236}">
                  <a16:creationId xmlns:a16="http://schemas.microsoft.com/office/drawing/2014/main" id="{5C48F105-940B-492A-864E-6DA185F8BCD4}"/>
                </a:ext>
              </a:extLst>
            </p:cNvPr>
            <p:cNvGrpSpPr>
              <a:grpSpLocks noChangeAspect="1"/>
            </p:cNvGrpSpPr>
            <p:nvPr/>
          </p:nvGrpSpPr>
          <p:grpSpPr>
            <a:xfrm>
              <a:off x="6996491" y="2424910"/>
              <a:ext cx="432126" cy="432755"/>
              <a:chOff x="7215442" y="2255350"/>
              <a:chExt cx="468000" cy="468681"/>
            </a:xfrm>
          </p:grpSpPr>
          <p:sp>
            <p:nvSpPr>
              <p:cNvPr id="40" name="Oval 39">
                <a:extLst>
                  <a:ext uri="{FF2B5EF4-FFF2-40B4-BE49-F238E27FC236}">
                    <a16:creationId xmlns:a16="http://schemas.microsoft.com/office/drawing/2014/main" id="{618B6B19-FCC6-8009-C4CE-1BD6F03F3E3A}"/>
                  </a:ext>
                </a:extLst>
              </p:cNvPr>
              <p:cNvSpPr/>
              <p:nvPr/>
            </p:nvSpPr>
            <p:spPr>
              <a:xfrm>
                <a:off x="7215442" y="2255350"/>
                <a:ext cx="468000" cy="46868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Arc 40">
                <a:extLst>
                  <a:ext uri="{FF2B5EF4-FFF2-40B4-BE49-F238E27FC236}">
                    <a16:creationId xmlns:a16="http://schemas.microsoft.com/office/drawing/2014/main" id="{7700E514-4D1F-8D93-B167-82AAE55F5EDA}"/>
                  </a:ext>
                </a:extLst>
              </p:cNvPr>
              <p:cNvSpPr/>
              <p:nvPr/>
            </p:nvSpPr>
            <p:spPr>
              <a:xfrm>
                <a:off x="7305442" y="2348941"/>
                <a:ext cx="288000" cy="292507"/>
              </a:xfrm>
              <a:prstGeom prst="arc">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2" name="Graphic 41" descr="Blueprint with solid fill">
              <a:extLst>
                <a:ext uri="{FF2B5EF4-FFF2-40B4-BE49-F238E27FC236}">
                  <a16:creationId xmlns:a16="http://schemas.microsoft.com/office/drawing/2014/main" id="{797CC90F-563C-676C-7D2F-11D8C3713EA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91098" y="4272773"/>
              <a:ext cx="461316" cy="461316"/>
            </a:xfrm>
            <a:prstGeom prst="rect">
              <a:avLst/>
            </a:prstGeom>
          </p:spPr>
        </p:pic>
        <p:sp>
          <p:nvSpPr>
            <p:cNvPr id="44" name="Oval 13">
              <a:extLst>
                <a:ext uri="{FF2B5EF4-FFF2-40B4-BE49-F238E27FC236}">
                  <a16:creationId xmlns:a16="http://schemas.microsoft.com/office/drawing/2014/main" id="{352A5E39-3796-B3C9-6E89-ADAD230A4965}"/>
                </a:ext>
              </a:extLst>
            </p:cNvPr>
            <p:cNvSpPr>
              <a:spLocks noChangeArrowheads="1"/>
            </p:cNvSpPr>
            <p:nvPr/>
          </p:nvSpPr>
          <p:spPr bwMode="auto">
            <a:xfrm>
              <a:off x="5114987" y="3088176"/>
              <a:ext cx="1139949" cy="1148504"/>
            </a:xfrm>
            <a:prstGeom prst="ellipse">
              <a:avLst/>
            </a:prstGeom>
            <a:gradFill flip="none" rotWithShape="1">
              <a:gsLst>
                <a:gs pos="100000">
                  <a:srgbClr val="17B381"/>
                </a:gs>
                <a:gs pos="0">
                  <a:srgbClr val="01544A"/>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SELECTED ENZYMES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(WP4)</a:t>
              </a:r>
            </a:p>
          </p:txBody>
        </p:sp>
      </p:grpSp>
      <p:grpSp>
        <p:nvGrpSpPr>
          <p:cNvPr id="46" name="Group 26">
            <a:extLst>
              <a:ext uri="{FF2B5EF4-FFF2-40B4-BE49-F238E27FC236}">
                <a16:creationId xmlns:a16="http://schemas.microsoft.com/office/drawing/2014/main" id="{78129311-5218-177B-C9BE-997C8F155490}"/>
              </a:ext>
            </a:extLst>
          </p:cNvPr>
          <p:cNvGrpSpPr/>
          <p:nvPr/>
        </p:nvGrpSpPr>
        <p:grpSpPr>
          <a:xfrm>
            <a:off x="399229" y="4744979"/>
            <a:ext cx="10499045" cy="1689526"/>
            <a:chOff x="904377" y="4401438"/>
            <a:chExt cx="10499045" cy="1689526"/>
          </a:xfrm>
        </p:grpSpPr>
        <p:sp>
          <p:nvSpPr>
            <p:cNvPr id="47" name="Freccia destra 21">
              <a:extLst>
                <a:ext uri="{FF2B5EF4-FFF2-40B4-BE49-F238E27FC236}">
                  <a16:creationId xmlns:a16="http://schemas.microsoft.com/office/drawing/2014/main" id="{33257A9D-B2ED-9E64-A49A-D440283995A6}"/>
                </a:ext>
              </a:extLst>
            </p:cNvPr>
            <p:cNvSpPr/>
            <p:nvPr/>
          </p:nvSpPr>
          <p:spPr>
            <a:xfrm>
              <a:off x="1004765" y="5190964"/>
              <a:ext cx="10379374"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 name="Connettore 1 23">
              <a:extLst>
                <a:ext uri="{FF2B5EF4-FFF2-40B4-BE49-F238E27FC236}">
                  <a16:creationId xmlns:a16="http://schemas.microsoft.com/office/drawing/2014/main" id="{064B4C95-A8B6-C546-6C36-714FD0BB294A}"/>
                </a:ext>
              </a:extLst>
            </p:cNvPr>
            <p:cNvCxnSpPr>
              <a:cxnSpLocks/>
            </p:cNvCxnSpPr>
            <p:nvPr/>
          </p:nvCxnSpPr>
          <p:spPr>
            <a:xfrm>
              <a:off x="3599897" y="5424964"/>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9" name="Connettore 1 24">
              <a:extLst>
                <a:ext uri="{FF2B5EF4-FFF2-40B4-BE49-F238E27FC236}">
                  <a16:creationId xmlns:a16="http://schemas.microsoft.com/office/drawing/2014/main" id="{7597E77E-BDE5-FECE-5A45-45ED2C5F5596}"/>
                </a:ext>
              </a:extLst>
            </p:cNvPr>
            <p:cNvCxnSpPr>
              <a:cxnSpLocks/>
            </p:cNvCxnSpPr>
            <p:nvPr/>
          </p:nvCxnSpPr>
          <p:spPr>
            <a:xfrm>
              <a:off x="2285829" y="5424964"/>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0" name="Connettore 1 25">
              <a:extLst>
                <a:ext uri="{FF2B5EF4-FFF2-40B4-BE49-F238E27FC236}">
                  <a16:creationId xmlns:a16="http://schemas.microsoft.com/office/drawing/2014/main" id="{98B52680-E148-C408-45A3-9C648E50169A}"/>
                </a:ext>
              </a:extLst>
            </p:cNvPr>
            <p:cNvCxnSpPr>
              <a:cxnSpLocks/>
            </p:cNvCxnSpPr>
            <p:nvPr/>
          </p:nvCxnSpPr>
          <p:spPr>
            <a:xfrm>
              <a:off x="8761039" y="5424964"/>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1" name="Connettore 1 26">
              <a:extLst>
                <a:ext uri="{FF2B5EF4-FFF2-40B4-BE49-F238E27FC236}">
                  <a16:creationId xmlns:a16="http://schemas.microsoft.com/office/drawing/2014/main" id="{B7AADD38-0587-5CC6-12A1-25402C6E9FC1}"/>
                </a:ext>
              </a:extLst>
            </p:cNvPr>
            <p:cNvCxnSpPr>
              <a:cxnSpLocks/>
            </p:cNvCxnSpPr>
            <p:nvPr/>
          </p:nvCxnSpPr>
          <p:spPr>
            <a:xfrm>
              <a:off x="11403422" y="5424964"/>
              <a:ext cx="0" cy="432000"/>
            </a:xfrm>
            <a:prstGeom prst="line">
              <a:avLst/>
            </a:prstGeom>
            <a:ln w="5715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52" name="Connettore 1 27">
              <a:extLst>
                <a:ext uri="{FF2B5EF4-FFF2-40B4-BE49-F238E27FC236}">
                  <a16:creationId xmlns:a16="http://schemas.microsoft.com/office/drawing/2014/main" id="{6883F9AE-544D-48B8-62F7-FE7A2798B425}"/>
                </a:ext>
              </a:extLst>
            </p:cNvPr>
            <p:cNvCxnSpPr>
              <a:cxnSpLocks/>
            </p:cNvCxnSpPr>
            <p:nvPr/>
          </p:nvCxnSpPr>
          <p:spPr>
            <a:xfrm>
              <a:off x="6181479" y="5424964"/>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4" name="CasellaDiTesto 15">
              <a:extLst>
                <a:ext uri="{FF2B5EF4-FFF2-40B4-BE49-F238E27FC236}">
                  <a16:creationId xmlns:a16="http://schemas.microsoft.com/office/drawing/2014/main" id="{AF23C1CE-5F9A-0966-1D1F-A8D43527A59F}"/>
                </a:ext>
              </a:extLst>
            </p:cNvPr>
            <p:cNvSpPr txBox="1"/>
            <p:nvPr/>
          </p:nvSpPr>
          <p:spPr>
            <a:xfrm>
              <a:off x="904377" y="5487076"/>
              <a:ext cx="64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M1</a:t>
              </a:r>
            </a:p>
          </p:txBody>
        </p:sp>
        <p:sp>
          <p:nvSpPr>
            <p:cNvPr id="55" name="CasellaDiTesto 16">
              <a:extLst>
                <a:ext uri="{FF2B5EF4-FFF2-40B4-BE49-F238E27FC236}">
                  <a16:creationId xmlns:a16="http://schemas.microsoft.com/office/drawing/2014/main" id="{C97EF1CD-8BAA-7433-E44E-01732527A7E1}"/>
                </a:ext>
              </a:extLst>
            </p:cNvPr>
            <p:cNvSpPr txBox="1"/>
            <p:nvPr/>
          </p:nvSpPr>
          <p:spPr>
            <a:xfrm>
              <a:off x="2208510" y="5487076"/>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M6</a:t>
              </a:r>
            </a:p>
          </p:txBody>
        </p:sp>
        <p:sp>
          <p:nvSpPr>
            <p:cNvPr id="56" name="CasellaDiTesto 17">
              <a:extLst>
                <a:ext uri="{FF2B5EF4-FFF2-40B4-BE49-F238E27FC236}">
                  <a16:creationId xmlns:a16="http://schemas.microsoft.com/office/drawing/2014/main" id="{396DD88F-D4A6-62A0-121D-55D90ADC62CE}"/>
                </a:ext>
              </a:extLst>
            </p:cNvPr>
            <p:cNvSpPr txBox="1"/>
            <p:nvPr/>
          </p:nvSpPr>
          <p:spPr>
            <a:xfrm>
              <a:off x="3579899" y="5487076"/>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M12</a:t>
              </a:r>
            </a:p>
          </p:txBody>
        </p:sp>
        <p:sp>
          <p:nvSpPr>
            <p:cNvPr id="58" name="CasellaDiTesto 18">
              <a:extLst>
                <a:ext uri="{FF2B5EF4-FFF2-40B4-BE49-F238E27FC236}">
                  <a16:creationId xmlns:a16="http://schemas.microsoft.com/office/drawing/2014/main" id="{A4D5936A-2F89-7EAD-60AA-2A9B93864F3F}"/>
                </a:ext>
              </a:extLst>
            </p:cNvPr>
            <p:cNvSpPr txBox="1"/>
            <p:nvPr/>
          </p:nvSpPr>
          <p:spPr>
            <a:xfrm>
              <a:off x="6137053" y="5487076"/>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M24</a:t>
              </a:r>
            </a:p>
          </p:txBody>
        </p:sp>
        <p:sp>
          <p:nvSpPr>
            <p:cNvPr id="59" name="CasellaDiTesto 19">
              <a:extLst>
                <a:ext uri="{FF2B5EF4-FFF2-40B4-BE49-F238E27FC236}">
                  <a16:creationId xmlns:a16="http://schemas.microsoft.com/office/drawing/2014/main" id="{3AB8C753-D1DD-5EF7-2D6F-B936B79FA6FF}"/>
                </a:ext>
              </a:extLst>
            </p:cNvPr>
            <p:cNvSpPr txBox="1"/>
            <p:nvPr/>
          </p:nvSpPr>
          <p:spPr>
            <a:xfrm>
              <a:off x="8730987" y="5487076"/>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M36</a:t>
              </a:r>
            </a:p>
          </p:txBody>
        </p:sp>
        <p:sp>
          <p:nvSpPr>
            <p:cNvPr id="60" name="CasellaDiTesto 20">
              <a:extLst>
                <a:ext uri="{FF2B5EF4-FFF2-40B4-BE49-F238E27FC236}">
                  <a16:creationId xmlns:a16="http://schemas.microsoft.com/office/drawing/2014/main" id="{8211805F-388A-997D-8D30-91F0AAAD9BD4}"/>
                </a:ext>
              </a:extLst>
            </p:cNvPr>
            <p:cNvSpPr txBox="1"/>
            <p:nvPr/>
          </p:nvSpPr>
          <p:spPr>
            <a:xfrm>
              <a:off x="10738273" y="5487076"/>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M48</a:t>
              </a:r>
            </a:p>
          </p:txBody>
        </p:sp>
        <p:sp>
          <p:nvSpPr>
            <p:cNvPr id="61" name="CasellaDiTesto 8">
              <a:extLst>
                <a:ext uri="{FF2B5EF4-FFF2-40B4-BE49-F238E27FC236}">
                  <a16:creationId xmlns:a16="http://schemas.microsoft.com/office/drawing/2014/main" id="{21877AE1-13E7-9760-FBD1-A49D733F7B63}"/>
                </a:ext>
              </a:extLst>
            </p:cNvPr>
            <p:cNvSpPr txBox="1"/>
            <p:nvPr/>
          </p:nvSpPr>
          <p:spPr>
            <a:xfrm>
              <a:off x="4875298" y="5487076"/>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M18</a:t>
              </a:r>
            </a:p>
          </p:txBody>
        </p:sp>
        <p:cxnSp>
          <p:nvCxnSpPr>
            <p:cNvPr id="62" name="Connettore 1 9">
              <a:extLst>
                <a:ext uri="{FF2B5EF4-FFF2-40B4-BE49-F238E27FC236}">
                  <a16:creationId xmlns:a16="http://schemas.microsoft.com/office/drawing/2014/main" id="{A26FDF19-3E33-B085-C364-D1697AFDB1C4}"/>
                </a:ext>
              </a:extLst>
            </p:cNvPr>
            <p:cNvCxnSpPr>
              <a:cxnSpLocks/>
            </p:cNvCxnSpPr>
            <p:nvPr/>
          </p:nvCxnSpPr>
          <p:spPr>
            <a:xfrm>
              <a:off x="4899362" y="5424964"/>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63" name="Connettore 1 10">
              <a:extLst>
                <a:ext uri="{FF2B5EF4-FFF2-40B4-BE49-F238E27FC236}">
                  <a16:creationId xmlns:a16="http://schemas.microsoft.com/office/drawing/2014/main" id="{030381F8-8AF3-8DE7-FF4B-BAE868ED4BBD}"/>
                </a:ext>
              </a:extLst>
            </p:cNvPr>
            <p:cNvCxnSpPr>
              <a:cxnSpLocks/>
            </p:cNvCxnSpPr>
            <p:nvPr/>
          </p:nvCxnSpPr>
          <p:spPr>
            <a:xfrm>
              <a:off x="7478076" y="5424964"/>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4" name="CasellaDiTesto 11">
              <a:extLst>
                <a:ext uri="{FF2B5EF4-FFF2-40B4-BE49-F238E27FC236}">
                  <a16:creationId xmlns:a16="http://schemas.microsoft.com/office/drawing/2014/main" id="{420730C0-B41A-E9B9-C81F-4FAF88938E30}"/>
                </a:ext>
              </a:extLst>
            </p:cNvPr>
            <p:cNvSpPr txBox="1"/>
            <p:nvPr/>
          </p:nvSpPr>
          <p:spPr>
            <a:xfrm>
              <a:off x="7448602" y="5487076"/>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M30</a:t>
              </a:r>
            </a:p>
          </p:txBody>
        </p:sp>
        <p:cxnSp>
          <p:nvCxnSpPr>
            <p:cNvPr id="65" name="Connettore 1 12">
              <a:extLst>
                <a:ext uri="{FF2B5EF4-FFF2-40B4-BE49-F238E27FC236}">
                  <a16:creationId xmlns:a16="http://schemas.microsoft.com/office/drawing/2014/main" id="{C19FC8BE-F125-2A5C-9E32-CB5C79F20FF5}"/>
                </a:ext>
              </a:extLst>
            </p:cNvPr>
            <p:cNvCxnSpPr>
              <a:cxnSpLocks/>
            </p:cNvCxnSpPr>
            <p:nvPr/>
          </p:nvCxnSpPr>
          <p:spPr>
            <a:xfrm>
              <a:off x="10004243" y="5424964"/>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6" name="CasellaDiTesto 13">
              <a:extLst>
                <a:ext uri="{FF2B5EF4-FFF2-40B4-BE49-F238E27FC236}">
                  <a16:creationId xmlns:a16="http://schemas.microsoft.com/office/drawing/2014/main" id="{89ACDC76-6DB3-70A3-11C7-CCADBFED1C50}"/>
                </a:ext>
              </a:extLst>
            </p:cNvPr>
            <p:cNvSpPr txBox="1"/>
            <p:nvPr/>
          </p:nvSpPr>
          <p:spPr>
            <a:xfrm>
              <a:off x="9971846" y="5487076"/>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M42</a:t>
              </a:r>
            </a:p>
          </p:txBody>
        </p:sp>
        <p:sp>
          <p:nvSpPr>
            <p:cNvPr id="67" name="CasellaDiTesto 15">
              <a:extLst>
                <a:ext uri="{FF2B5EF4-FFF2-40B4-BE49-F238E27FC236}">
                  <a16:creationId xmlns:a16="http://schemas.microsoft.com/office/drawing/2014/main" id="{AF23C1CE-5F9A-0966-1D1F-A8D43527A59F}"/>
                </a:ext>
              </a:extLst>
            </p:cNvPr>
            <p:cNvSpPr txBox="1"/>
            <p:nvPr/>
          </p:nvSpPr>
          <p:spPr>
            <a:xfrm rot="16200000">
              <a:off x="9417718" y="4833834"/>
              <a:ext cx="11417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4546A"/>
                  </a:solidFill>
                  <a:effectLst/>
                  <a:uLnTx/>
                  <a:uFillTx/>
                  <a:latin typeface="Calibri" panose="020F0502020204030204"/>
                  <a:ea typeface="+mn-ea"/>
                  <a:cs typeface="+mn-cs"/>
                </a:rPr>
                <a:t>Tasks 5.1-5.3</a:t>
              </a:r>
            </a:p>
          </p:txBody>
        </p:sp>
      </p:grpSp>
      <p:sp>
        <p:nvSpPr>
          <p:cNvPr id="69" name="Textplatzhalter 4">
            <a:extLst>
              <a:ext uri="{FF2B5EF4-FFF2-40B4-BE49-F238E27FC236}">
                <a16:creationId xmlns:a16="http://schemas.microsoft.com/office/drawing/2014/main" id="{F4DEC437-4002-49E1-92F6-25669855A181}"/>
              </a:ext>
            </a:extLst>
          </p:cNvPr>
          <p:cNvSpPr txBox="1">
            <a:spLocks/>
          </p:cNvSpPr>
          <p:nvPr/>
        </p:nvSpPr>
        <p:spPr>
          <a:xfrm>
            <a:off x="376512" y="1261200"/>
            <a:ext cx="10977284"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just" defTabSz="1217706" rtl="0" eaLnBrk="1" fontAlgn="auto" latinLnBrk="0" hangingPunct="1">
              <a:lnSpc>
                <a:spcPct val="100000"/>
              </a:lnSpc>
              <a:spcBef>
                <a:spcPts val="0"/>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OBJECTIVE: 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generate enhanced enzyme variants with real potential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manufacturing the target products. </a:t>
            </a:r>
          </a:p>
          <a:p>
            <a:pPr marL="720900" marR="0" lvl="2" indent="0" algn="just"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None/>
              <a:tabLst/>
              <a:defRPr/>
            </a:pPr>
            <a:endParaRPr kumimoji="0" lang="en-GB" sz="15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Pfeil: nach unten 1">
            <a:extLst>
              <a:ext uri="{FF2B5EF4-FFF2-40B4-BE49-F238E27FC236}">
                <a16:creationId xmlns:a16="http://schemas.microsoft.com/office/drawing/2014/main" id="{77C92857-685E-4F07-98BA-BBFDF2B0E585}"/>
              </a:ext>
            </a:extLst>
          </p:cNvPr>
          <p:cNvSpPr/>
          <p:nvPr/>
        </p:nvSpPr>
        <p:spPr>
          <a:xfrm rot="16200000">
            <a:off x="2503416" y="3585813"/>
            <a:ext cx="132308" cy="4112369"/>
          </a:xfrm>
          <a:prstGeom prst="downArrow">
            <a:avLst/>
          </a:prstGeom>
          <a:solidFill>
            <a:srgbClr val="44546A"/>
          </a:solidFill>
          <a:ln>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CasellaDiTesto 15">
            <a:extLst>
              <a:ext uri="{FF2B5EF4-FFF2-40B4-BE49-F238E27FC236}">
                <a16:creationId xmlns:a16="http://schemas.microsoft.com/office/drawing/2014/main" id="{ACA8EDC3-578F-4F53-B611-694A0DCFBCCC}"/>
              </a:ext>
            </a:extLst>
          </p:cNvPr>
          <p:cNvSpPr txBox="1"/>
          <p:nvPr/>
        </p:nvSpPr>
        <p:spPr>
          <a:xfrm rot="16200000">
            <a:off x="8634434" y="5287966"/>
            <a:ext cx="11417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4546A"/>
                </a:solidFill>
                <a:effectLst/>
                <a:uLnTx/>
                <a:uFillTx/>
                <a:latin typeface="Calibri" panose="020F0502020204030204"/>
                <a:ea typeface="+mn-ea"/>
                <a:cs typeface="+mn-cs"/>
              </a:rPr>
              <a:t>Tasks 5.4</a:t>
            </a:r>
          </a:p>
        </p:txBody>
      </p:sp>
    </p:spTree>
    <p:extLst>
      <p:ext uri="{BB962C8B-B14F-4D97-AF65-F5344CB8AC3E}">
        <p14:creationId xmlns:p14="http://schemas.microsoft.com/office/powerpoint/2010/main" val="1596956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6"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WP5 - Partners involved</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 name="CasellaDiTesto 3">
            <a:extLst>
              <a:ext uri="{FF2B5EF4-FFF2-40B4-BE49-F238E27FC236}">
                <a16:creationId xmlns:a16="http://schemas.microsoft.com/office/drawing/2014/main" id="{DB2C5216-923C-4138-9DB6-08F3A06FC325}"/>
              </a:ext>
            </a:extLst>
          </p:cNvPr>
          <p:cNvSpPr txBox="1"/>
          <p:nvPr/>
        </p:nvSpPr>
        <p:spPr>
          <a:xfrm>
            <a:off x="1319229" y="4355276"/>
            <a:ext cx="32295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UDUS, Heinrich-Heine </a:t>
            </a:r>
            <a:r>
              <a:rPr kumimoji="0" lang="it-IT"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Universitaet</a:t>
            </a: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it-IT"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Duesseldorf</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8" name="Immagine 11">
            <a:extLst>
              <a:ext uri="{FF2B5EF4-FFF2-40B4-BE49-F238E27FC236}">
                <a16:creationId xmlns:a16="http://schemas.microsoft.com/office/drawing/2014/main" id="{E1BF63A0-F0EA-462D-8E6A-9C2AF1462E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331" y="4426914"/>
            <a:ext cx="546303" cy="360000"/>
          </a:xfrm>
          <a:prstGeom prst="rect">
            <a:avLst/>
          </a:prstGeom>
          <a:ln>
            <a:solidFill>
              <a:schemeClr val="tx1"/>
            </a:solidFill>
          </a:ln>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F2258A56-FCD3-4A62-8638-9E16D624570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69581"/>
          <a:stretch/>
        </p:blipFill>
        <p:spPr>
          <a:xfrm>
            <a:off x="5391983" y="3879120"/>
            <a:ext cx="540000" cy="476591"/>
          </a:xfrm>
          <a:prstGeom prst="rect">
            <a:avLst/>
          </a:prstGeom>
          <a:ln w="3175">
            <a:noFill/>
          </a:ln>
        </p:spPr>
      </p:pic>
      <p:pic>
        <p:nvPicPr>
          <p:cNvPr id="11" name="Imagen 10">
            <a:extLst>
              <a:ext uri="{FF2B5EF4-FFF2-40B4-BE49-F238E27FC236}">
                <a16:creationId xmlns:a16="http://schemas.microsoft.com/office/drawing/2014/main" id="{42CD75B9-CB3E-40F5-AC46-42CC3AB58C82}"/>
              </a:ext>
            </a:extLst>
          </p:cNvPr>
          <p:cNvPicPr>
            <a:picLocks noChangeAspect="1"/>
          </p:cNvPicPr>
          <p:nvPr/>
        </p:nvPicPr>
        <p:blipFill rotWithShape="1">
          <a:blip r:embed="rId5"/>
          <a:srcRect l="8413" t="16117" r="7761" b="15174"/>
          <a:stretch/>
        </p:blipFill>
        <p:spPr>
          <a:xfrm>
            <a:off x="10834189" y="3250886"/>
            <a:ext cx="540000" cy="442623"/>
          </a:xfrm>
          <a:prstGeom prst="rect">
            <a:avLst/>
          </a:prstGeom>
          <a:ln w="3175">
            <a:noFill/>
          </a:ln>
        </p:spPr>
      </p:pic>
      <p:pic>
        <p:nvPicPr>
          <p:cNvPr id="12" name="Imagen 11">
            <a:extLst>
              <a:ext uri="{FF2B5EF4-FFF2-40B4-BE49-F238E27FC236}">
                <a16:creationId xmlns:a16="http://schemas.microsoft.com/office/drawing/2014/main" id="{87715BF9-6BE4-4DB7-8D0D-EDF4DB371126}"/>
              </a:ext>
            </a:extLst>
          </p:cNvPr>
          <p:cNvPicPr>
            <a:picLocks noChangeAspect="1"/>
          </p:cNvPicPr>
          <p:nvPr/>
        </p:nvPicPr>
        <p:blipFill>
          <a:blip r:embed="rId6"/>
          <a:stretch>
            <a:fillRect/>
          </a:stretch>
        </p:blipFill>
        <p:spPr>
          <a:xfrm>
            <a:off x="5391983" y="4982670"/>
            <a:ext cx="540000" cy="539100"/>
          </a:xfrm>
          <a:prstGeom prst="rect">
            <a:avLst/>
          </a:prstGeom>
          <a:ln w="3175">
            <a:noFill/>
          </a:ln>
        </p:spPr>
      </p:pic>
      <p:pic>
        <p:nvPicPr>
          <p:cNvPr id="15" name="Grafik 4" descr="Ein Bild, das Text, ClipArt enthält.&#10;&#10;Automatisch generierte Beschreibung">
            <a:extLst>
              <a:ext uri="{FF2B5EF4-FFF2-40B4-BE49-F238E27FC236}">
                <a16:creationId xmlns:a16="http://schemas.microsoft.com/office/drawing/2014/main" id="{BBA7A522-CFC5-43DA-9F2E-6CA3E816C09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8779" t="-1649" r="8169" b="-1"/>
          <a:stretch/>
        </p:blipFill>
        <p:spPr>
          <a:xfrm>
            <a:off x="5391984" y="4476342"/>
            <a:ext cx="722631" cy="360000"/>
          </a:xfrm>
          <a:prstGeom prst="rect">
            <a:avLst/>
          </a:prstGeom>
          <a:ln w="3175">
            <a:noFill/>
          </a:ln>
        </p:spPr>
      </p:pic>
      <p:sp>
        <p:nvSpPr>
          <p:cNvPr id="18" name="CasellaDiTesto 3">
            <a:extLst>
              <a:ext uri="{FF2B5EF4-FFF2-40B4-BE49-F238E27FC236}">
                <a16:creationId xmlns:a16="http://schemas.microsoft.com/office/drawing/2014/main" id="{DB2C5216-923C-4138-9DB6-08F3A06FC325}"/>
              </a:ext>
            </a:extLst>
          </p:cNvPr>
          <p:cNvSpPr txBox="1"/>
          <p:nvPr/>
        </p:nvSpPr>
        <p:spPr>
          <a:xfrm>
            <a:off x="1319228" y="3158424"/>
            <a:ext cx="36134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CSIC, </a:t>
            </a:r>
            <a:r>
              <a:rPr kumimoji="0" lang="es-ES" sz="1600" b="0" i="0" u="none" strike="noStrike" kern="1200" cap="none" spc="0" normalizeH="0" baseline="0" noProof="0" dirty="0">
                <a:ln>
                  <a:noFill/>
                </a:ln>
                <a:solidFill>
                  <a:prstClr val="black"/>
                </a:solidFill>
                <a:effectLst/>
                <a:uLnTx/>
                <a:uFillTx/>
                <a:latin typeface="Calibri Light" panose="020F0302020204030204"/>
                <a:ea typeface="+mn-ea"/>
                <a:cs typeface="+mn-cs"/>
              </a:rPr>
              <a:t>Agencia Estatal Consejo Superior de Investigaciones Científicas</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9" name="Picture 2" descr="File:Logotipo del CSIC.svg - Wikipedia">
            <a:extLst>
              <a:ext uri="{FF2B5EF4-FFF2-40B4-BE49-F238E27FC236}">
                <a16:creationId xmlns:a16="http://schemas.microsoft.com/office/drawing/2014/main" id="{529CDE92-E78A-47EA-949A-EF2DDBB8C42D}"/>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r="82083" b="18745"/>
          <a:stretch/>
        </p:blipFill>
        <p:spPr bwMode="auto">
          <a:xfrm>
            <a:off x="5391983" y="3208653"/>
            <a:ext cx="540000" cy="598732"/>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20" name="Immagine 12">
            <a:extLst>
              <a:ext uri="{FF2B5EF4-FFF2-40B4-BE49-F238E27FC236}">
                <a16:creationId xmlns:a16="http://schemas.microsoft.com/office/drawing/2014/main" id="{10360862-A577-485E-8602-EBC6F2EC6B9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8331" y="3270811"/>
            <a:ext cx="540983" cy="360000"/>
          </a:xfrm>
          <a:prstGeom prst="rect">
            <a:avLst/>
          </a:prstGeom>
          <a:ln>
            <a:solidFill>
              <a:schemeClr val="tx1"/>
            </a:solidFill>
          </a:ln>
          <a:effectLst>
            <a:outerShdw blurRad="50800" dist="38100" dir="2700000" algn="tl" rotWithShape="0">
              <a:prstClr val="black">
                <a:alpha val="40000"/>
              </a:prstClr>
            </a:outerShdw>
          </a:effectLst>
        </p:spPr>
      </p:pic>
      <p:pic>
        <p:nvPicPr>
          <p:cNvPr id="21" name="Immagine 12">
            <a:extLst>
              <a:ext uri="{FF2B5EF4-FFF2-40B4-BE49-F238E27FC236}">
                <a16:creationId xmlns:a16="http://schemas.microsoft.com/office/drawing/2014/main" id="{10360862-A577-485E-8602-EBC6F2EC6B9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8331" y="3866763"/>
            <a:ext cx="540983" cy="360000"/>
          </a:xfrm>
          <a:prstGeom prst="rect">
            <a:avLst/>
          </a:prstGeom>
          <a:ln>
            <a:solidFill>
              <a:schemeClr val="tx1"/>
            </a:solidFill>
          </a:ln>
          <a:effectLst>
            <a:outerShdw blurRad="50800" dist="38100" dir="2700000" algn="tl" rotWithShape="0">
              <a:prstClr val="black">
                <a:alpha val="40000"/>
              </a:prstClr>
            </a:outerShdw>
          </a:effectLst>
        </p:spPr>
      </p:pic>
      <p:pic>
        <p:nvPicPr>
          <p:cNvPr id="22" name="Immagine 11">
            <a:extLst>
              <a:ext uri="{FF2B5EF4-FFF2-40B4-BE49-F238E27FC236}">
                <a16:creationId xmlns:a16="http://schemas.microsoft.com/office/drawing/2014/main" id="{E1BF63A0-F0EA-462D-8E6A-9C2AF1462E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331" y="5014200"/>
            <a:ext cx="546303" cy="360000"/>
          </a:xfrm>
          <a:prstGeom prst="rect">
            <a:avLst/>
          </a:prstGeom>
          <a:ln>
            <a:solidFill>
              <a:schemeClr val="tx1"/>
            </a:solidFill>
          </a:ln>
          <a:effectLst>
            <a:outerShdw blurRad="50800" dist="38100" dir="2700000" algn="tl" rotWithShape="0">
              <a:prstClr val="black">
                <a:alpha val="40000"/>
              </a:prstClr>
            </a:outerShdw>
          </a:effectLst>
        </p:spPr>
      </p:pic>
      <p:sp>
        <p:nvSpPr>
          <p:cNvPr id="23" name="CasellaDiTesto 3">
            <a:extLst>
              <a:ext uri="{FF2B5EF4-FFF2-40B4-BE49-F238E27FC236}">
                <a16:creationId xmlns:a16="http://schemas.microsoft.com/office/drawing/2014/main" id="{DB2C5216-923C-4138-9DB6-08F3A06FC325}"/>
              </a:ext>
            </a:extLst>
          </p:cNvPr>
          <p:cNvSpPr txBox="1"/>
          <p:nvPr/>
        </p:nvSpPr>
        <p:spPr>
          <a:xfrm>
            <a:off x="1319229" y="3754376"/>
            <a:ext cx="28956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BSC, Barcelona </a:t>
            </a:r>
            <a:r>
              <a:rPr kumimoji="0" lang="it-IT"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Supercomputing</a:t>
            </a: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 Center</a:t>
            </a:r>
          </a:p>
        </p:txBody>
      </p:sp>
      <p:pic>
        <p:nvPicPr>
          <p:cNvPr id="26" name="Imagen 25"/>
          <p:cNvPicPr>
            <a:picLocks noChangeAspect="1"/>
          </p:cNvPicPr>
          <p:nvPr/>
        </p:nvPicPr>
        <p:blipFill rotWithShape="1">
          <a:blip r:embed="rId10"/>
          <a:srcRect l="7996" t="23843" r="8157" b="23904"/>
          <a:stretch/>
        </p:blipFill>
        <p:spPr>
          <a:xfrm>
            <a:off x="7531766" y="3277188"/>
            <a:ext cx="577674" cy="360000"/>
          </a:xfrm>
          <a:prstGeom prst="rect">
            <a:avLst/>
          </a:prstGeom>
          <a:ln>
            <a:solidFill>
              <a:schemeClr val="tx1"/>
            </a:solidFill>
          </a:ln>
          <a:effectLst>
            <a:outerShdw blurRad="50800" dist="38100" dir="2700000" algn="tl" rotWithShape="0">
              <a:prstClr val="black">
                <a:alpha val="40000"/>
              </a:prstClr>
            </a:outerShdw>
          </a:effectLst>
        </p:spPr>
      </p:pic>
      <p:sp>
        <p:nvSpPr>
          <p:cNvPr id="27" name="CasellaDiTesto 3">
            <a:extLst>
              <a:ext uri="{FF2B5EF4-FFF2-40B4-BE49-F238E27FC236}">
                <a16:creationId xmlns:a16="http://schemas.microsoft.com/office/drawing/2014/main" id="{DB2C5216-923C-4138-9DB6-08F3A06FC325}"/>
              </a:ext>
            </a:extLst>
          </p:cNvPr>
          <p:cNvSpPr txBox="1"/>
          <p:nvPr/>
        </p:nvSpPr>
        <p:spPr>
          <a:xfrm>
            <a:off x="1319229" y="4924126"/>
            <a:ext cx="23432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UHAM, </a:t>
            </a:r>
            <a:r>
              <a:rPr kumimoji="0" lang="it-IT"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Universitaet</a:t>
            </a:r>
            <a:r>
              <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rPr>
              <a:t> Hamburg</a:t>
            </a:r>
          </a:p>
        </p:txBody>
      </p:sp>
      <p:sp>
        <p:nvSpPr>
          <p:cNvPr id="29" name="CasellaDiTesto 8">
            <a:extLst>
              <a:ext uri="{FF2B5EF4-FFF2-40B4-BE49-F238E27FC236}">
                <a16:creationId xmlns:a16="http://schemas.microsoft.com/office/drawing/2014/main" id="{497B0D7E-E0CA-48CC-88C7-7F50A9835FE0}"/>
              </a:ext>
            </a:extLst>
          </p:cNvPr>
          <p:cNvSpPr txBox="1"/>
          <p:nvPr/>
        </p:nvSpPr>
        <p:spPr>
          <a:xfrm>
            <a:off x="8168929" y="4459682"/>
            <a:ext cx="19718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600" b="0" i="0" u="none" strike="noStrike" kern="1200" cap="none" spc="0" normalizeH="0" baseline="0" noProof="0" dirty="0">
                <a:ln>
                  <a:noFill/>
                </a:ln>
                <a:solidFill>
                  <a:prstClr val="black"/>
                </a:solidFill>
                <a:effectLst/>
                <a:uLnTx/>
                <a:uFillTx/>
                <a:latin typeface="Calibri Light" panose="020F0302020204030204"/>
                <a:ea typeface="+mn-ea"/>
                <a:cs typeface="+mn-cs"/>
              </a:rPr>
              <a:t>INOFEA</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0" name="CasellaDiTesto 8">
            <a:extLst>
              <a:ext uri="{FF2B5EF4-FFF2-40B4-BE49-F238E27FC236}">
                <a16:creationId xmlns:a16="http://schemas.microsoft.com/office/drawing/2014/main" id="{497B0D7E-E0CA-48CC-88C7-7F50A9835FE0}"/>
              </a:ext>
            </a:extLst>
          </p:cNvPr>
          <p:cNvSpPr txBox="1"/>
          <p:nvPr/>
        </p:nvSpPr>
        <p:spPr>
          <a:xfrm>
            <a:off x="8168929" y="3871583"/>
            <a:ext cx="21350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Eucodis</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1" name="CasellaDiTesto 8">
            <a:extLst>
              <a:ext uri="{FF2B5EF4-FFF2-40B4-BE49-F238E27FC236}">
                <a16:creationId xmlns:a16="http://schemas.microsoft.com/office/drawing/2014/main" id="{497B0D7E-E0CA-48CC-88C7-7F50A9835FE0}"/>
              </a:ext>
            </a:extLst>
          </p:cNvPr>
          <p:cNvSpPr txBox="1"/>
          <p:nvPr/>
        </p:nvSpPr>
        <p:spPr>
          <a:xfrm>
            <a:off x="8132664" y="3287911"/>
            <a:ext cx="38912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BANGOR, Bangor University</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2" name="Immagine 10">
            <a:extLst>
              <a:ext uri="{FF2B5EF4-FFF2-40B4-BE49-F238E27FC236}">
                <a16:creationId xmlns:a16="http://schemas.microsoft.com/office/drawing/2014/main" id="{A1BA40FC-9657-4B43-9DB2-258C60E05AD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97289" y="4358959"/>
            <a:ext cx="540000" cy="540000"/>
          </a:xfrm>
          <a:prstGeom prst="rect">
            <a:avLst/>
          </a:prstGeom>
          <a:ln w="3175">
            <a:solidFill>
              <a:schemeClr val="bg1">
                <a:lumMod val="50000"/>
              </a:schemeClr>
            </a:solidFill>
          </a:ln>
          <a:effectLst>
            <a:outerShdw blurRad="50800" dist="38100" dir="2700000" algn="tl" rotWithShape="0">
              <a:prstClr val="black">
                <a:alpha val="40000"/>
              </a:prstClr>
            </a:outerShdw>
          </a:effectLst>
        </p:spPr>
      </p:pic>
      <p:pic>
        <p:nvPicPr>
          <p:cNvPr id="1026" name="Picture 2" descr="Flag of Austria - Wikipedia">
            <a:extLst>
              <a:ext uri="{FF2B5EF4-FFF2-40B4-BE49-F238E27FC236}">
                <a16:creationId xmlns:a16="http://schemas.microsoft.com/office/drawing/2014/main" id="{C052F6DD-68F6-1259-C365-F202E9D2620B}"/>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497289" y="3856160"/>
            <a:ext cx="554101" cy="3694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034F347-8A72-A345-35E0-6596ABC83E46}"/>
              </a:ext>
            </a:extLst>
          </p:cNvPr>
          <p:cNvPicPr>
            <a:picLocks noChangeAspect="1"/>
          </p:cNvPicPr>
          <p:nvPr/>
        </p:nvPicPr>
        <p:blipFill>
          <a:blip r:embed="rId13"/>
          <a:stretch>
            <a:fillRect/>
          </a:stretch>
        </p:blipFill>
        <p:spPr>
          <a:xfrm>
            <a:off x="10593439" y="3881701"/>
            <a:ext cx="780750" cy="374424"/>
          </a:xfrm>
          <a:prstGeom prst="rect">
            <a:avLst/>
          </a:prstGeom>
        </p:spPr>
      </p:pic>
      <p:pic>
        <p:nvPicPr>
          <p:cNvPr id="1030" name="Picture 6" descr="INOFEA AG | Empowering enzymes">
            <a:extLst>
              <a:ext uri="{FF2B5EF4-FFF2-40B4-BE49-F238E27FC236}">
                <a16:creationId xmlns:a16="http://schemas.microsoft.com/office/drawing/2014/main" id="{4329556D-D0E9-B444-2729-2468E326A9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86281" y="4448959"/>
            <a:ext cx="978261" cy="3600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22B132EE-25B2-6C68-3494-C2CDD80C2BA3}"/>
              </a:ext>
            </a:extLst>
          </p:cNvPr>
          <p:cNvSpPr txBox="1"/>
          <p:nvPr/>
        </p:nvSpPr>
        <p:spPr>
          <a:xfrm>
            <a:off x="1319228" y="1763847"/>
            <a:ext cx="36134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University</a:t>
            </a:r>
            <a:r>
              <a:rPr kumimoji="0" lang="fr-CH" sz="1600" b="0" i="0" u="none" strike="noStrike" kern="1200" cap="none" spc="0" normalizeH="0" baseline="0" noProof="0" dirty="0">
                <a:ln>
                  <a:noFill/>
                </a:ln>
                <a:solidFill>
                  <a:prstClr val="black"/>
                </a:solidFill>
                <a:effectLst/>
                <a:uLnTx/>
                <a:uFillTx/>
                <a:latin typeface="Calibri Light" panose="020F0302020204030204"/>
                <a:ea typeface="+mn-ea"/>
                <a:cs typeface="+mn-cs"/>
              </a:rPr>
              <a:t> of </a:t>
            </a:r>
            <a:r>
              <a:rPr kumimoji="0" lang="fr-CH"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Applied</a:t>
            </a:r>
            <a:r>
              <a:rPr kumimoji="0" lang="fr-CH" sz="1600" b="0" i="0" u="none" strike="noStrike" kern="1200" cap="none" spc="0" normalizeH="0" baseline="0" noProof="0" dirty="0">
                <a:ln>
                  <a:noFill/>
                </a:ln>
                <a:solidFill>
                  <a:prstClr val="black"/>
                </a:solidFill>
                <a:effectLst/>
                <a:uLnTx/>
                <a:uFillTx/>
                <a:latin typeface="Calibri Light" panose="020F0302020204030204"/>
                <a:ea typeface="+mn-ea"/>
                <a:cs typeface="+mn-cs"/>
              </a:rPr>
              <a:t> Sciences and Arts </a:t>
            </a:r>
            <a:r>
              <a:rPr kumimoji="0" lang="fr-CH"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Northwestern</a:t>
            </a:r>
            <a:r>
              <a:rPr kumimoji="0" lang="fr-CH"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fr-CH"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Switzerland</a:t>
            </a: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7" name="Immagine 10">
            <a:extLst>
              <a:ext uri="{FF2B5EF4-FFF2-40B4-BE49-F238E27FC236}">
                <a16:creationId xmlns:a16="http://schemas.microsoft.com/office/drawing/2014/main" id="{AE68764D-B36F-464D-398D-C6004DF4C80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7580" y="1763847"/>
            <a:ext cx="540000" cy="540000"/>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35" name="TextBox 1">
            <a:extLst>
              <a:ext uri="{FF2B5EF4-FFF2-40B4-BE49-F238E27FC236}">
                <a16:creationId xmlns:a16="http://schemas.microsoft.com/office/drawing/2014/main" id="{0EB7DE27-7C3D-415D-811C-A3FEDAECAFFF}"/>
              </a:ext>
            </a:extLst>
          </p:cNvPr>
          <p:cNvSpPr txBox="1"/>
          <p:nvPr/>
        </p:nvSpPr>
        <p:spPr>
          <a:xfrm>
            <a:off x="545140" y="1285165"/>
            <a:ext cx="68484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WP5 lead</a:t>
            </a: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 name="TextBox 2">
            <a:extLst>
              <a:ext uri="{FF2B5EF4-FFF2-40B4-BE49-F238E27FC236}">
                <a16:creationId xmlns:a16="http://schemas.microsoft.com/office/drawing/2014/main" id="{1807EFB6-068B-4E06-90B2-E72423D52D3F}"/>
              </a:ext>
            </a:extLst>
          </p:cNvPr>
          <p:cNvSpPr txBox="1"/>
          <p:nvPr/>
        </p:nvSpPr>
        <p:spPr>
          <a:xfrm>
            <a:off x="545140" y="2682155"/>
            <a:ext cx="4305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WP5 contributing partners</a:t>
            </a: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7" name="Immagine 9">
            <a:extLst>
              <a:ext uri="{FF2B5EF4-FFF2-40B4-BE49-F238E27FC236}">
                <a16:creationId xmlns:a16="http://schemas.microsoft.com/office/drawing/2014/main" id="{19C760B3-3205-4BB0-A561-7407096D991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353119" y="1781975"/>
            <a:ext cx="540000" cy="540000"/>
          </a:xfrm>
          <a:prstGeom prst="rect">
            <a:avLst/>
          </a:prstGeom>
          <a:ln>
            <a:noFill/>
          </a:ln>
        </p:spPr>
      </p:pic>
    </p:spTree>
    <p:extLst>
      <p:ext uri="{BB962C8B-B14F-4D97-AF65-F5344CB8AC3E}">
        <p14:creationId xmlns:p14="http://schemas.microsoft.com/office/powerpoint/2010/main" val="609598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6" name="TextBox 4">
            <a:extLst>
              <a:ext uri="{FF2B5EF4-FFF2-40B4-BE49-F238E27FC236}">
                <a16:creationId xmlns:a16="http://schemas.microsoft.com/office/drawing/2014/main" id="{98830EE4-50CC-801E-9F07-28CEF54A4E90}"/>
              </a:ext>
            </a:extLst>
          </p:cNvPr>
          <p:cNvSpPr txBox="1"/>
          <p:nvPr/>
        </p:nvSpPr>
        <p:spPr>
          <a:xfrm>
            <a:off x="662608" y="29021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WP5 – Interactions</a:t>
            </a:r>
            <a:endParaRPr kumimoji="0" lang="en-GB"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6" name="CasellaDiTesto 6">
            <a:extLst>
              <a:ext uri="{FF2B5EF4-FFF2-40B4-BE49-F238E27FC236}">
                <a16:creationId xmlns:a16="http://schemas.microsoft.com/office/drawing/2014/main" id="{E740DE23-E6FB-4DA1-A8B0-6BEBE21951D8}"/>
              </a:ext>
            </a:extLst>
          </p:cNvPr>
          <p:cNvSpPr txBox="1"/>
          <p:nvPr/>
        </p:nvSpPr>
        <p:spPr>
          <a:xfrm>
            <a:off x="2632015" y="1765388"/>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WP2</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CasellaDiTesto 7">
            <a:extLst>
              <a:ext uri="{FF2B5EF4-FFF2-40B4-BE49-F238E27FC236}">
                <a16:creationId xmlns:a16="http://schemas.microsoft.com/office/drawing/2014/main" id="{E52B8BF5-2A73-494C-9241-D56FA7A84376}"/>
              </a:ext>
            </a:extLst>
          </p:cNvPr>
          <p:cNvSpPr txBox="1"/>
          <p:nvPr/>
        </p:nvSpPr>
        <p:spPr>
          <a:xfrm>
            <a:off x="500950" y="4299481"/>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WP3</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CasellaDiTesto 8">
            <a:extLst>
              <a:ext uri="{FF2B5EF4-FFF2-40B4-BE49-F238E27FC236}">
                <a16:creationId xmlns:a16="http://schemas.microsoft.com/office/drawing/2014/main" id="{901219A7-8942-4FA3-B2C0-339D3B575446}"/>
              </a:ext>
            </a:extLst>
          </p:cNvPr>
          <p:cNvSpPr txBox="1"/>
          <p:nvPr/>
        </p:nvSpPr>
        <p:spPr>
          <a:xfrm>
            <a:off x="3078333" y="5115304"/>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WP4</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CasellaDiTesto 9">
            <a:extLst>
              <a:ext uri="{FF2B5EF4-FFF2-40B4-BE49-F238E27FC236}">
                <a16:creationId xmlns:a16="http://schemas.microsoft.com/office/drawing/2014/main" id="{FD893619-C8B6-40D5-8528-A93CF5CDB992}"/>
              </a:ext>
            </a:extLst>
          </p:cNvPr>
          <p:cNvSpPr txBox="1"/>
          <p:nvPr/>
        </p:nvSpPr>
        <p:spPr>
          <a:xfrm>
            <a:off x="5498768" y="4299481"/>
            <a:ext cx="1754372" cy="523220"/>
          </a:xfrm>
          <a:prstGeom prst="rect">
            <a:avLst/>
          </a:prstGeom>
          <a:solidFill>
            <a:srgbClr val="006873"/>
          </a:solidFill>
          <a:ln w="50800">
            <a:solidFill>
              <a:srgbClr val="FF0000"/>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WP5</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 name="Immagine 15">
            <a:extLst>
              <a:ext uri="{FF2B5EF4-FFF2-40B4-BE49-F238E27FC236}">
                <a16:creationId xmlns:a16="http://schemas.microsoft.com/office/drawing/2014/main" id="{BDB9A890-83D2-4A8D-B6D5-899975527957}"/>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761798" y="1029334"/>
            <a:ext cx="731431" cy="731431"/>
          </a:xfrm>
          <a:prstGeom prst="rect">
            <a:avLst/>
          </a:prstGeom>
        </p:spPr>
      </p:pic>
      <p:cxnSp>
        <p:nvCxnSpPr>
          <p:cNvPr id="33" name="Connettore a gomito 17">
            <a:extLst>
              <a:ext uri="{FF2B5EF4-FFF2-40B4-BE49-F238E27FC236}">
                <a16:creationId xmlns:a16="http://schemas.microsoft.com/office/drawing/2014/main" id="{DB0F2F12-06CE-4716-BF2C-845473F27E7B}"/>
              </a:ext>
            </a:extLst>
          </p:cNvPr>
          <p:cNvCxnSpPr>
            <a:cxnSpLocks/>
            <a:stCxn id="26" idx="1"/>
            <a:endCxn id="27" idx="0"/>
          </p:cNvCxnSpPr>
          <p:nvPr/>
        </p:nvCxnSpPr>
        <p:spPr>
          <a:xfrm rot="10800000" flipV="1">
            <a:off x="1378137" y="2026997"/>
            <a:ext cx="1253879" cy="2272483"/>
          </a:xfrm>
          <a:prstGeom prst="bentConnector2">
            <a:avLst/>
          </a:prstGeom>
          <a:ln w="57150" cap="flat" cmpd="sng" algn="ctr">
            <a:solidFill>
              <a:schemeClr val="accent6"/>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Connettore a gomito 20">
            <a:extLst>
              <a:ext uri="{FF2B5EF4-FFF2-40B4-BE49-F238E27FC236}">
                <a16:creationId xmlns:a16="http://schemas.microsoft.com/office/drawing/2014/main" id="{1D3D22B0-FE20-442D-B21D-30588B37C647}"/>
              </a:ext>
            </a:extLst>
          </p:cNvPr>
          <p:cNvCxnSpPr>
            <a:cxnSpLocks/>
            <a:stCxn id="27" idx="3"/>
            <a:endCxn id="26" idx="2"/>
          </p:cNvCxnSpPr>
          <p:nvPr/>
        </p:nvCxnSpPr>
        <p:spPr>
          <a:xfrm flipV="1">
            <a:off x="2255322" y="2288608"/>
            <a:ext cx="1253879" cy="2272483"/>
          </a:xfrm>
          <a:prstGeom prst="bentConnector2">
            <a:avLst/>
          </a:prstGeom>
          <a:ln w="571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Connettore a gomito 28">
            <a:extLst>
              <a:ext uri="{FF2B5EF4-FFF2-40B4-BE49-F238E27FC236}">
                <a16:creationId xmlns:a16="http://schemas.microsoft.com/office/drawing/2014/main" id="{0B3B8964-1652-4A6D-856B-15E2D481F180}"/>
              </a:ext>
            </a:extLst>
          </p:cNvPr>
          <p:cNvCxnSpPr>
            <a:cxnSpLocks/>
            <a:stCxn id="27" idx="3"/>
            <a:endCxn id="28" idx="0"/>
          </p:cNvCxnSpPr>
          <p:nvPr/>
        </p:nvCxnSpPr>
        <p:spPr>
          <a:xfrm>
            <a:off x="2255322" y="4561091"/>
            <a:ext cx="1700197" cy="554213"/>
          </a:xfrm>
          <a:prstGeom prst="bentConnector2">
            <a:avLst/>
          </a:prstGeom>
          <a:ln w="57150" cap="flat" cmpd="sng" algn="ctr">
            <a:solidFill>
              <a:schemeClr val="accent6"/>
            </a:solidFill>
            <a:prstDash val="solid"/>
            <a:round/>
            <a:headEnd type="triangl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Connettore a gomito 31">
            <a:extLst>
              <a:ext uri="{FF2B5EF4-FFF2-40B4-BE49-F238E27FC236}">
                <a16:creationId xmlns:a16="http://schemas.microsoft.com/office/drawing/2014/main" id="{A2A88E10-9E63-4C0C-BABE-81BC7F2D8DA8}"/>
              </a:ext>
            </a:extLst>
          </p:cNvPr>
          <p:cNvCxnSpPr>
            <a:cxnSpLocks/>
            <a:stCxn id="26" idx="3"/>
          </p:cNvCxnSpPr>
          <p:nvPr/>
        </p:nvCxnSpPr>
        <p:spPr>
          <a:xfrm>
            <a:off x="4386387" y="2026998"/>
            <a:ext cx="1853566" cy="2300622"/>
          </a:xfrm>
          <a:prstGeom prst="bentConnector2">
            <a:avLst/>
          </a:prstGeom>
          <a:ln w="571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8" name="Immagine 41">
            <a:extLst>
              <a:ext uri="{FF2B5EF4-FFF2-40B4-BE49-F238E27FC236}">
                <a16:creationId xmlns:a16="http://schemas.microsoft.com/office/drawing/2014/main" id="{B487D037-3D7A-480A-AE13-219D85805E0A}"/>
              </a:ext>
            </a:extLst>
          </p:cNvPr>
          <p:cNvPicPr>
            <a:picLocks noChangeAspect="1"/>
          </p:cNvPicPr>
          <p:nvPr/>
        </p:nvPicPr>
        <p:blipFill>
          <a:blip r:embed="rId3">
            <a:duotone>
              <a:schemeClr val="accent3">
                <a:shade val="45000"/>
                <a:satMod val="135000"/>
              </a:schemeClr>
              <a:prstClr val="white"/>
            </a:duotone>
          </a:blip>
          <a:stretch>
            <a:fillRect/>
          </a:stretch>
        </p:blipFill>
        <p:spPr>
          <a:xfrm>
            <a:off x="2552740" y="5125205"/>
            <a:ext cx="499494" cy="532070"/>
          </a:xfrm>
          <a:prstGeom prst="rect">
            <a:avLst/>
          </a:prstGeom>
        </p:spPr>
      </p:pic>
      <p:pic>
        <p:nvPicPr>
          <p:cNvPr id="41" name="Immagine 43">
            <a:extLst>
              <a:ext uri="{FF2B5EF4-FFF2-40B4-BE49-F238E27FC236}">
                <a16:creationId xmlns:a16="http://schemas.microsoft.com/office/drawing/2014/main" id="{C21C5F65-E72A-432F-82CC-D53544691827}"/>
              </a:ext>
            </a:extLst>
          </p:cNvPr>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470426" y="2278163"/>
            <a:ext cx="946803" cy="946803"/>
          </a:xfrm>
          <a:prstGeom prst="rect">
            <a:avLst/>
          </a:prstGeom>
        </p:spPr>
      </p:pic>
      <p:cxnSp>
        <p:nvCxnSpPr>
          <p:cNvPr id="42" name="Connettore a gomito 31">
            <a:extLst>
              <a:ext uri="{FF2B5EF4-FFF2-40B4-BE49-F238E27FC236}">
                <a16:creationId xmlns:a16="http://schemas.microsoft.com/office/drawing/2014/main" id="{67B96937-819C-4C0F-AE4F-8F30E1EB7792}"/>
              </a:ext>
            </a:extLst>
          </p:cNvPr>
          <p:cNvCxnSpPr>
            <a:cxnSpLocks/>
          </p:cNvCxnSpPr>
          <p:nvPr/>
        </p:nvCxnSpPr>
        <p:spPr>
          <a:xfrm rot="16200000" flipH="1">
            <a:off x="4250865" y="2059252"/>
            <a:ext cx="2419297" cy="2061157"/>
          </a:xfrm>
          <a:prstGeom prst="bentConnector3">
            <a:avLst>
              <a:gd name="adj1" fmla="val 55"/>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43" name="Segnaposto contenuto 5">
            <a:extLst>
              <a:ext uri="{FF2B5EF4-FFF2-40B4-BE49-F238E27FC236}">
                <a16:creationId xmlns:a16="http://schemas.microsoft.com/office/drawing/2014/main" id="{3979E23F-EBFD-4F01-81F2-F5ACA0667584}"/>
              </a:ext>
            </a:extLst>
          </p:cNvPr>
          <p:cNvSpPr txBox="1">
            <a:spLocks/>
          </p:cNvSpPr>
          <p:nvPr/>
        </p:nvSpPr>
        <p:spPr>
          <a:xfrm>
            <a:off x="3559031" y="5735071"/>
            <a:ext cx="1339957" cy="2935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it-IT" sz="1600" b="0" i="0" u="none" strike="noStrike" kern="1200" cap="none" spc="0" normalizeH="0" baseline="0" noProof="0" dirty="0">
                <a:ln>
                  <a:noFill/>
                </a:ln>
                <a:solidFill>
                  <a:srgbClr val="44546A"/>
                </a:solidFill>
                <a:effectLst/>
                <a:uLnTx/>
                <a:uFillTx/>
                <a:latin typeface="Calibri" panose="020F0502020204030204"/>
                <a:ea typeface="+mn-ea"/>
                <a:cs typeface="+mn-cs"/>
              </a:rPr>
              <a:t>Enzymes</a:t>
            </a:r>
          </a:p>
        </p:txBody>
      </p:sp>
      <p:pic>
        <p:nvPicPr>
          <p:cNvPr id="44" name="Immagine 10">
            <a:extLst>
              <a:ext uri="{FF2B5EF4-FFF2-40B4-BE49-F238E27FC236}">
                <a16:creationId xmlns:a16="http://schemas.microsoft.com/office/drawing/2014/main" id="{F8AFA4AE-4261-43B0-AB67-6F0D15B624DF}"/>
              </a:ext>
            </a:extLst>
          </p:cNvPr>
          <p:cNvPicPr>
            <a:picLocks noChangeAspect="1"/>
          </p:cNvPicPr>
          <p:nvPr/>
        </p:nvPicPr>
        <p:blipFill>
          <a:blip r:embed="rId5">
            <a:duotone>
              <a:schemeClr val="accent3">
                <a:shade val="45000"/>
                <a:satMod val="135000"/>
              </a:schemeClr>
              <a:prstClr val="white"/>
            </a:duotone>
          </a:blip>
          <a:stretch>
            <a:fillRect/>
          </a:stretch>
        </p:blipFill>
        <p:spPr>
          <a:xfrm>
            <a:off x="5263573" y="3247834"/>
            <a:ext cx="728200" cy="834864"/>
          </a:xfrm>
          <a:prstGeom prst="rect">
            <a:avLst/>
          </a:prstGeom>
        </p:spPr>
      </p:pic>
      <p:sp>
        <p:nvSpPr>
          <p:cNvPr id="45" name="Segnaposto contenuto 5">
            <a:extLst>
              <a:ext uri="{FF2B5EF4-FFF2-40B4-BE49-F238E27FC236}">
                <a16:creationId xmlns:a16="http://schemas.microsoft.com/office/drawing/2014/main" id="{DD83C61E-F920-4EE8-9CD5-349F93E1AD52}"/>
              </a:ext>
            </a:extLst>
          </p:cNvPr>
          <p:cNvSpPr txBox="1">
            <a:spLocks/>
          </p:cNvSpPr>
          <p:nvPr/>
        </p:nvSpPr>
        <p:spPr>
          <a:xfrm>
            <a:off x="183579" y="3550450"/>
            <a:ext cx="1085912" cy="741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Activity-based bio-prospecting </a:t>
            </a:r>
          </a:p>
        </p:txBody>
      </p:sp>
      <p:cxnSp>
        <p:nvCxnSpPr>
          <p:cNvPr id="46" name="Conector angular 45"/>
          <p:cNvCxnSpPr>
            <a:stCxn id="28" idx="3"/>
            <a:endCxn id="29" idx="2"/>
          </p:cNvCxnSpPr>
          <p:nvPr/>
        </p:nvCxnSpPr>
        <p:spPr>
          <a:xfrm flipV="1">
            <a:off x="4832705" y="4822701"/>
            <a:ext cx="1543249" cy="554213"/>
          </a:xfrm>
          <a:prstGeom prst="bentConnector2">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987" y="2667220"/>
            <a:ext cx="1541463" cy="161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 name="Segnaposto contenuto 5">
            <a:extLst>
              <a:ext uri="{FF2B5EF4-FFF2-40B4-BE49-F238E27FC236}">
                <a16:creationId xmlns:a16="http://schemas.microsoft.com/office/drawing/2014/main" id="{DD83C61E-F920-4EE8-9CD5-349F93E1AD52}"/>
              </a:ext>
            </a:extLst>
          </p:cNvPr>
          <p:cNvSpPr txBox="1">
            <a:spLocks/>
          </p:cNvSpPr>
          <p:nvPr/>
        </p:nvSpPr>
        <p:spPr>
          <a:xfrm>
            <a:off x="2843027" y="1083919"/>
            <a:ext cx="1085912" cy="74173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Machine learning bio-prospecting </a:t>
            </a:r>
          </a:p>
        </p:txBody>
      </p:sp>
      <p:sp>
        <p:nvSpPr>
          <p:cNvPr id="49" name="Segnaposto contenuto 5">
            <a:extLst>
              <a:ext uri="{FF2B5EF4-FFF2-40B4-BE49-F238E27FC236}">
                <a16:creationId xmlns:a16="http://schemas.microsoft.com/office/drawing/2014/main" id="{DD83C61E-F920-4EE8-9CD5-349F93E1AD52}"/>
              </a:ext>
            </a:extLst>
          </p:cNvPr>
          <p:cNvSpPr txBox="1">
            <a:spLocks/>
          </p:cNvSpPr>
          <p:nvPr/>
        </p:nvSpPr>
        <p:spPr>
          <a:xfrm>
            <a:off x="7864879" y="1350065"/>
            <a:ext cx="2389226"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Fermentation</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DSP, </a:t>
            </a: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Formulation</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Development</a:t>
            </a:r>
          </a:p>
        </p:txBody>
      </p:sp>
      <p:sp>
        <p:nvSpPr>
          <p:cNvPr id="50" name="CasellaDiTesto 9">
            <a:extLst>
              <a:ext uri="{FF2B5EF4-FFF2-40B4-BE49-F238E27FC236}">
                <a16:creationId xmlns:a16="http://schemas.microsoft.com/office/drawing/2014/main" id="{DBFAE3A0-5DA0-A207-47C1-2251B7D492D8}"/>
              </a:ext>
            </a:extLst>
          </p:cNvPr>
          <p:cNvSpPr txBox="1"/>
          <p:nvPr/>
        </p:nvSpPr>
        <p:spPr>
          <a:xfrm>
            <a:off x="8182306" y="1923725"/>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WP6</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CasellaDiTesto 9">
            <a:extLst>
              <a:ext uri="{FF2B5EF4-FFF2-40B4-BE49-F238E27FC236}">
                <a16:creationId xmlns:a16="http://schemas.microsoft.com/office/drawing/2014/main" id="{A32A834F-6290-02E1-CC5F-33AE01A4AFF7}"/>
              </a:ext>
            </a:extLst>
          </p:cNvPr>
          <p:cNvSpPr txBox="1"/>
          <p:nvPr/>
        </p:nvSpPr>
        <p:spPr>
          <a:xfrm>
            <a:off x="9711540" y="4299481"/>
            <a:ext cx="1754372" cy="523220"/>
          </a:xfrm>
          <a:prstGeom prst="rect">
            <a:avLst/>
          </a:prstGeom>
          <a:solidFill>
            <a:srgbClr val="006873"/>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WP7</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Segnaposto contenuto 5">
            <a:extLst>
              <a:ext uri="{FF2B5EF4-FFF2-40B4-BE49-F238E27FC236}">
                <a16:creationId xmlns:a16="http://schemas.microsoft.com/office/drawing/2014/main" id="{62171CB8-DAB8-9C93-C670-2FAD21649BD5}"/>
              </a:ext>
            </a:extLst>
          </p:cNvPr>
          <p:cNvSpPr txBox="1">
            <a:spLocks/>
          </p:cNvSpPr>
          <p:nvPr/>
        </p:nvSpPr>
        <p:spPr>
          <a:xfrm>
            <a:off x="6360534" y="4847615"/>
            <a:ext cx="1085912" cy="532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Enzyme</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engineering</a:t>
            </a:r>
          </a:p>
        </p:txBody>
      </p:sp>
      <p:cxnSp>
        <p:nvCxnSpPr>
          <p:cNvPr id="53" name="Connettore a gomito 31">
            <a:extLst>
              <a:ext uri="{FF2B5EF4-FFF2-40B4-BE49-F238E27FC236}">
                <a16:creationId xmlns:a16="http://schemas.microsoft.com/office/drawing/2014/main" id="{AAFEAA7B-ADC5-13A3-FD1C-625CFBCA074E}"/>
              </a:ext>
            </a:extLst>
          </p:cNvPr>
          <p:cNvCxnSpPr>
            <a:cxnSpLocks/>
          </p:cNvCxnSpPr>
          <p:nvPr/>
        </p:nvCxnSpPr>
        <p:spPr>
          <a:xfrm rot="5400000">
            <a:off x="6450445" y="2567618"/>
            <a:ext cx="2242154" cy="1221569"/>
          </a:xfrm>
          <a:prstGeom prst="bentConnector3">
            <a:avLst>
              <a:gd name="adj1" fmla="val -7"/>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54" name="Connettore a gomito 31">
            <a:extLst>
              <a:ext uri="{FF2B5EF4-FFF2-40B4-BE49-F238E27FC236}">
                <a16:creationId xmlns:a16="http://schemas.microsoft.com/office/drawing/2014/main" id="{356F7031-B6B3-FF6F-52B3-573F7277DBEC}"/>
              </a:ext>
            </a:extLst>
          </p:cNvPr>
          <p:cNvCxnSpPr>
            <a:cxnSpLocks/>
          </p:cNvCxnSpPr>
          <p:nvPr/>
        </p:nvCxnSpPr>
        <p:spPr>
          <a:xfrm rot="10800000" flipV="1">
            <a:off x="4898989" y="2361569"/>
            <a:ext cx="3297655" cy="3172016"/>
          </a:xfrm>
          <a:prstGeom prst="bentConnector3">
            <a:avLst>
              <a:gd name="adj1" fmla="val 14019"/>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55" name="Segnaposto contenuto 5">
            <a:extLst>
              <a:ext uri="{FF2B5EF4-FFF2-40B4-BE49-F238E27FC236}">
                <a16:creationId xmlns:a16="http://schemas.microsoft.com/office/drawing/2014/main" id="{03AE6DBB-739C-F14E-2DA0-EFB9E5DE7174}"/>
              </a:ext>
            </a:extLst>
          </p:cNvPr>
          <p:cNvSpPr txBox="1">
            <a:spLocks/>
          </p:cNvSpPr>
          <p:nvPr/>
        </p:nvSpPr>
        <p:spPr>
          <a:xfrm>
            <a:off x="9824055" y="4871900"/>
            <a:ext cx="1420142" cy="794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Industrial Application </a:t>
            </a: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Tests</a:t>
            </a:r>
            <a:endPar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56" name="Bogen 46">
            <a:extLst>
              <a:ext uri="{FF2B5EF4-FFF2-40B4-BE49-F238E27FC236}">
                <a16:creationId xmlns:a16="http://schemas.microsoft.com/office/drawing/2014/main" id="{4D4810CE-1FF4-6F0B-95EE-07D14758A414}"/>
              </a:ext>
            </a:extLst>
          </p:cNvPr>
          <p:cNvSpPr/>
          <p:nvPr/>
        </p:nvSpPr>
        <p:spPr>
          <a:xfrm>
            <a:off x="9115165" y="2278163"/>
            <a:ext cx="1914421" cy="3098751"/>
          </a:xfrm>
          <a:prstGeom prst="arc">
            <a:avLst>
              <a:gd name="adj1" fmla="val 16020445"/>
              <a:gd name="adj2" fmla="val 1512186"/>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Bogen 47">
            <a:extLst>
              <a:ext uri="{FF2B5EF4-FFF2-40B4-BE49-F238E27FC236}">
                <a16:creationId xmlns:a16="http://schemas.microsoft.com/office/drawing/2014/main" id="{AEBA328B-AEFB-6616-55C6-3F68FF66F174}"/>
              </a:ext>
            </a:extLst>
          </p:cNvPr>
          <p:cNvSpPr/>
          <p:nvPr/>
        </p:nvSpPr>
        <p:spPr>
          <a:xfrm rot="10800000">
            <a:off x="9602457" y="1428056"/>
            <a:ext cx="1914421" cy="3098751"/>
          </a:xfrm>
          <a:prstGeom prst="arc">
            <a:avLst>
              <a:gd name="adj1" fmla="val 17716297"/>
              <a:gd name="adj2" fmla="val 1512186"/>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8" name="Grafik 49">
            <a:extLst>
              <a:ext uri="{FF2B5EF4-FFF2-40B4-BE49-F238E27FC236}">
                <a16:creationId xmlns:a16="http://schemas.microsoft.com/office/drawing/2014/main" id="{91D7A328-0176-E4E8-9368-F6533AB18DDD}"/>
              </a:ext>
            </a:extLst>
          </p:cNvPr>
          <p:cNvPicPr>
            <a:picLocks noChangeAspect="1"/>
          </p:cNvPicPr>
          <p:nvPr/>
        </p:nvPicPr>
        <p:blipFill rotWithShape="1">
          <a:blip r:embed="rId7"/>
          <a:srcRect l="25406" t="26037" r="26612"/>
          <a:stretch/>
        </p:blipFill>
        <p:spPr>
          <a:xfrm>
            <a:off x="8143520" y="2527305"/>
            <a:ext cx="1335064" cy="1673961"/>
          </a:xfrm>
          <a:prstGeom prst="rect">
            <a:avLst/>
          </a:prstGeom>
        </p:spPr>
      </p:pic>
      <p:pic>
        <p:nvPicPr>
          <p:cNvPr id="59" name="Grafik 51" descr="Waschmaschine Silhouette">
            <a:extLst>
              <a:ext uri="{FF2B5EF4-FFF2-40B4-BE49-F238E27FC236}">
                <a16:creationId xmlns:a16="http://schemas.microsoft.com/office/drawing/2014/main" id="{C15AAF1B-AD75-4565-C305-0C0FF3452A0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49351" y="5355823"/>
            <a:ext cx="914400" cy="914400"/>
          </a:xfrm>
          <a:prstGeom prst="rect">
            <a:avLst/>
          </a:prstGeom>
        </p:spPr>
      </p:pic>
      <p:pic>
        <p:nvPicPr>
          <p:cNvPr id="60" name="Grafik 53" descr="Lächelnde Gesichtskontur mit einfarbiger Füllung">
            <a:extLst>
              <a:ext uri="{FF2B5EF4-FFF2-40B4-BE49-F238E27FC236}">
                <a16:creationId xmlns:a16="http://schemas.microsoft.com/office/drawing/2014/main" id="{5AB7259A-2D98-C0F1-D4C7-B0B5D3716A4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19506" y="5459397"/>
            <a:ext cx="677404" cy="677404"/>
          </a:xfrm>
          <a:prstGeom prst="rect">
            <a:avLst/>
          </a:prstGeom>
        </p:spPr>
      </p:pic>
      <p:pic>
        <p:nvPicPr>
          <p:cNvPr id="61" name="Grafik 59" descr="Hässlicher Pullover Silhouette">
            <a:extLst>
              <a:ext uri="{FF2B5EF4-FFF2-40B4-BE49-F238E27FC236}">
                <a16:creationId xmlns:a16="http://schemas.microsoft.com/office/drawing/2014/main" id="{F6F10186-085D-D0A6-4ACB-0A78FD95950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79749" y="5344937"/>
            <a:ext cx="914400" cy="914400"/>
          </a:xfrm>
          <a:prstGeom prst="rect">
            <a:avLst/>
          </a:prstGeom>
        </p:spPr>
      </p:pic>
      <p:cxnSp>
        <p:nvCxnSpPr>
          <p:cNvPr id="62" name="Connettore a gomito 31">
            <a:extLst>
              <a:ext uri="{FF2B5EF4-FFF2-40B4-BE49-F238E27FC236}">
                <a16:creationId xmlns:a16="http://schemas.microsoft.com/office/drawing/2014/main" id="{41DF86EF-B19E-C51A-DCB9-831E60EEDDD0}"/>
              </a:ext>
            </a:extLst>
          </p:cNvPr>
          <p:cNvCxnSpPr>
            <a:cxnSpLocks/>
            <a:endCxn id="50" idx="1"/>
          </p:cNvCxnSpPr>
          <p:nvPr/>
        </p:nvCxnSpPr>
        <p:spPr>
          <a:xfrm rot="5400000" flipH="1" flipV="1">
            <a:off x="6584501" y="2717973"/>
            <a:ext cx="2130442" cy="1065167"/>
          </a:xfrm>
          <a:prstGeom prst="bentConnector2">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63" name="Connettore a gomito 31">
            <a:extLst>
              <a:ext uri="{FF2B5EF4-FFF2-40B4-BE49-F238E27FC236}">
                <a16:creationId xmlns:a16="http://schemas.microsoft.com/office/drawing/2014/main" id="{77BF306D-D01A-829E-10BE-057866BC3448}"/>
              </a:ext>
            </a:extLst>
          </p:cNvPr>
          <p:cNvCxnSpPr>
            <a:cxnSpLocks/>
            <a:stCxn id="51" idx="1"/>
          </p:cNvCxnSpPr>
          <p:nvPr/>
        </p:nvCxnSpPr>
        <p:spPr>
          <a:xfrm rot="10800000" flipV="1">
            <a:off x="4898990" y="4561091"/>
            <a:ext cx="4812550" cy="1184498"/>
          </a:xfrm>
          <a:prstGeom prst="bentConnector3">
            <a:avLst>
              <a:gd name="adj1" fmla="val 11321"/>
            </a:avLst>
          </a:prstGeom>
          <a:ln w="57150" cap="flat" cmpd="sng" algn="ctr">
            <a:solidFill>
              <a:schemeClr val="accent6"/>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64" name="Segnaposto contenuto 5">
            <a:extLst>
              <a:ext uri="{FF2B5EF4-FFF2-40B4-BE49-F238E27FC236}">
                <a16:creationId xmlns:a16="http://schemas.microsoft.com/office/drawing/2014/main" id="{FD83761F-E28D-4713-00EB-08E5A57EC69C}"/>
              </a:ext>
            </a:extLst>
          </p:cNvPr>
          <p:cNvSpPr txBox="1">
            <a:spLocks/>
          </p:cNvSpPr>
          <p:nvPr/>
        </p:nvSpPr>
        <p:spPr>
          <a:xfrm>
            <a:off x="5618784" y="5778898"/>
            <a:ext cx="3183700" cy="3579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Enzymes for small scale application tests</a:t>
            </a:r>
          </a:p>
        </p:txBody>
      </p:sp>
      <p:sp>
        <p:nvSpPr>
          <p:cNvPr id="65" name="Segnaposto contenuto 5">
            <a:extLst>
              <a:ext uri="{FF2B5EF4-FFF2-40B4-BE49-F238E27FC236}">
                <a16:creationId xmlns:a16="http://schemas.microsoft.com/office/drawing/2014/main" id="{BC0EE601-18E6-E6F1-0254-32FA799E1CB6}"/>
              </a:ext>
            </a:extLst>
          </p:cNvPr>
          <p:cNvSpPr txBox="1">
            <a:spLocks/>
          </p:cNvSpPr>
          <p:nvPr/>
        </p:nvSpPr>
        <p:spPr>
          <a:xfrm>
            <a:off x="10644789" y="2316913"/>
            <a:ext cx="1359381" cy="883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Larger</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scale and </a:t>
            </a: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formulated</a:t>
            </a: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it-IT" sz="1400" b="0" i="0" u="none" strike="noStrike" kern="1200" cap="none" spc="0" normalizeH="0" baseline="0" noProof="0" dirty="0" err="1">
                <a:ln>
                  <a:noFill/>
                </a:ln>
                <a:solidFill>
                  <a:srgbClr val="44546A"/>
                </a:solidFill>
                <a:effectLst/>
                <a:uLnTx/>
                <a:uFillTx/>
                <a:latin typeface="Calibri" panose="020F0502020204030204"/>
                <a:ea typeface="+mn-ea"/>
                <a:cs typeface="+mn-cs"/>
              </a:rPr>
              <a:t>enzymes</a:t>
            </a:r>
            <a:endPar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66" name="Segnaposto contenuto 5">
            <a:extLst>
              <a:ext uri="{FF2B5EF4-FFF2-40B4-BE49-F238E27FC236}">
                <a16:creationId xmlns:a16="http://schemas.microsoft.com/office/drawing/2014/main" id="{D410924C-DD3F-9B45-DDE1-BFCCF90C7AC8}"/>
              </a:ext>
            </a:extLst>
          </p:cNvPr>
          <p:cNvSpPr txBox="1">
            <a:spLocks/>
          </p:cNvSpPr>
          <p:nvPr/>
        </p:nvSpPr>
        <p:spPr>
          <a:xfrm>
            <a:off x="9549351" y="3403326"/>
            <a:ext cx="1160255" cy="4958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44546A"/>
                </a:solidFill>
                <a:effectLst/>
                <a:uLnTx/>
                <a:uFillTx/>
                <a:latin typeface="Calibri" panose="020F0502020204030204"/>
                <a:ea typeface="+mn-ea"/>
                <a:cs typeface="+mn-cs"/>
              </a:rPr>
              <a:t>Feedback</a:t>
            </a:r>
          </a:p>
        </p:txBody>
      </p:sp>
      <p:pic>
        <p:nvPicPr>
          <p:cNvPr id="67" name="Grafik 34">
            <a:extLst>
              <a:ext uri="{FF2B5EF4-FFF2-40B4-BE49-F238E27FC236}">
                <a16:creationId xmlns:a16="http://schemas.microsoft.com/office/drawing/2014/main" id="{1AB1B758-34DD-7051-0CB9-1ED1F145BFE6}"/>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46752" y="4171776"/>
            <a:ext cx="1176632" cy="786857"/>
          </a:xfrm>
          <a:prstGeom prst="rect">
            <a:avLst/>
          </a:prstGeom>
        </p:spPr>
      </p:pic>
    </p:spTree>
    <p:extLst>
      <p:ext uri="{BB962C8B-B14F-4D97-AF65-F5344CB8AC3E}">
        <p14:creationId xmlns:p14="http://schemas.microsoft.com/office/powerpoint/2010/main" val="28846852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2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9791218"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generate a collection of engineered enzymes performing better than benchmark enzymes using protein engineering tools.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Which are the target enzymes?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A sub-set of those selected as priority in WP4, on the basis of their high performance toward real products and specifications</a:t>
            </a:r>
          </a:p>
          <a:p>
            <a:pPr marL="1076064" marR="0" lvl="2" indent="-355164"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FE_Lip9, Gen0105, Kest3 and </a:t>
            </a:r>
            <a:r>
              <a:rPr kumimoji="0" lang="en-US" sz="1598" b="0" i="0" u="none" strike="noStrike" kern="1200" cap="none" spc="0" normalizeH="0" baseline="0" noProof="0" dirty="0" err="1">
                <a:ln>
                  <a:noFill/>
                </a:ln>
                <a:solidFill>
                  <a:prstClr val="black"/>
                </a:solidFill>
                <a:effectLst/>
                <a:uLnTx/>
                <a:uFillTx/>
                <a:latin typeface="Calibri" panose="020F0502020204030204"/>
                <a:ea typeface="+mn-ea"/>
                <a:cs typeface="+mn-cs"/>
              </a:rPr>
              <a:t>PEH_Paes_PE</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-H hydrolases: as additives for detergents</a:t>
            </a:r>
          </a:p>
          <a:p>
            <a:pPr marL="1076064" marR="0" lvl="2" indent="-355164"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FE_Lip9, </a:t>
            </a:r>
            <a:r>
              <a:rPr kumimoji="0" lang="en-US" sz="1598" b="0" i="0" u="none" strike="noStrike" kern="1200" cap="none" spc="0" normalizeH="0" baseline="0" noProof="0" dirty="0" err="1">
                <a:ln>
                  <a:noFill/>
                </a:ln>
                <a:solidFill>
                  <a:prstClr val="black"/>
                </a:solidFill>
                <a:effectLst/>
                <a:uLnTx/>
                <a:uFillTx/>
                <a:latin typeface="Calibri" panose="020F0502020204030204"/>
                <a:ea typeface="+mn-ea"/>
                <a:cs typeface="+mn-cs"/>
              </a:rPr>
              <a:t>PEH_Paes_PE</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-H and PET46 poly-ester hydrolases: for PES-textile recycling</a:t>
            </a:r>
          </a:p>
          <a:p>
            <a:pPr marL="1076064" marR="0" lvl="2" indent="-355164"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FE_Lip9, </a:t>
            </a:r>
            <a:r>
              <a:rPr kumimoji="0" lang="en-US" sz="1598" b="0" i="0" u="none" strike="noStrike" kern="1200" cap="none" spc="0" normalizeH="0" baseline="0" noProof="0" dirty="0" err="1">
                <a:ln>
                  <a:noFill/>
                </a:ln>
                <a:solidFill>
                  <a:prstClr val="black"/>
                </a:solidFill>
                <a:effectLst/>
                <a:uLnTx/>
                <a:uFillTx/>
                <a:latin typeface="Calibri" panose="020F0502020204030204"/>
                <a:ea typeface="+mn-ea"/>
                <a:cs typeface="+mn-cs"/>
              </a:rPr>
              <a:t>PEH_Paes_PE</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-H and Gen0095 hydrolases: for spinning oil clean-up in textile products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A subset of those selected for stablishing the basis of novel engineering tools for future testing priority candidates</a:t>
            </a:r>
          </a:p>
          <a:p>
            <a:pPr marL="1076064" marR="0" lvl="2" indent="-355164"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EH</a:t>
            </a:r>
            <a:r>
              <a:rPr kumimoji="0" lang="en-US" sz="1598" b="0" i="0" u="none" strike="noStrike" kern="1200" cap="none" spc="0" normalizeH="0" baseline="-25000" noProof="0" dirty="0">
                <a:ln>
                  <a:noFill/>
                </a:ln>
                <a:solidFill>
                  <a:prstClr val="black"/>
                </a:solidFill>
                <a:effectLst/>
                <a:uLnTx/>
                <a:uFillTx/>
                <a:latin typeface="Calibri" panose="020F0502020204030204"/>
                <a:ea typeface="+mn-ea"/>
                <a:cs typeface="+mn-cs"/>
              </a:rPr>
              <a:t>1AB1 </a:t>
            </a:r>
            <a:r>
              <a:rPr kumimoji="0" lang="en-US" sz="1598" b="0" i="0" u="none" strike="noStrike" kern="1200" cap="none" spc="0" normalizeH="0" baseline="0" noProof="0" dirty="0" err="1">
                <a:ln>
                  <a:noFill/>
                </a:ln>
                <a:solidFill>
                  <a:prstClr val="black"/>
                </a:solidFill>
                <a:effectLst/>
                <a:uLnTx/>
                <a:uFillTx/>
                <a:latin typeface="Calibri" panose="020F0502020204030204"/>
                <a:ea typeface="+mn-ea"/>
                <a:cs typeface="+mn-cs"/>
              </a:rPr>
              <a:t>PluriZyme</a:t>
            </a:r>
            <a:endPar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76064" marR="0" lvl="2" indent="-355164"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TR2E2 transaminase</a:t>
            </a:r>
          </a:p>
          <a:p>
            <a:pPr marL="1076064" marR="0" lvl="2" indent="-355164"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X11_mut1 </a:t>
            </a:r>
            <a:r>
              <a:rPr kumimoji="0" lang="en-US" sz="1598" b="0" i="0" u="none" strike="noStrike" kern="1200" cap="none" spc="0" normalizeH="0" baseline="0" noProof="0" dirty="0" err="1">
                <a:ln>
                  <a:noFill/>
                </a:ln>
                <a:solidFill>
                  <a:prstClr val="black"/>
                </a:solidFill>
                <a:effectLst/>
                <a:uLnTx/>
                <a:uFillTx/>
                <a:latin typeface="Calibri" panose="020F0502020204030204"/>
                <a:ea typeface="+mn-ea"/>
                <a:cs typeface="+mn-cs"/>
              </a:rPr>
              <a:t>xylanase</a:t>
            </a:r>
            <a:endPar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76064" marR="0" lvl="2" indent="-355164"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err="1">
                <a:ln>
                  <a:noFill/>
                </a:ln>
                <a:solidFill>
                  <a:prstClr val="black"/>
                </a:solidFill>
                <a:effectLst/>
                <a:uLnTx/>
                <a:uFillTx/>
                <a:latin typeface="Calibri" panose="020F0502020204030204"/>
                <a:ea typeface="+mn-ea"/>
                <a:cs typeface="+mn-cs"/>
              </a:rPr>
              <a:t>Fragaceatoxin</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 C (</a:t>
            </a:r>
            <a:r>
              <a:rPr kumimoji="0" lang="en-US" sz="1598" b="0" i="0" u="none" strike="noStrike" kern="1200" cap="none" spc="0" normalizeH="0" baseline="0" noProof="0" dirty="0" err="1">
                <a:ln>
                  <a:noFill/>
                </a:ln>
                <a:solidFill>
                  <a:prstClr val="black"/>
                </a:solidFill>
                <a:effectLst/>
                <a:uLnTx/>
                <a:uFillTx/>
                <a:latin typeface="Calibri" panose="020F0502020204030204"/>
                <a:ea typeface="+mn-ea"/>
                <a:cs typeface="+mn-cs"/>
              </a:rPr>
              <a:t>FraC</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 from Actinia </a:t>
            </a:r>
            <a:r>
              <a:rPr kumimoji="0" lang="en-US" sz="1598" b="0" i="0" u="none" strike="noStrike" kern="1200" cap="none" spc="0" normalizeH="0" baseline="0" noProof="0" dirty="0" err="1">
                <a:ln>
                  <a:noFill/>
                </a:ln>
                <a:solidFill>
                  <a:prstClr val="black"/>
                </a:solidFill>
                <a:effectLst/>
                <a:uLnTx/>
                <a:uFillTx/>
                <a:latin typeface="Calibri" panose="020F0502020204030204"/>
                <a:ea typeface="+mn-ea"/>
                <a:cs typeface="+mn-cs"/>
              </a:rPr>
              <a:t>fragacea</a:t>
            </a:r>
            <a:endPar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76064" marR="0" lvl="2" indent="-355164" algn="l" defTabSz="1217706" rtl="0" eaLnBrk="1" fontAlgn="auto" latinLnBrk="0" hangingPunct="1">
              <a:lnSpc>
                <a:spcPct val="90000"/>
              </a:lnSpc>
              <a:spcBef>
                <a:spcPts val="0"/>
              </a:spcBef>
              <a:spcAft>
                <a:spcPts val="0"/>
              </a:spcAft>
              <a:buClr>
                <a:srgbClr val="70AD47"/>
              </a:buClr>
              <a:buSzTx/>
              <a:buFont typeface="Wingdings 2" panose="05020102010507070707" pitchFamily="18" charset="2"/>
              <a:buChar char=""/>
              <a:tabLst/>
              <a:defRPr/>
            </a:pP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De novo </a:t>
            </a:r>
            <a:r>
              <a:rPr kumimoji="0" lang="en-US" sz="1598" b="0" i="0" u="none" strike="noStrike" kern="1200" cap="none" spc="0" normalizeH="0" baseline="0" noProof="0" dirty="0" err="1">
                <a:ln>
                  <a:noFill/>
                </a:ln>
                <a:solidFill>
                  <a:prstClr val="black"/>
                </a:solidFill>
                <a:effectLst/>
                <a:uLnTx/>
                <a:uFillTx/>
                <a:latin typeface="Calibri" panose="020F0502020204030204"/>
                <a:ea typeface="+mn-ea"/>
                <a:cs typeface="+mn-cs"/>
              </a:rPr>
              <a:t>homodimeric</a:t>
            </a:r>
            <a:r>
              <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rPr>
              <a:t> TIM barrel-ferredoxin (PDB: 6WXO)</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Google Shape;331;g200ea735015_0_26"/>
          <p:cNvSpPr txBox="1"/>
          <p:nvPr/>
        </p:nvSpPr>
        <p:spPr>
          <a:xfrm>
            <a:off x="662609" y="126556"/>
            <a:ext cx="10299900"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Task 5.1-5.4: Explanation of the work carried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Progress undertaken and outputs achieved </a:t>
            </a:r>
          </a:p>
        </p:txBody>
      </p:sp>
    </p:spTree>
    <p:extLst>
      <p:ext uri="{BB962C8B-B14F-4D97-AF65-F5344CB8AC3E}">
        <p14:creationId xmlns:p14="http://schemas.microsoft.com/office/powerpoint/2010/main" val="4765178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2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063427"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 engineered enzymes using disruptive protein engineering tools </a:t>
            </a:r>
          </a:p>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Lipase FE_Lip9 engineering undertaken </a:t>
            </a:r>
            <a:r>
              <a:rPr kumimoji="0" lang="en-US" sz="1864" b="0" i="1" u="none" strike="noStrike" kern="1200" cap="none" spc="0" normalizeH="0" baseline="0" noProof="0" dirty="0">
                <a:ln>
                  <a:noFill/>
                </a:ln>
                <a:solidFill>
                  <a:prstClr val="black"/>
                </a:solidFill>
                <a:effectLst/>
                <a:uLnTx/>
                <a:uFillTx/>
                <a:latin typeface="Calibri" panose="020F0502020204030204"/>
                <a:ea typeface="+mn-ea"/>
                <a:cs typeface="+mn-cs"/>
              </a:rPr>
              <a:t>in silico </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to yield 18 different mutants (PELE optimization) – experimental validation in progress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Lipase FE_Lip5 lid remodeling: several good candidates displaying </a:t>
            </a:r>
            <a:r>
              <a:rPr kumimoji="0" lang="en-US" sz="1864" b="0" i="1" u="none" strike="noStrike" kern="1200" cap="none" spc="0" normalizeH="0" baseline="0" noProof="0" dirty="0">
                <a:ln>
                  <a:noFill/>
                </a:ln>
                <a:solidFill>
                  <a:prstClr val="black"/>
                </a:solidFill>
                <a:effectLst/>
                <a:uLnTx/>
                <a:uFillTx/>
                <a:latin typeface="Calibri" panose="020F0502020204030204"/>
                <a:ea typeface="+mn-ea"/>
                <a:cs typeface="+mn-cs"/>
              </a:rPr>
              <a:t>in silico </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a larger lid opening were identified and confirmed experimentally. </a:t>
            </a:r>
          </a:p>
        </p:txBody>
      </p:sp>
      <p:pic>
        <p:nvPicPr>
          <p:cNvPr id="2" name="Imagen 90">
            <a:extLst>
              <a:ext uri="{FF2B5EF4-FFF2-40B4-BE49-F238E27FC236}">
                <a16:creationId xmlns:a16="http://schemas.microsoft.com/office/drawing/2014/main" id="{B251BFD7-500F-B81E-D663-587F36EA1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560" y="3193871"/>
            <a:ext cx="6410738" cy="3162479"/>
          </a:xfrm>
          <a:prstGeom prst="rect">
            <a:avLst/>
          </a:prstGeom>
        </p:spPr>
      </p:pic>
      <p:sp>
        <p:nvSpPr>
          <p:cNvPr id="3" name="TextBox 2">
            <a:extLst>
              <a:ext uri="{FF2B5EF4-FFF2-40B4-BE49-F238E27FC236}">
                <a16:creationId xmlns:a16="http://schemas.microsoft.com/office/drawing/2014/main" id="{EFF5EA0A-95F1-CCC8-8245-6BA5C5902AA5}"/>
              </a:ext>
            </a:extLst>
          </p:cNvPr>
          <p:cNvSpPr txBox="1"/>
          <p:nvPr/>
        </p:nvSpPr>
        <p:spPr>
          <a:xfrm>
            <a:off x="7398898" y="5407623"/>
            <a:ext cx="4507945"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pitchFamily="34" charset="0"/>
                <a:ea typeface="Noto Serif CJK SC"/>
                <a:cs typeface="Calibri" panose="020F0502020204030204" pitchFamily="34" charset="0"/>
              </a:rPr>
              <a:t>(AB) PELE results for FE_Lip9 using </a:t>
            </a:r>
            <a:r>
              <a:rPr kumimoji="0" lang="en-GB" sz="1100" b="1" i="0" u="none" strike="noStrike" kern="1200" cap="none" spc="0" normalizeH="0" baseline="0" noProof="0" dirty="0" err="1">
                <a:ln>
                  <a:noFill/>
                </a:ln>
                <a:solidFill>
                  <a:prstClr val="black"/>
                </a:solidFill>
                <a:effectLst/>
                <a:uLnTx/>
                <a:uFillTx/>
                <a:latin typeface="Calibri" panose="020F0502020204030204" pitchFamily="34" charset="0"/>
                <a:ea typeface="Noto Serif CJK SC"/>
                <a:cs typeface="Calibri" panose="020F0502020204030204" pitchFamily="34" charset="0"/>
              </a:rPr>
              <a:t>triolein</a:t>
            </a:r>
            <a:r>
              <a:rPr kumimoji="0" lang="en-GB" sz="1100" b="1" i="0" u="none" strike="noStrike" kern="1200" cap="none" spc="0" normalizeH="0" baseline="0" noProof="0" dirty="0">
                <a:ln>
                  <a:noFill/>
                </a:ln>
                <a:solidFill>
                  <a:prstClr val="black"/>
                </a:solidFill>
                <a:effectLst/>
                <a:uLnTx/>
                <a:uFillTx/>
                <a:latin typeface="Calibri" panose="020F0502020204030204" pitchFamily="34" charset="0"/>
                <a:ea typeface="Noto Serif CJK SC"/>
                <a:cs typeface="Calibri" panose="020F0502020204030204" pitchFamily="34" charset="0"/>
              </a:rPr>
              <a:t> as substrates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Calibri" panose="020F0502020204030204" pitchFamily="34" charset="0"/>
              <a:ea typeface="Noto Serif CJK SC"/>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pitchFamily="34" charset="0"/>
                <a:ea typeface="Noto Serif CJK SC"/>
                <a:cs typeface="Calibri" panose="020F0502020204030204" pitchFamily="34" charset="0"/>
              </a:rPr>
              <a:t>(C-D) </a:t>
            </a:r>
            <a:r>
              <a:rPr kumimoji="0" lang="en-GB" sz="1100" b="1"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AlphaFold</a:t>
            </a:r>
            <a:r>
              <a:rPr kumimoji="0" lang="en-GB" sz="1100" b="1"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3D model structure of FE_Lip5, highlighting the lid domain and close residues.</a:t>
            </a:r>
            <a:r>
              <a:rPr kumimoji="0" lang="en-GB" sz="1100" b="0" i="0" u="none" strike="noStrike" kern="150" cap="none" spc="0" normalizeH="0" baseline="0" noProof="0" dirty="0">
                <a:ln>
                  <a:noFill/>
                </a:ln>
                <a:solidFill>
                  <a:srgbClr val="000000"/>
                </a:solidFill>
                <a:effectLst/>
                <a:uLnTx/>
                <a:uFillTx/>
                <a:latin typeface="Calibri" panose="020F0502020204030204" pitchFamily="34" charset="0"/>
                <a:ea typeface="Noto Serif CJK SC"/>
                <a:cs typeface="+mn-cs"/>
              </a:rPr>
              <a:t> </a:t>
            </a:r>
            <a:endParaRPr kumimoji="0" lang="en-CH"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Google Shape;331;g200ea735015_0_26"/>
          <p:cNvSpPr txBox="1"/>
          <p:nvPr/>
        </p:nvSpPr>
        <p:spPr>
          <a:xfrm>
            <a:off x="662609" y="126556"/>
            <a:ext cx="10299900"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Task 5.1: Explanation of the work carried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Progress undertaken and outputs achieved </a:t>
            </a:r>
          </a:p>
        </p:txBody>
      </p:sp>
      <p:sp>
        <p:nvSpPr>
          <p:cNvPr id="4" name="Rectángulo 3"/>
          <p:cNvSpPr/>
          <p:nvPr/>
        </p:nvSpPr>
        <p:spPr>
          <a:xfrm>
            <a:off x="7508228" y="3346285"/>
            <a:ext cx="4199098" cy="138499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Belleza"/>
                <a:cs typeface="+mn-cs"/>
              </a:rPr>
              <a:t>Lid domain FE_Lip5 (FRGTEITQIKDWLTDA)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Belleza"/>
                <a:cs typeface="+mn-cs"/>
                <a:sym typeface="Symbol" panose="05050102010706020507" pitchFamily="18" charset="2"/>
              </a:rPr>
              <a: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Bellez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Belleza"/>
                <a:cs typeface="+mn-cs"/>
              </a:rPr>
              <a:t>Substituted by the lid domain of</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Rhizopus</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oryzae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lipase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(FRGTNSFRSAITDIVF)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Bellez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Belleza"/>
                <a:cs typeface="+mn-cs"/>
                <a:sym typeface="Symbol" panose="05050102010706020507" pitchFamily="18" charset="2"/>
              </a:rPr>
              <a: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Bellez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engineered variant FE_Lip5lid degrade palm oil</a:t>
            </a: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Conector recto de flecha 8"/>
          <p:cNvCxnSpPr>
            <a:endCxn id="4" idx="1"/>
          </p:cNvCxnSpPr>
          <p:nvPr/>
        </p:nvCxnSpPr>
        <p:spPr>
          <a:xfrm flipV="1">
            <a:off x="6172200" y="4038783"/>
            <a:ext cx="1336028" cy="362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7580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2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0977288"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just"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Engineered enzymes adding additional active sites: design of </a:t>
            </a:r>
            <a:r>
              <a:rPr kumimoji="0" lang="en-US" sz="1864" b="0" i="0" u="none" strike="noStrike" kern="1200" cap="none" spc="0" normalizeH="0" baseline="0" noProof="0" dirty="0" err="1">
                <a:ln>
                  <a:noFill/>
                </a:ln>
                <a:solidFill>
                  <a:prstClr val="black"/>
                </a:solidFill>
                <a:effectLst/>
                <a:uLnTx/>
                <a:uFillTx/>
                <a:latin typeface="Calibri" panose="020F0502020204030204"/>
                <a:ea typeface="+mn-ea"/>
                <a:cs typeface="+mn-cs"/>
              </a:rPr>
              <a:t>PluriZymes</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55164" marR="0" lvl="0" indent="-355164" algn="just"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Some of the enzymes were engineered following the </a:t>
            </a:r>
            <a:r>
              <a:rPr kumimoji="0" lang="en-US" sz="1864" b="0" i="0" u="none" strike="noStrike" kern="1200" cap="none" spc="0" normalizeH="0" baseline="0" noProof="0" dirty="0" err="1">
                <a:ln>
                  <a:noFill/>
                </a:ln>
                <a:solidFill>
                  <a:prstClr val="black"/>
                </a:solidFill>
                <a:effectLst/>
                <a:uLnTx/>
                <a:uFillTx/>
                <a:latin typeface="Calibri" panose="020F0502020204030204"/>
                <a:ea typeface="+mn-ea"/>
                <a:cs typeface="+mn-cs"/>
              </a:rPr>
              <a:t>PluriZyme</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approach. </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The general and now-established strategy is based on the following </a:t>
            </a:r>
            <a:r>
              <a:rPr kumimoji="0" lang="en-US" sz="1864" b="0" i="1" u="none" strike="noStrike" kern="1200" cap="none" spc="0" normalizeH="0" baseline="0" noProof="0" dirty="0">
                <a:ln>
                  <a:noFill/>
                </a:ln>
                <a:solidFill>
                  <a:prstClr val="black"/>
                </a:solidFill>
                <a:effectLst/>
                <a:uLnTx/>
                <a:uFillTx/>
                <a:latin typeface="Calibri" panose="020F0502020204030204"/>
                <a:ea typeface="+mn-ea"/>
                <a:cs typeface="+mn-cs"/>
              </a:rPr>
              <a:t>in silico </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1864" b="0" i="1" u="none" strike="noStrike" kern="1200" cap="none" spc="0" normalizeH="0" baseline="0" noProof="0" dirty="0">
                <a:ln>
                  <a:noFill/>
                </a:ln>
                <a:solidFill>
                  <a:prstClr val="black"/>
                </a:solidFill>
                <a:effectLst/>
                <a:uLnTx/>
                <a:uFillTx/>
                <a:latin typeface="Calibri" panose="020F0502020204030204"/>
                <a:ea typeface="+mn-ea"/>
                <a:cs typeface="+mn-cs"/>
              </a:rPr>
              <a:t>in vitro</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sequence:</a:t>
            </a:r>
          </a:p>
          <a:p>
            <a:pPr marL="1076064" marR="0" lvl="2" indent="-355164"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Several proteins with two active sites, </a:t>
            </a:r>
            <a:r>
              <a:rPr kumimoji="0" lang="en-US" sz="1864" b="0" i="0" u="none" strike="noStrike" kern="1200" cap="none" spc="0" normalizeH="0" baseline="0" noProof="0" dirty="0" err="1">
                <a:ln>
                  <a:noFill/>
                </a:ln>
                <a:solidFill>
                  <a:prstClr val="black"/>
                </a:solidFill>
                <a:effectLst/>
                <a:uLnTx/>
                <a:uFillTx/>
                <a:latin typeface="Calibri" panose="020F0502020204030204"/>
                <a:ea typeface="+mn-ea"/>
                <a:cs typeface="+mn-cs"/>
              </a:rPr>
              <a:t>PluriZymes</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have been designed and the corresponding workflow rationalized (</a:t>
            </a:r>
            <a:r>
              <a:rPr kumimoji="0" lang="en-US" sz="1864" b="0" i="0" u="none" strike="noStrike" kern="1200" cap="none" spc="0" normalizeH="0" baseline="0" noProof="0" dirty="0" err="1">
                <a:ln>
                  <a:noFill/>
                </a:ln>
                <a:solidFill>
                  <a:prstClr val="black"/>
                </a:solidFill>
                <a:effectLst/>
                <a:uLnTx/>
                <a:uFillTx/>
                <a:latin typeface="Calibri" panose="020F0502020204030204"/>
                <a:ea typeface="+mn-ea"/>
                <a:cs typeface="+mn-cs"/>
              </a:rPr>
              <a:t>Asite</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Design). </a:t>
            </a:r>
          </a:p>
        </p:txBody>
      </p:sp>
      <p:grpSp>
        <p:nvGrpSpPr>
          <p:cNvPr id="4097" name="Group 4096">
            <a:extLst>
              <a:ext uri="{FF2B5EF4-FFF2-40B4-BE49-F238E27FC236}">
                <a16:creationId xmlns:a16="http://schemas.microsoft.com/office/drawing/2014/main" id="{A99FF192-1242-1359-F7AE-82A30D343B65}"/>
              </a:ext>
            </a:extLst>
          </p:cNvPr>
          <p:cNvGrpSpPr/>
          <p:nvPr/>
        </p:nvGrpSpPr>
        <p:grpSpPr>
          <a:xfrm>
            <a:off x="1339111" y="3654367"/>
            <a:ext cx="9513778" cy="1024453"/>
            <a:chOff x="1339111" y="3720356"/>
            <a:chExt cx="9513778" cy="1024453"/>
          </a:xfrm>
        </p:grpSpPr>
        <p:grpSp>
          <p:nvGrpSpPr>
            <p:cNvPr id="13" name="Group 93">
              <a:extLst>
                <a:ext uri="{FF2B5EF4-FFF2-40B4-BE49-F238E27FC236}">
                  <a16:creationId xmlns:a16="http://schemas.microsoft.com/office/drawing/2014/main" id="{FFD0DC7A-F133-331D-D1A3-FC4B260015D5}"/>
                </a:ext>
              </a:extLst>
            </p:cNvPr>
            <p:cNvGrpSpPr/>
            <p:nvPr/>
          </p:nvGrpSpPr>
          <p:grpSpPr>
            <a:xfrm>
              <a:off x="3961543" y="3731090"/>
              <a:ext cx="1938731" cy="1013719"/>
              <a:chOff x="2947898" y="1752440"/>
              <a:chExt cx="1938731" cy="1013719"/>
            </a:xfrm>
          </p:grpSpPr>
          <p:sp>
            <p:nvSpPr>
              <p:cNvPr id="14" name="Freeform 5">
                <a:extLst>
                  <a:ext uri="{FF2B5EF4-FFF2-40B4-BE49-F238E27FC236}">
                    <a16:creationId xmlns:a16="http://schemas.microsoft.com/office/drawing/2014/main" id="{6DE9CEE1-C312-0BFA-3FE2-3E3D220F2784}"/>
                  </a:ext>
                </a:extLst>
              </p:cNvPr>
              <p:cNvSpPr>
                <a:spLocks/>
              </p:cNvSpPr>
              <p:nvPr/>
            </p:nvSpPr>
            <p:spPr bwMode="auto">
              <a:xfrm>
                <a:off x="3893098" y="2593637"/>
                <a:ext cx="99108" cy="172522"/>
              </a:xfrm>
              <a:custGeom>
                <a:avLst/>
                <a:gdLst>
                  <a:gd name="T0" fmla="*/ 0 w 162"/>
                  <a:gd name="T1" fmla="*/ 0 h 282"/>
                  <a:gd name="T2" fmla="*/ 0 w 162"/>
                  <a:gd name="T3" fmla="*/ 282 h 282"/>
                  <a:gd name="T4" fmla="*/ 162 w 162"/>
                  <a:gd name="T5" fmla="*/ 37 h 282"/>
                  <a:gd name="T6" fmla="*/ 0 w 162"/>
                  <a:gd name="T7" fmla="*/ 0 h 282"/>
                </a:gdLst>
                <a:ahLst/>
                <a:cxnLst>
                  <a:cxn ang="0">
                    <a:pos x="T0" y="T1"/>
                  </a:cxn>
                  <a:cxn ang="0">
                    <a:pos x="T2" y="T3"/>
                  </a:cxn>
                  <a:cxn ang="0">
                    <a:pos x="T4" y="T5"/>
                  </a:cxn>
                  <a:cxn ang="0">
                    <a:pos x="T6" y="T7"/>
                  </a:cxn>
                </a:cxnLst>
                <a:rect l="0" t="0" r="r" b="b"/>
                <a:pathLst>
                  <a:path w="162" h="282">
                    <a:moveTo>
                      <a:pt x="0" y="0"/>
                    </a:moveTo>
                    <a:lnTo>
                      <a:pt x="0" y="282"/>
                    </a:lnTo>
                    <a:lnTo>
                      <a:pt x="162" y="37"/>
                    </a:lnTo>
                    <a:lnTo>
                      <a:pt x="0" y="0"/>
                    </a:lnTo>
                    <a:close/>
                  </a:path>
                </a:pathLst>
              </a:custGeom>
              <a:gradFill flip="none" rotWithShape="1">
                <a:gsLst>
                  <a:gs pos="0">
                    <a:srgbClr val="01544A"/>
                  </a:gs>
                  <a:gs pos="100000">
                    <a:srgbClr val="17B38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6">
                <a:extLst>
                  <a:ext uri="{FF2B5EF4-FFF2-40B4-BE49-F238E27FC236}">
                    <a16:creationId xmlns:a16="http://schemas.microsoft.com/office/drawing/2014/main" id="{EA23D996-479D-834D-4FDF-613354B58D08}"/>
                  </a:ext>
                </a:extLst>
              </p:cNvPr>
              <p:cNvSpPr>
                <a:spLocks/>
              </p:cNvSpPr>
              <p:nvPr/>
            </p:nvSpPr>
            <p:spPr bwMode="auto">
              <a:xfrm>
                <a:off x="3215246" y="2433351"/>
                <a:ext cx="776961" cy="182922"/>
              </a:xfrm>
              <a:custGeom>
                <a:avLst/>
                <a:gdLst>
                  <a:gd name="T0" fmla="*/ 0 w 1270"/>
                  <a:gd name="T1" fmla="*/ 0 h 299"/>
                  <a:gd name="T2" fmla="*/ 1270 w 1270"/>
                  <a:gd name="T3" fmla="*/ 299 h 299"/>
                  <a:gd name="T4" fmla="*/ 1270 w 1270"/>
                  <a:gd name="T5" fmla="*/ 0 h 299"/>
                  <a:gd name="T6" fmla="*/ 0 w 1270"/>
                  <a:gd name="T7" fmla="*/ 0 h 299"/>
                </a:gdLst>
                <a:ahLst/>
                <a:cxnLst>
                  <a:cxn ang="0">
                    <a:pos x="T0" y="T1"/>
                  </a:cxn>
                  <a:cxn ang="0">
                    <a:pos x="T2" y="T3"/>
                  </a:cxn>
                  <a:cxn ang="0">
                    <a:pos x="T4" y="T5"/>
                  </a:cxn>
                  <a:cxn ang="0">
                    <a:pos x="T6" y="T7"/>
                  </a:cxn>
                </a:cxnLst>
                <a:rect l="0" t="0" r="r" b="b"/>
                <a:pathLst>
                  <a:path w="1270" h="299">
                    <a:moveTo>
                      <a:pt x="0" y="0"/>
                    </a:moveTo>
                    <a:lnTo>
                      <a:pt x="1270" y="299"/>
                    </a:lnTo>
                    <a:lnTo>
                      <a:pt x="1270" y="0"/>
                    </a:lnTo>
                    <a:lnTo>
                      <a:pt x="0" y="0"/>
                    </a:lnTo>
                    <a:close/>
                  </a:path>
                </a:pathLst>
              </a:custGeom>
              <a:gradFill flip="none" rotWithShape="1">
                <a:gsLst>
                  <a:gs pos="0">
                    <a:srgbClr val="01544A"/>
                  </a:gs>
                  <a:gs pos="100000">
                    <a:srgbClr val="17B38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7">
                <a:extLst>
                  <a:ext uri="{FF2B5EF4-FFF2-40B4-BE49-F238E27FC236}">
                    <a16:creationId xmlns:a16="http://schemas.microsoft.com/office/drawing/2014/main" id="{2EC05ED8-A777-3589-6B79-662046AFF1C5}"/>
                  </a:ext>
                </a:extLst>
              </p:cNvPr>
              <p:cNvSpPr>
                <a:spLocks/>
              </p:cNvSpPr>
              <p:nvPr/>
            </p:nvSpPr>
            <p:spPr bwMode="auto">
              <a:xfrm>
                <a:off x="3215246" y="1752440"/>
                <a:ext cx="1671383" cy="680911"/>
              </a:xfrm>
              <a:custGeom>
                <a:avLst/>
                <a:gdLst>
                  <a:gd name="T0" fmla="*/ 1232 w 1452"/>
                  <a:gd name="T1" fmla="*/ 591 h 591"/>
                  <a:gd name="T2" fmla="*/ 0 w 1452"/>
                  <a:gd name="T3" fmla="*/ 591 h 591"/>
                  <a:gd name="T4" fmla="*/ 0 w 1452"/>
                  <a:gd name="T5" fmla="*/ 51 h 591"/>
                  <a:gd name="T6" fmla="*/ 52 w 1452"/>
                  <a:gd name="T7" fmla="*/ 0 h 591"/>
                  <a:gd name="T8" fmla="*/ 1232 w 1452"/>
                  <a:gd name="T9" fmla="*/ 0 h 591"/>
                  <a:gd name="T10" fmla="*/ 1290 w 1452"/>
                  <a:gd name="T11" fmla="*/ 31 h 591"/>
                  <a:gd name="T12" fmla="*/ 1437 w 1452"/>
                  <a:gd name="T13" fmla="*/ 257 h 591"/>
                  <a:gd name="T14" fmla="*/ 1437 w 1452"/>
                  <a:gd name="T15" fmla="*/ 333 h 591"/>
                  <a:gd name="T16" fmla="*/ 1290 w 1452"/>
                  <a:gd name="T17" fmla="*/ 559 h 591"/>
                  <a:gd name="T18" fmla="*/ 1232 w 1452"/>
                  <a:gd name="T1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2" h="591">
                    <a:moveTo>
                      <a:pt x="1232" y="591"/>
                    </a:moveTo>
                    <a:cubicBezTo>
                      <a:pt x="0" y="591"/>
                      <a:pt x="0" y="591"/>
                      <a:pt x="0" y="591"/>
                    </a:cubicBezTo>
                    <a:cubicBezTo>
                      <a:pt x="0" y="51"/>
                      <a:pt x="0" y="51"/>
                      <a:pt x="0" y="51"/>
                    </a:cubicBezTo>
                    <a:cubicBezTo>
                      <a:pt x="0" y="23"/>
                      <a:pt x="23" y="0"/>
                      <a:pt x="52" y="0"/>
                    </a:cubicBezTo>
                    <a:cubicBezTo>
                      <a:pt x="1232" y="0"/>
                      <a:pt x="1232" y="0"/>
                      <a:pt x="1232" y="0"/>
                    </a:cubicBezTo>
                    <a:cubicBezTo>
                      <a:pt x="1255" y="0"/>
                      <a:pt x="1277" y="12"/>
                      <a:pt x="1290" y="31"/>
                    </a:cubicBezTo>
                    <a:cubicBezTo>
                      <a:pt x="1437" y="257"/>
                      <a:pt x="1437" y="257"/>
                      <a:pt x="1437" y="257"/>
                    </a:cubicBezTo>
                    <a:cubicBezTo>
                      <a:pt x="1452" y="280"/>
                      <a:pt x="1452" y="310"/>
                      <a:pt x="1437" y="333"/>
                    </a:cubicBezTo>
                    <a:cubicBezTo>
                      <a:pt x="1290" y="559"/>
                      <a:pt x="1290" y="559"/>
                      <a:pt x="1290" y="559"/>
                    </a:cubicBezTo>
                    <a:cubicBezTo>
                      <a:pt x="1277" y="579"/>
                      <a:pt x="1255" y="591"/>
                      <a:pt x="1232" y="591"/>
                    </a:cubicBezTo>
                    <a:close/>
                  </a:path>
                </a:pathLst>
              </a:custGeom>
              <a:gradFill flip="none" rotWithShape="1">
                <a:gsLst>
                  <a:gs pos="0">
                    <a:srgbClr val="01544A"/>
                  </a:gs>
                  <a:gs pos="100000">
                    <a:srgbClr val="17B381"/>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8">
                <a:extLst>
                  <a:ext uri="{FF2B5EF4-FFF2-40B4-BE49-F238E27FC236}">
                    <a16:creationId xmlns:a16="http://schemas.microsoft.com/office/drawing/2014/main" id="{47A50DA4-B875-5DED-9212-BEBD191418CC}"/>
                  </a:ext>
                </a:extLst>
              </p:cNvPr>
              <p:cNvSpPr>
                <a:spLocks noChangeArrowheads="1"/>
              </p:cNvSpPr>
              <p:nvPr/>
            </p:nvSpPr>
            <p:spPr bwMode="auto">
              <a:xfrm>
                <a:off x="2947898" y="1825242"/>
                <a:ext cx="534084" cy="534084"/>
              </a:xfrm>
              <a:prstGeom prst="ellipse">
                <a:avLst/>
              </a:prstGeom>
              <a:gradFill flip="none" rotWithShape="1">
                <a:gsLst>
                  <a:gs pos="0">
                    <a:srgbClr val="2ECA00"/>
                  </a:gs>
                  <a:gs pos="100000">
                    <a:srgbClr val="BBEE20"/>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69">
                <a:extLst>
                  <a:ext uri="{FF2B5EF4-FFF2-40B4-BE49-F238E27FC236}">
                    <a16:creationId xmlns:a16="http://schemas.microsoft.com/office/drawing/2014/main" id="{BD18D2B7-6E7E-930A-E5B9-75480121149C}"/>
                  </a:ext>
                </a:extLst>
              </p:cNvPr>
              <p:cNvSpPr txBox="1"/>
              <p:nvPr/>
            </p:nvSpPr>
            <p:spPr>
              <a:xfrm>
                <a:off x="3603726" y="1896540"/>
                <a:ext cx="109836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rPr>
                  <a:t>Site-directed mutagenesis</a:t>
                </a:r>
              </a:p>
            </p:txBody>
          </p:sp>
        </p:grpSp>
        <p:sp>
          <p:nvSpPr>
            <p:cNvPr id="24" name="Freeform 5">
              <a:extLst>
                <a:ext uri="{FF2B5EF4-FFF2-40B4-BE49-F238E27FC236}">
                  <a16:creationId xmlns:a16="http://schemas.microsoft.com/office/drawing/2014/main" id="{2EE6C972-33FA-32C3-B1A6-0563FC2ED00E}"/>
                </a:ext>
              </a:extLst>
            </p:cNvPr>
            <p:cNvSpPr>
              <a:spLocks/>
            </p:cNvSpPr>
            <p:nvPr/>
          </p:nvSpPr>
          <p:spPr bwMode="auto">
            <a:xfrm>
              <a:off x="7006302" y="4559587"/>
              <a:ext cx="99108" cy="172522"/>
            </a:xfrm>
            <a:custGeom>
              <a:avLst/>
              <a:gdLst>
                <a:gd name="T0" fmla="*/ 0 w 162"/>
                <a:gd name="T1" fmla="*/ 0 h 282"/>
                <a:gd name="T2" fmla="*/ 0 w 162"/>
                <a:gd name="T3" fmla="*/ 282 h 282"/>
                <a:gd name="T4" fmla="*/ 162 w 162"/>
                <a:gd name="T5" fmla="*/ 37 h 282"/>
                <a:gd name="T6" fmla="*/ 0 w 162"/>
                <a:gd name="T7" fmla="*/ 0 h 282"/>
              </a:gdLst>
              <a:ahLst/>
              <a:cxnLst>
                <a:cxn ang="0">
                  <a:pos x="T0" y="T1"/>
                </a:cxn>
                <a:cxn ang="0">
                  <a:pos x="T2" y="T3"/>
                </a:cxn>
                <a:cxn ang="0">
                  <a:pos x="T4" y="T5"/>
                </a:cxn>
                <a:cxn ang="0">
                  <a:pos x="T6" y="T7"/>
                </a:cxn>
              </a:cxnLst>
              <a:rect l="0" t="0" r="r" b="b"/>
              <a:pathLst>
                <a:path w="162" h="282">
                  <a:moveTo>
                    <a:pt x="0" y="0"/>
                  </a:moveTo>
                  <a:lnTo>
                    <a:pt x="0" y="282"/>
                  </a:lnTo>
                  <a:lnTo>
                    <a:pt x="162" y="37"/>
                  </a:lnTo>
                  <a:lnTo>
                    <a:pt x="0" y="0"/>
                  </a:lnTo>
                  <a:close/>
                </a:path>
              </a:pathLst>
            </a:custGeom>
            <a:gradFill flip="none" rotWithShape="1">
              <a:gsLst>
                <a:gs pos="0">
                  <a:srgbClr val="01544A"/>
                </a:gs>
                <a:gs pos="100000">
                  <a:srgbClr val="17B38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6">
              <a:extLst>
                <a:ext uri="{FF2B5EF4-FFF2-40B4-BE49-F238E27FC236}">
                  <a16:creationId xmlns:a16="http://schemas.microsoft.com/office/drawing/2014/main" id="{5289E307-6DFF-4D98-1771-1B301CBE2118}"/>
                </a:ext>
              </a:extLst>
            </p:cNvPr>
            <p:cNvSpPr>
              <a:spLocks/>
            </p:cNvSpPr>
            <p:nvPr/>
          </p:nvSpPr>
          <p:spPr bwMode="auto">
            <a:xfrm>
              <a:off x="6328450" y="4399301"/>
              <a:ext cx="776961" cy="182922"/>
            </a:xfrm>
            <a:custGeom>
              <a:avLst/>
              <a:gdLst>
                <a:gd name="T0" fmla="*/ 0 w 1270"/>
                <a:gd name="T1" fmla="*/ 0 h 299"/>
                <a:gd name="T2" fmla="*/ 1270 w 1270"/>
                <a:gd name="T3" fmla="*/ 299 h 299"/>
                <a:gd name="T4" fmla="*/ 1270 w 1270"/>
                <a:gd name="T5" fmla="*/ 0 h 299"/>
                <a:gd name="T6" fmla="*/ 0 w 1270"/>
                <a:gd name="T7" fmla="*/ 0 h 299"/>
              </a:gdLst>
              <a:ahLst/>
              <a:cxnLst>
                <a:cxn ang="0">
                  <a:pos x="T0" y="T1"/>
                </a:cxn>
                <a:cxn ang="0">
                  <a:pos x="T2" y="T3"/>
                </a:cxn>
                <a:cxn ang="0">
                  <a:pos x="T4" y="T5"/>
                </a:cxn>
                <a:cxn ang="0">
                  <a:pos x="T6" y="T7"/>
                </a:cxn>
              </a:cxnLst>
              <a:rect l="0" t="0" r="r" b="b"/>
              <a:pathLst>
                <a:path w="1270" h="299">
                  <a:moveTo>
                    <a:pt x="0" y="0"/>
                  </a:moveTo>
                  <a:lnTo>
                    <a:pt x="1270" y="299"/>
                  </a:lnTo>
                  <a:lnTo>
                    <a:pt x="1270" y="0"/>
                  </a:lnTo>
                  <a:lnTo>
                    <a:pt x="0" y="0"/>
                  </a:lnTo>
                  <a:close/>
                </a:path>
              </a:pathLst>
            </a:custGeom>
            <a:gradFill flip="none" rotWithShape="1">
              <a:gsLst>
                <a:gs pos="0">
                  <a:srgbClr val="01544A"/>
                </a:gs>
                <a:gs pos="100000">
                  <a:srgbClr val="17B381"/>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7">
              <a:extLst>
                <a:ext uri="{FF2B5EF4-FFF2-40B4-BE49-F238E27FC236}">
                  <a16:creationId xmlns:a16="http://schemas.microsoft.com/office/drawing/2014/main" id="{0CA85AD1-E743-FD17-814D-758C581D2BF0}"/>
                </a:ext>
              </a:extLst>
            </p:cNvPr>
            <p:cNvSpPr>
              <a:spLocks/>
            </p:cNvSpPr>
            <p:nvPr/>
          </p:nvSpPr>
          <p:spPr bwMode="auto">
            <a:xfrm>
              <a:off x="6322327" y="3720356"/>
              <a:ext cx="2090501" cy="680911"/>
            </a:xfrm>
            <a:custGeom>
              <a:avLst/>
              <a:gdLst>
                <a:gd name="T0" fmla="*/ 1232 w 1452"/>
                <a:gd name="T1" fmla="*/ 591 h 591"/>
                <a:gd name="T2" fmla="*/ 0 w 1452"/>
                <a:gd name="T3" fmla="*/ 591 h 591"/>
                <a:gd name="T4" fmla="*/ 0 w 1452"/>
                <a:gd name="T5" fmla="*/ 51 h 591"/>
                <a:gd name="T6" fmla="*/ 52 w 1452"/>
                <a:gd name="T7" fmla="*/ 0 h 591"/>
                <a:gd name="T8" fmla="*/ 1232 w 1452"/>
                <a:gd name="T9" fmla="*/ 0 h 591"/>
                <a:gd name="T10" fmla="*/ 1290 w 1452"/>
                <a:gd name="T11" fmla="*/ 31 h 591"/>
                <a:gd name="T12" fmla="*/ 1437 w 1452"/>
                <a:gd name="T13" fmla="*/ 257 h 591"/>
                <a:gd name="T14" fmla="*/ 1437 w 1452"/>
                <a:gd name="T15" fmla="*/ 333 h 591"/>
                <a:gd name="T16" fmla="*/ 1290 w 1452"/>
                <a:gd name="T17" fmla="*/ 559 h 591"/>
                <a:gd name="T18" fmla="*/ 1232 w 1452"/>
                <a:gd name="T1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2" h="591">
                  <a:moveTo>
                    <a:pt x="1232" y="591"/>
                  </a:moveTo>
                  <a:cubicBezTo>
                    <a:pt x="0" y="591"/>
                    <a:pt x="0" y="591"/>
                    <a:pt x="0" y="591"/>
                  </a:cubicBezTo>
                  <a:cubicBezTo>
                    <a:pt x="0" y="51"/>
                    <a:pt x="0" y="51"/>
                    <a:pt x="0" y="51"/>
                  </a:cubicBezTo>
                  <a:cubicBezTo>
                    <a:pt x="0" y="23"/>
                    <a:pt x="23" y="0"/>
                    <a:pt x="52" y="0"/>
                  </a:cubicBezTo>
                  <a:cubicBezTo>
                    <a:pt x="1232" y="0"/>
                    <a:pt x="1232" y="0"/>
                    <a:pt x="1232" y="0"/>
                  </a:cubicBezTo>
                  <a:cubicBezTo>
                    <a:pt x="1255" y="0"/>
                    <a:pt x="1277" y="12"/>
                    <a:pt x="1290" y="31"/>
                  </a:cubicBezTo>
                  <a:cubicBezTo>
                    <a:pt x="1437" y="257"/>
                    <a:pt x="1437" y="257"/>
                    <a:pt x="1437" y="257"/>
                  </a:cubicBezTo>
                  <a:cubicBezTo>
                    <a:pt x="1452" y="280"/>
                    <a:pt x="1452" y="310"/>
                    <a:pt x="1437" y="333"/>
                  </a:cubicBezTo>
                  <a:cubicBezTo>
                    <a:pt x="1290" y="559"/>
                    <a:pt x="1290" y="559"/>
                    <a:pt x="1290" y="559"/>
                  </a:cubicBezTo>
                  <a:cubicBezTo>
                    <a:pt x="1277" y="579"/>
                    <a:pt x="1255" y="591"/>
                    <a:pt x="1232" y="591"/>
                  </a:cubicBezTo>
                  <a:close/>
                </a:path>
              </a:pathLst>
            </a:custGeom>
            <a:gradFill flip="none" rotWithShape="1">
              <a:gsLst>
                <a:gs pos="0">
                  <a:srgbClr val="01544A"/>
                </a:gs>
                <a:gs pos="100000">
                  <a:srgbClr val="17B381"/>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8">
              <a:extLst>
                <a:ext uri="{FF2B5EF4-FFF2-40B4-BE49-F238E27FC236}">
                  <a16:creationId xmlns:a16="http://schemas.microsoft.com/office/drawing/2014/main" id="{C0CD49FD-F90E-3EC3-A6D6-1249F044EE6B}"/>
                </a:ext>
              </a:extLst>
            </p:cNvPr>
            <p:cNvSpPr>
              <a:spLocks noChangeArrowheads="1"/>
            </p:cNvSpPr>
            <p:nvPr/>
          </p:nvSpPr>
          <p:spPr bwMode="auto">
            <a:xfrm>
              <a:off x="6067452" y="3803892"/>
              <a:ext cx="534084" cy="534084"/>
            </a:xfrm>
            <a:prstGeom prst="ellipse">
              <a:avLst/>
            </a:prstGeom>
            <a:gradFill flip="none" rotWithShape="1">
              <a:gsLst>
                <a:gs pos="0">
                  <a:srgbClr val="2ECA00"/>
                </a:gs>
                <a:gs pos="100000">
                  <a:srgbClr val="BBEE20"/>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70">
              <a:extLst>
                <a:ext uri="{FF2B5EF4-FFF2-40B4-BE49-F238E27FC236}">
                  <a16:creationId xmlns:a16="http://schemas.microsoft.com/office/drawing/2014/main" id="{C2785051-2471-EF22-C3A6-558F0AE6E054}"/>
                </a:ext>
              </a:extLst>
            </p:cNvPr>
            <p:cNvSpPr txBox="1"/>
            <p:nvPr/>
          </p:nvSpPr>
          <p:spPr>
            <a:xfrm>
              <a:off x="6695678" y="3851014"/>
              <a:ext cx="1597919"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rPr>
                <a:t>Local exploration of substrate binding</a:t>
              </a:r>
            </a:p>
          </p:txBody>
        </p:sp>
        <p:sp>
          <p:nvSpPr>
            <p:cNvPr id="33" name="Freeform 5">
              <a:extLst>
                <a:ext uri="{FF2B5EF4-FFF2-40B4-BE49-F238E27FC236}">
                  <a16:creationId xmlns:a16="http://schemas.microsoft.com/office/drawing/2014/main" id="{F0C26090-1340-97D5-723B-1533F4120A6B}"/>
                </a:ext>
              </a:extLst>
            </p:cNvPr>
            <p:cNvSpPr>
              <a:spLocks/>
            </p:cNvSpPr>
            <p:nvPr/>
          </p:nvSpPr>
          <p:spPr bwMode="auto">
            <a:xfrm>
              <a:off x="9525205" y="4572287"/>
              <a:ext cx="99108" cy="172522"/>
            </a:xfrm>
            <a:custGeom>
              <a:avLst/>
              <a:gdLst>
                <a:gd name="T0" fmla="*/ 0 w 162"/>
                <a:gd name="T1" fmla="*/ 0 h 282"/>
                <a:gd name="T2" fmla="*/ 0 w 162"/>
                <a:gd name="T3" fmla="*/ 282 h 282"/>
                <a:gd name="T4" fmla="*/ 162 w 162"/>
                <a:gd name="T5" fmla="*/ 37 h 282"/>
                <a:gd name="T6" fmla="*/ 0 w 162"/>
                <a:gd name="T7" fmla="*/ 0 h 282"/>
              </a:gdLst>
              <a:ahLst/>
              <a:cxnLst>
                <a:cxn ang="0">
                  <a:pos x="T0" y="T1"/>
                </a:cxn>
                <a:cxn ang="0">
                  <a:pos x="T2" y="T3"/>
                </a:cxn>
                <a:cxn ang="0">
                  <a:pos x="T4" y="T5"/>
                </a:cxn>
                <a:cxn ang="0">
                  <a:pos x="T6" y="T7"/>
                </a:cxn>
              </a:cxnLst>
              <a:rect l="0" t="0" r="r" b="b"/>
              <a:pathLst>
                <a:path w="162" h="282">
                  <a:moveTo>
                    <a:pt x="0" y="0"/>
                  </a:moveTo>
                  <a:lnTo>
                    <a:pt x="0" y="282"/>
                  </a:lnTo>
                  <a:lnTo>
                    <a:pt x="162" y="37"/>
                  </a:lnTo>
                  <a:lnTo>
                    <a:pt x="0" y="0"/>
                  </a:lnTo>
                  <a:close/>
                </a:path>
              </a:pathLst>
            </a:custGeom>
            <a:gradFill flip="none" rotWithShape="1">
              <a:gsLst>
                <a:gs pos="0">
                  <a:srgbClr val="01544A"/>
                </a:gs>
                <a:gs pos="100000">
                  <a:srgbClr val="17B38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6">
              <a:extLst>
                <a:ext uri="{FF2B5EF4-FFF2-40B4-BE49-F238E27FC236}">
                  <a16:creationId xmlns:a16="http://schemas.microsoft.com/office/drawing/2014/main" id="{6320BDAF-68D8-877F-9840-1CA823344F7D}"/>
                </a:ext>
              </a:extLst>
            </p:cNvPr>
            <p:cNvSpPr>
              <a:spLocks/>
            </p:cNvSpPr>
            <p:nvPr/>
          </p:nvSpPr>
          <p:spPr bwMode="auto">
            <a:xfrm>
              <a:off x="8847353" y="4412001"/>
              <a:ext cx="776961" cy="182922"/>
            </a:xfrm>
            <a:custGeom>
              <a:avLst/>
              <a:gdLst>
                <a:gd name="T0" fmla="*/ 0 w 1270"/>
                <a:gd name="T1" fmla="*/ 0 h 299"/>
                <a:gd name="T2" fmla="*/ 1270 w 1270"/>
                <a:gd name="T3" fmla="*/ 299 h 299"/>
                <a:gd name="T4" fmla="*/ 1270 w 1270"/>
                <a:gd name="T5" fmla="*/ 0 h 299"/>
                <a:gd name="T6" fmla="*/ 0 w 1270"/>
                <a:gd name="T7" fmla="*/ 0 h 299"/>
              </a:gdLst>
              <a:ahLst/>
              <a:cxnLst>
                <a:cxn ang="0">
                  <a:pos x="T0" y="T1"/>
                </a:cxn>
                <a:cxn ang="0">
                  <a:pos x="T2" y="T3"/>
                </a:cxn>
                <a:cxn ang="0">
                  <a:pos x="T4" y="T5"/>
                </a:cxn>
                <a:cxn ang="0">
                  <a:pos x="T6" y="T7"/>
                </a:cxn>
              </a:cxnLst>
              <a:rect l="0" t="0" r="r" b="b"/>
              <a:pathLst>
                <a:path w="1270" h="299">
                  <a:moveTo>
                    <a:pt x="0" y="0"/>
                  </a:moveTo>
                  <a:lnTo>
                    <a:pt x="1270" y="299"/>
                  </a:lnTo>
                  <a:lnTo>
                    <a:pt x="1270" y="0"/>
                  </a:lnTo>
                  <a:lnTo>
                    <a:pt x="0" y="0"/>
                  </a:lnTo>
                  <a:close/>
                </a:path>
              </a:pathLst>
            </a:custGeom>
            <a:gradFill flip="none" rotWithShape="1">
              <a:gsLst>
                <a:gs pos="0">
                  <a:srgbClr val="01544A"/>
                </a:gs>
                <a:gs pos="100000">
                  <a:srgbClr val="17B38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7">
              <a:extLst>
                <a:ext uri="{FF2B5EF4-FFF2-40B4-BE49-F238E27FC236}">
                  <a16:creationId xmlns:a16="http://schemas.microsoft.com/office/drawing/2014/main" id="{0DE8447D-3595-265F-6841-8DE34ED60E0E}"/>
                </a:ext>
              </a:extLst>
            </p:cNvPr>
            <p:cNvSpPr>
              <a:spLocks/>
            </p:cNvSpPr>
            <p:nvPr/>
          </p:nvSpPr>
          <p:spPr bwMode="auto">
            <a:xfrm>
              <a:off x="8847353" y="3731090"/>
              <a:ext cx="2005536" cy="680911"/>
            </a:xfrm>
            <a:custGeom>
              <a:avLst/>
              <a:gdLst>
                <a:gd name="T0" fmla="*/ 1232 w 1452"/>
                <a:gd name="T1" fmla="*/ 591 h 591"/>
                <a:gd name="T2" fmla="*/ 0 w 1452"/>
                <a:gd name="T3" fmla="*/ 591 h 591"/>
                <a:gd name="T4" fmla="*/ 0 w 1452"/>
                <a:gd name="T5" fmla="*/ 51 h 591"/>
                <a:gd name="T6" fmla="*/ 52 w 1452"/>
                <a:gd name="T7" fmla="*/ 0 h 591"/>
                <a:gd name="T8" fmla="*/ 1232 w 1452"/>
                <a:gd name="T9" fmla="*/ 0 h 591"/>
                <a:gd name="T10" fmla="*/ 1290 w 1452"/>
                <a:gd name="T11" fmla="*/ 31 h 591"/>
                <a:gd name="T12" fmla="*/ 1437 w 1452"/>
                <a:gd name="T13" fmla="*/ 257 h 591"/>
                <a:gd name="T14" fmla="*/ 1437 w 1452"/>
                <a:gd name="T15" fmla="*/ 333 h 591"/>
                <a:gd name="T16" fmla="*/ 1290 w 1452"/>
                <a:gd name="T17" fmla="*/ 559 h 591"/>
                <a:gd name="T18" fmla="*/ 1232 w 1452"/>
                <a:gd name="T1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2" h="591">
                  <a:moveTo>
                    <a:pt x="1232" y="591"/>
                  </a:moveTo>
                  <a:cubicBezTo>
                    <a:pt x="0" y="591"/>
                    <a:pt x="0" y="591"/>
                    <a:pt x="0" y="591"/>
                  </a:cubicBezTo>
                  <a:cubicBezTo>
                    <a:pt x="0" y="51"/>
                    <a:pt x="0" y="51"/>
                    <a:pt x="0" y="51"/>
                  </a:cubicBezTo>
                  <a:cubicBezTo>
                    <a:pt x="0" y="23"/>
                    <a:pt x="23" y="0"/>
                    <a:pt x="52" y="0"/>
                  </a:cubicBezTo>
                  <a:cubicBezTo>
                    <a:pt x="1232" y="0"/>
                    <a:pt x="1232" y="0"/>
                    <a:pt x="1232" y="0"/>
                  </a:cubicBezTo>
                  <a:cubicBezTo>
                    <a:pt x="1255" y="0"/>
                    <a:pt x="1277" y="12"/>
                    <a:pt x="1290" y="31"/>
                  </a:cubicBezTo>
                  <a:cubicBezTo>
                    <a:pt x="1437" y="257"/>
                    <a:pt x="1437" y="257"/>
                    <a:pt x="1437" y="257"/>
                  </a:cubicBezTo>
                  <a:cubicBezTo>
                    <a:pt x="1452" y="280"/>
                    <a:pt x="1452" y="310"/>
                    <a:pt x="1437" y="333"/>
                  </a:cubicBezTo>
                  <a:cubicBezTo>
                    <a:pt x="1290" y="559"/>
                    <a:pt x="1290" y="559"/>
                    <a:pt x="1290" y="559"/>
                  </a:cubicBezTo>
                  <a:cubicBezTo>
                    <a:pt x="1277" y="579"/>
                    <a:pt x="1255" y="591"/>
                    <a:pt x="1232" y="591"/>
                  </a:cubicBezTo>
                  <a:close/>
                </a:path>
              </a:pathLst>
            </a:custGeom>
            <a:gradFill flip="none" rotWithShape="1">
              <a:gsLst>
                <a:gs pos="0">
                  <a:srgbClr val="01544A"/>
                </a:gs>
                <a:gs pos="100000">
                  <a:srgbClr val="17B381"/>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val 8">
              <a:extLst>
                <a:ext uri="{FF2B5EF4-FFF2-40B4-BE49-F238E27FC236}">
                  <a16:creationId xmlns:a16="http://schemas.microsoft.com/office/drawing/2014/main" id="{B9F8AD6E-CB22-D670-A365-80BD0E387440}"/>
                </a:ext>
              </a:extLst>
            </p:cNvPr>
            <p:cNvSpPr>
              <a:spLocks noChangeArrowheads="1"/>
            </p:cNvSpPr>
            <p:nvPr/>
          </p:nvSpPr>
          <p:spPr bwMode="auto">
            <a:xfrm>
              <a:off x="8580005" y="3803892"/>
              <a:ext cx="534084" cy="534084"/>
            </a:xfrm>
            <a:prstGeom prst="ellipse">
              <a:avLst/>
            </a:prstGeom>
            <a:gradFill flip="none" rotWithShape="1">
              <a:gsLst>
                <a:gs pos="0">
                  <a:srgbClr val="2ECA00"/>
                </a:gs>
                <a:gs pos="100000">
                  <a:srgbClr val="BBEE20"/>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71">
              <a:extLst>
                <a:ext uri="{FF2B5EF4-FFF2-40B4-BE49-F238E27FC236}">
                  <a16:creationId xmlns:a16="http://schemas.microsoft.com/office/drawing/2014/main" id="{C6E5A69A-D5A9-0AC9-A639-E344643407D8}"/>
                </a:ext>
              </a:extLst>
            </p:cNvPr>
            <p:cNvSpPr txBox="1"/>
            <p:nvPr/>
          </p:nvSpPr>
          <p:spPr>
            <a:xfrm>
              <a:off x="9235833" y="3863728"/>
              <a:ext cx="1508901"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rPr>
                <a:t>Protein expression and activity testing</a:t>
              </a:r>
            </a:p>
          </p:txBody>
        </p:sp>
        <p:grpSp>
          <p:nvGrpSpPr>
            <p:cNvPr id="57" name="Group 56">
              <a:extLst>
                <a:ext uri="{FF2B5EF4-FFF2-40B4-BE49-F238E27FC236}">
                  <a16:creationId xmlns:a16="http://schemas.microsoft.com/office/drawing/2014/main" id="{157CBFD6-0CE1-69BD-304E-CA867734417A}"/>
                </a:ext>
              </a:extLst>
            </p:cNvPr>
            <p:cNvGrpSpPr/>
            <p:nvPr/>
          </p:nvGrpSpPr>
          <p:grpSpPr>
            <a:xfrm>
              <a:off x="1339111" y="3731090"/>
              <a:ext cx="2455254" cy="1013719"/>
              <a:chOff x="662609" y="5490722"/>
              <a:chExt cx="2455254" cy="1013719"/>
            </a:xfrm>
          </p:grpSpPr>
          <p:sp>
            <p:nvSpPr>
              <p:cNvPr id="52" name="Freeform 5">
                <a:extLst>
                  <a:ext uri="{FF2B5EF4-FFF2-40B4-BE49-F238E27FC236}">
                    <a16:creationId xmlns:a16="http://schemas.microsoft.com/office/drawing/2014/main" id="{12EEA243-65C4-242E-F05F-E9C149485649}"/>
                  </a:ext>
                </a:extLst>
              </p:cNvPr>
              <p:cNvSpPr>
                <a:spLocks/>
              </p:cNvSpPr>
              <p:nvPr/>
            </p:nvSpPr>
            <p:spPr bwMode="auto">
              <a:xfrm>
                <a:off x="1607809" y="6331919"/>
                <a:ext cx="99108" cy="172522"/>
              </a:xfrm>
              <a:custGeom>
                <a:avLst/>
                <a:gdLst>
                  <a:gd name="T0" fmla="*/ 0 w 162"/>
                  <a:gd name="T1" fmla="*/ 0 h 282"/>
                  <a:gd name="T2" fmla="*/ 0 w 162"/>
                  <a:gd name="T3" fmla="*/ 282 h 282"/>
                  <a:gd name="T4" fmla="*/ 162 w 162"/>
                  <a:gd name="T5" fmla="*/ 37 h 282"/>
                  <a:gd name="T6" fmla="*/ 0 w 162"/>
                  <a:gd name="T7" fmla="*/ 0 h 282"/>
                </a:gdLst>
                <a:ahLst/>
                <a:cxnLst>
                  <a:cxn ang="0">
                    <a:pos x="T0" y="T1"/>
                  </a:cxn>
                  <a:cxn ang="0">
                    <a:pos x="T2" y="T3"/>
                  </a:cxn>
                  <a:cxn ang="0">
                    <a:pos x="T4" y="T5"/>
                  </a:cxn>
                  <a:cxn ang="0">
                    <a:pos x="T6" y="T7"/>
                  </a:cxn>
                </a:cxnLst>
                <a:rect l="0" t="0" r="r" b="b"/>
                <a:pathLst>
                  <a:path w="162" h="282">
                    <a:moveTo>
                      <a:pt x="0" y="0"/>
                    </a:moveTo>
                    <a:lnTo>
                      <a:pt x="0" y="282"/>
                    </a:lnTo>
                    <a:lnTo>
                      <a:pt x="162" y="37"/>
                    </a:lnTo>
                    <a:lnTo>
                      <a:pt x="0" y="0"/>
                    </a:lnTo>
                    <a:close/>
                  </a:path>
                </a:pathLst>
              </a:custGeom>
              <a:gradFill flip="none" rotWithShape="1">
                <a:gsLst>
                  <a:gs pos="0">
                    <a:srgbClr val="01544A"/>
                  </a:gs>
                  <a:gs pos="100000">
                    <a:srgbClr val="17B38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6">
                <a:extLst>
                  <a:ext uri="{FF2B5EF4-FFF2-40B4-BE49-F238E27FC236}">
                    <a16:creationId xmlns:a16="http://schemas.microsoft.com/office/drawing/2014/main" id="{02044E22-36A0-28E6-D917-27F11DBF4F82}"/>
                  </a:ext>
                </a:extLst>
              </p:cNvPr>
              <p:cNvSpPr>
                <a:spLocks/>
              </p:cNvSpPr>
              <p:nvPr/>
            </p:nvSpPr>
            <p:spPr bwMode="auto">
              <a:xfrm>
                <a:off x="929957" y="6171633"/>
                <a:ext cx="776961" cy="182922"/>
              </a:xfrm>
              <a:custGeom>
                <a:avLst/>
                <a:gdLst>
                  <a:gd name="T0" fmla="*/ 0 w 1270"/>
                  <a:gd name="T1" fmla="*/ 0 h 299"/>
                  <a:gd name="T2" fmla="*/ 1270 w 1270"/>
                  <a:gd name="T3" fmla="*/ 299 h 299"/>
                  <a:gd name="T4" fmla="*/ 1270 w 1270"/>
                  <a:gd name="T5" fmla="*/ 0 h 299"/>
                  <a:gd name="T6" fmla="*/ 0 w 1270"/>
                  <a:gd name="T7" fmla="*/ 0 h 299"/>
                </a:gdLst>
                <a:ahLst/>
                <a:cxnLst>
                  <a:cxn ang="0">
                    <a:pos x="T0" y="T1"/>
                  </a:cxn>
                  <a:cxn ang="0">
                    <a:pos x="T2" y="T3"/>
                  </a:cxn>
                  <a:cxn ang="0">
                    <a:pos x="T4" y="T5"/>
                  </a:cxn>
                  <a:cxn ang="0">
                    <a:pos x="T6" y="T7"/>
                  </a:cxn>
                </a:cxnLst>
                <a:rect l="0" t="0" r="r" b="b"/>
                <a:pathLst>
                  <a:path w="1270" h="299">
                    <a:moveTo>
                      <a:pt x="0" y="0"/>
                    </a:moveTo>
                    <a:lnTo>
                      <a:pt x="1270" y="299"/>
                    </a:lnTo>
                    <a:lnTo>
                      <a:pt x="1270" y="0"/>
                    </a:lnTo>
                    <a:lnTo>
                      <a:pt x="0" y="0"/>
                    </a:lnTo>
                    <a:close/>
                  </a:path>
                </a:pathLst>
              </a:custGeom>
              <a:gradFill flip="none" rotWithShape="1">
                <a:gsLst>
                  <a:gs pos="0">
                    <a:srgbClr val="01544A"/>
                  </a:gs>
                  <a:gs pos="100000">
                    <a:srgbClr val="17B38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7">
                <a:extLst>
                  <a:ext uri="{FF2B5EF4-FFF2-40B4-BE49-F238E27FC236}">
                    <a16:creationId xmlns:a16="http://schemas.microsoft.com/office/drawing/2014/main" id="{C0D85247-9C47-0E55-F678-418EFD8E310C}"/>
                  </a:ext>
                </a:extLst>
              </p:cNvPr>
              <p:cNvSpPr>
                <a:spLocks/>
              </p:cNvSpPr>
              <p:nvPr/>
            </p:nvSpPr>
            <p:spPr bwMode="auto">
              <a:xfrm>
                <a:off x="929957" y="5490722"/>
                <a:ext cx="2187906" cy="680911"/>
              </a:xfrm>
              <a:custGeom>
                <a:avLst/>
                <a:gdLst>
                  <a:gd name="T0" fmla="*/ 1232 w 1452"/>
                  <a:gd name="T1" fmla="*/ 591 h 591"/>
                  <a:gd name="T2" fmla="*/ 0 w 1452"/>
                  <a:gd name="T3" fmla="*/ 591 h 591"/>
                  <a:gd name="T4" fmla="*/ 0 w 1452"/>
                  <a:gd name="T5" fmla="*/ 51 h 591"/>
                  <a:gd name="T6" fmla="*/ 52 w 1452"/>
                  <a:gd name="T7" fmla="*/ 0 h 591"/>
                  <a:gd name="T8" fmla="*/ 1232 w 1452"/>
                  <a:gd name="T9" fmla="*/ 0 h 591"/>
                  <a:gd name="T10" fmla="*/ 1290 w 1452"/>
                  <a:gd name="T11" fmla="*/ 31 h 591"/>
                  <a:gd name="T12" fmla="*/ 1437 w 1452"/>
                  <a:gd name="T13" fmla="*/ 257 h 591"/>
                  <a:gd name="T14" fmla="*/ 1437 w 1452"/>
                  <a:gd name="T15" fmla="*/ 333 h 591"/>
                  <a:gd name="T16" fmla="*/ 1290 w 1452"/>
                  <a:gd name="T17" fmla="*/ 559 h 591"/>
                  <a:gd name="T18" fmla="*/ 1232 w 1452"/>
                  <a:gd name="T1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2" h="591">
                    <a:moveTo>
                      <a:pt x="1232" y="591"/>
                    </a:moveTo>
                    <a:cubicBezTo>
                      <a:pt x="0" y="591"/>
                      <a:pt x="0" y="591"/>
                      <a:pt x="0" y="591"/>
                    </a:cubicBezTo>
                    <a:cubicBezTo>
                      <a:pt x="0" y="51"/>
                      <a:pt x="0" y="51"/>
                      <a:pt x="0" y="51"/>
                    </a:cubicBezTo>
                    <a:cubicBezTo>
                      <a:pt x="0" y="23"/>
                      <a:pt x="23" y="0"/>
                      <a:pt x="52" y="0"/>
                    </a:cubicBezTo>
                    <a:cubicBezTo>
                      <a:pt x="1232" y="0"/>
                      <a:pt x="1232" y="0"/>
                      <a:pt x="1232" y="0"/>
                    </a:cubicBezTo>
                    <a:cubicBezTo>
                      <a:pt x="1255" y="0"/>
                      <a:pt x="1277" y="12"/>
                      <a:pt x="1290" y="31"/>
                    </a:cubicBezTo>
                    <a:cubicBezTo>
                      <a:pt x="1437" y="257"/>
                      <a:pt x="1437" y="257"/>
                      <a:pt x="1437" y="257"/>
                    </a:cubicBezTo>
                    <a:cubicBezTo>
                      <a:pt x="1452" y="280"/>
                      <a:pt x="1452" y="310"/>
                      <a:pt x="1437" y="333"/>
                    </a:cubicBezTo>
                    <a:cubicBezTo>
                      <a:pt x="1290" y="559"/>
                      <a:pt x="1290" y="559"/>
                      <a:pt x="1290" y="559"/>
                    </a:cubicBezTo>
                    <a:cubicBezTo>
                      <a:pt x="1277" y="579"/>
                      <a:pt x="1255" y="591"/>
                      <a:pt x="1232" y="591"/>
                    </a:cubicBezTo>
                    <a:close/>
                  </a:path>
                </a:pathLst>
              </a:custGeom>
              <a:gradFill flip="none" rotWithShape="1">
                <a:gsLst>
                  <a:gs pos="0">
                    <a:srgbClr val="01544A"/>
                  </a:gs>
                  <a:gs pos="100000">
                    <a:srgbClr val="17B381"/>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Oval 8">
                <a:extLst>
                  <a:ext uri="{FF2B5EF4-FFF2-40B4-BE49-F238E27FC236}">
                    <a16:creationId xmlns:a16="http://schemas.microsoft.com/office/drawing/2014/main" id="{258B2509-5FDF-62C2-04AE-10F69AF9AEC2}"/>
                  </a:ext>
                </a:extLst>
              </p:cNvPr>
              <p:cNvSpPr>
                <a:spLocks noChangeArrowheads="1"/>
              </p:cNvSpPr>
              <p:nvPr/>
            </p:nvSpPr>
            <p:spPr bwMode="auto">
              <a:xfrm>
                <a:off x="662609" y="5563524"/>
                <a:ext cx="534084" cy="534084"/>
              </a:xfrm>
              <a:prstGeom prst="ellipse">
                <a:avLst/>
              </a:prstGeom>
              <a:gradFill flip="none" rotWithShape="1">
                <a:gsLst>
                  <a:gs pos="0">
                    <a:srgbClr val="2ECA00"/>
                  </a:gs>
                  <a:gs pos="100000">
                    <a:srgbClr val="BBEE20"/>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TextBox 69">
                <a:extLst>
                  <a:ext uri="{FF2B5EF4-FFF2-40B4-BE49-F238E27FC236}">
                    <a16:creationId xmlns:a16="http://schemas.microsoft.com/office/drawing/2014/main" id="{767890E3-F9D4-9152-ABB8-28A4884A0628}"/>
                  </a:ext>
                </a:extLst>
              </p:cNvPr>
              <p:cNvSpPr txBox="1"/>
              <p:nvPr/>
            </p:nvSpPr>
            <p:spPr>
              <a:xfrm>
                <a:off x="1318436" y="5634822"/>
                <a:ext cx="1569729" cy="646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rPr>
                  <a:t>Non catalytic binding site search (PELE)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pic>
          <p:nvPicPr>
            <p:cNvPr id="60" name="Graphic 59" descr="Laptop with solid fill">
              <a:extLst>
                <a:ext uri="{FF2B5EF4-FFF2-40B4-BE49-F238E27FC236}">
                  <a16:creationId xmlns:a16="http://schemas.microsoft.com/office/drawing/2014/main" id="{5BE13EC1-0606-3DEB-93E9-BFB26BB44AC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29033" y="3892885"/>
              <a:ext cx="338586" cy="338586"/>
            </a:xfrm>
            <a:prstGeom prst="rect">
              <a:avLst/>
            </a:prstGeom>
          </p:spPr>
        </p:pic>
        <p:pic>
          <p:nvPicPr>
            <p:cNvPr id="61" name="Graphic 60" descr="Laptop with solid fill">
              <a:extLst>
                <a:ext uri="{FF2B5EF4-FFF2-40B4-BE49-F238E27FC236}">
                  <a16:creationId xmlns:a16="http://schemas.microsoft.com/office/drawing/2014/main" id="{36A8B32E-2759-F234-3D16-80FB987FD09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9292" y="3888422"/>
              <a:ext cx="338586" cy="338586"/>
            </a:xfrm>
            <a:prstGeom prst="rect">
              <a:avLst/>
            </a:prstGeom>
          </p:spPr>
        </p:pic>
        <p:pic>
          <p:nvPicPr>
            <p:cNvPr id="62" name="Graphic 61" descr="Laptop with solid fill">
              <a:extLst>
                <a:ext uri="{FF2B5EF4-FFF2-40B4-BE49-F238E27FC236}">
                  <a16:creationId xmlns:a16="http://schemas.microsoft.com/office/drawing/2014/main" id="{71141B39-3A4A-D7F7-993D-F71D691148B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54529" y="3892885"/>
              <a:ext cx="338586" cy="338586"/>
            </a:xfrm>
            <a:prstGeom prst="rect">
              <a:avLst/>
            </a:prstGeom>
          </p:spPr>
        </p:pic>
        <p:pic>
          <p:nvPicPr>
            <p:cNvPr id="4104" name="Picture 8" descr="Conical Flask - Free icons">
              <a:extLst>
                <a:ext uri="{FF2B5EF4-FFF2-40B4-BE49-F238E27FC236}">
                  <a16:creationId xmlns:a16="http://schemas.microsoft.com/office/drawing/2014/main" id="{2AE99DB2-0D71-72D0-B7DA-AD7CFA77C479}"/>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flipH="1">
              <a:off x="8689167" y="3944919"/>
              <a:ext cx="291427" cy="291427"/>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Google Shape;331;g200ea735015_0_26"/>
          <p:cNvSpPr txBox="1"/>
          <p:nvPr/>
        </p:nvSpPr>
        <p:spPr>
          <a:xfrm>
            <a:off x="662609" y="126556"/>
            <a:ext cx="10299900"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Task 5.2: Explanation of the work carried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Progress undertaken and outputs achieved </a:t>
            </a:r>
          </a:p>
        </p:txBody>
      </p:sp>
    </p:spTree>
    <p:extLst>
      <p:ext uri="{BB962C8B-B14F-4D97-AF65-F5344CB8AC3E}">
        <p14:creationId xmlns:p14="http://schemas.microsoft.com/office/powerpoint/2010/main" val="30175746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2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5080071"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just"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err="1">
                <a:ln>
                  <a:noFill/>
                </a:ln>
                <a:solidFill>
                  <a:prstClr val="black"/>
                </a:solidFill>
                <a:effectLst/>
                <a:uLnTx/>
                <a:uFillTx/>
                <a:latin typeface="Calibri" panose="020F0502020204030204"/>
                <a:ea typeface="+mn-ea"/>
                <a:cs typeface="+mn-cs"/>
              </a:rPr>
              <a:t>PluriZymes</a:t>
            </a: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 produced thus far:</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In-One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Protease-Esterase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PluriZyme</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In-One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Transaminase-Esterase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PluriZyme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In-One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Xylanase-Esterase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PluriZyme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Fragaceatoxin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C engineering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Catalytic triad supporting ester hydrolysis to a de novo TIM barrel protein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the introduction of an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organocatalytic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inhibitor produced in WP4.</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AsiteDesign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heuristic algorithm to design and redesign active sites. </a:t>
            </a:r>
          </a:p>
        </p:txBody>
      </p:sp>
      <p:sp>
        <p:nvSpPr>
          <p:cNvPr id="13" name="TextBox 12">
            <a:extLst>
              <a:ext uri="{FF2B5EF4-FFF2-40B4-BE49-F238E27FC236}">
                <a16:creationId xmlns:a16="http://schemas.microsoft.com/office/drawing/2014/main" id="{ABE2B97F-EEAD-9440-9802-FE6CF4F76BA0}"/>
              </a:ext>
            </a:extLst>
          </p:cNvPr>
          <p:cNvSpPr txBox="1"/>
          <p:nvPr/>
        </p:nvSpPr>
        <p:spPr>
          <a:xfrm>
            <a:off x="6321442" y="3261476"/>
            <a:ext cx="5450829" cy="454612"/>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defRPr/>
            </a:pPr>
            <a:r>
              <a:rPr kumimoji="0" lang="en-GB" sz="1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FraC</a:t>
            </a:r>
            <a:r>
              <a:rPr kumimoji="0" lang="en-GB"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protein.</a:t>
            </a: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protein is assembled as pore-based biocatalytic nanoreactor capable of breaking down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nano</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-polyester textiles</a:t>
            </a:r>
            <a:endParaRPr kumimoji="0" lang="en-CH"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2" name="Imagen 11"/>
          <p:cNvPicPr/>
          <p:nvPr/>
        </p:nvPicPr>
        <p:blipFill>
          <a:blip r:embed="rId3" cstate="print">
            <a:extLst>
              <a:ext uri="{28A0092B-C50C-407E-A947-70E740481C1C}">
                <a14:useLocalDpi xmlns:a14="http://schemas.microsoft.com/office/drawing/2010/main" val="0"/>
              </a:ext>
            </a:extLst>
          </a:blip>
          <a:stretch>
            <a:fillRect/>
          </a:stretch>
        </p:blipFill>
        <p:spPr>
          <a:xfrm>
            <a:off x="6294137" y="1038203"/>
            <a:ext cx="5756275" cy="2196465"/>
          </a:xfrm>
          <a:prstGeom prst="rect">
            <a:avLst/>
          </a:prstGeom>
        </p:spPr>
      </p:pic>
      <p:pic>
        <p:nvPicPr>
          <p:cNvPr id="14" name="Imagen 13"/>
          <p:cNvPicPr/>
          <p:nvPr/>
        </p:nvPicPr>
        <p:blipFill>
          <a:blip r:embed="rId4">
            <a:extLst>
              <a:ext uri="{28A0092B-C50C-407E-A947-70E740481C1C}">
                <a14:useLocalDpi xmlns:a14="http://schemas.microsoft.com/office/drawing/2010/main" val="0"/>
              </a:ext>
            </a:extLst>
          </a:blip>
          <a:stretch>
            <a:fillRect/>
          </a:stretch>
        </p:blipFill>
        <p:spPr>
          <a:xfrm>
            <a:off x="6321442" y="3880988"/>
            <a:ext cx="5728970" cy="2573020"/>
          </a:xfrm>
          <a:prstGeom prst="rect">
            <a:avLst/>
          </a:prstGeom>
        </p:spPr>
      </p:pic>
      <p:sp>
        <p:nvSpPr>
          <p:cNvPr id="9" name="Rectángulo 8"/>
          <p:cNvSpPr/>
          <p:nvPr/>
        </p:nvSpPr>
        <p:spPr>
          <a:xfrm>
            <a:off x="5354105" y="6034262"/>
            <a:ext cx="4107215"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AsiteDesign</a:t>
            </a: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Schematic representation of the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AsiteDesign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algorithm.</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Google Shape;331;g200ea735015_0_26"/>
          <p:cNvSpPr txBox="1"/>
          <p:nvPr/>
        </p:nvSpPr>
        <p:spPr>
          <a:xfrm>
            <a:off x="662609" y="126556"/>
            <a:ext cx="10299900"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Task 5.2: Explanation of the work carried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Progress undertaken and outputs achieved </a:t>
            </a:r>
          </a:p>
        </p:txBody>
      </p:sp>
    </p:spTree>
    <p:extLst>
      <p:ext uri="{BB962C8B-B14F-4D97-AF65-F5344CB8AC3E}">
        <p14:creationId xmlns:p14="http://schemas.microsoft.com/office/powerpoint/2010/main" val="2487791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arcador de pie de página 3">
            <a:extLst>
              <a:ext uri="{FF2B5EF4-FFF2-40B4-BE49-F238E27FC236}">
                <a16:creationId xmlns:a16="http://schemas.microsoft.com/office/drawing/2014/main" id="{9558C6BB-6726-4C7D-9B16-F0060458688F}"/>
              </a:ext>
            </a:extLst>
          </p:cNvPr>
          <p:cNvSpPr>
            <a:spLocks noGrp="1"/>
          </p:cNvSpPr>
          <p:nvPr>
            <p:ph type="ftr" sz="quarter" idx="11"/>
          </p:nvPr>
        </p:nvSpPr>
        <p:spPr>
          <a:xfrm>
            <a:off x="4053630" y="6486379"/>
            <a:ext cx="4101517" cy="365125"/>
          </a:xfrm>
        </p:spPr>
        <p:txBody>
          <a:bodyPr/>
          <a:lstStyle/>
          <a:p>
            <a:r>
              <a:rPr lang="en-US" dirty="0"/>
              <a:t>FuturEnzyme</a:t>
            </a:r>
          </a:p>
        </p:txBody>
      </p:sp>
      <p:sp>
        <p:nvSpPr>
          <p:cNvPr id="76" name="Marcador de número de diapositiva 4">
            <a:extLst>
              <a:ext uri="{FF2B5EF4-FFF2-40B4-BE49-F238E27FC236}">
                <a16:creationId xmlns:a16="http://schemas.microsoft.com/office/drawing/2014/main" id="{04392462-2414-4DA2-9E48-8D4B408C46D0}"/>
              </a:ext>
            </a:extLst>
          </p:cNvPr>
          <p:cNvSpPr>
            <a:spLocks noGrp="1"/>
          </p:cNvSpPr>
          <p:nvPr>
            <p:ph type="sldNum" sz="quarter" idx="12"/>
          </p:nvPr>
        </p:nvSpPr>
        <p:spPr>
          <a:xfrm>
            <a:off x="10888909" y="6280849"/>
            <a:ext cx="422945" cy="365125"/>
          </a:xfrm>
        </p:spPr>
        <p:txBody>
          <a:bodyPr/>
          <a:lstStyle/>
          <a:p>
            <a:pPr algn="ctr"/>
            <a:fld id="{07CE569E-9B7C-4CB9-AB80-C0841F922CFF}" type="slidenum">
              <a:rPr lang="en-US" smtClean="0"/>
              <a:pPr algn="ctr"/>
              <a:t>9</a:t>
            </a:fld>
            <a:endParaRPr lang="en-US" dirty="0"/>
          </a:p>
        </p:txBody>
      </p:sp>
      <p:sp>
        <p:nvSpPr>
          <p:cNvPr id="8" name="TextBox 4">
            <a:extLst>
              <a:ext uri="{FF2B5EF4-FFF2-40B4-BE49-F238E27FC236}">
                <a16:creationId xmlns:a16="http://schemas.microsoft.com/office/drawing/2014/main" id="{98830EE4-50CC-801E-9F07-28CEF54A4E90}"/>
              </a:ext>
            </a:extLst>
          </p:cNvPr>
          <p:cNvSpPr txBox="1"/>
          <p:nvPr/>
        </p:nvSpPr>
        <p:spPr>
          <a:xfrm>
            <a:off x="662608" y="80148"/>
            <a:ext cx="10204097" cy="646331"/>
          </a:xfrm>
          <a:prstGeom prst="rect">
            <a:avLst/>
          </a:prstGeom>
          <a:noFill/>
        </p:spPr>
        <p:txBody>
          <a:bodyPr wrap="square" rtlCol="0">
            <a:spAutoFit/>
          </a:bodyPr>
          <a:lstStyle/>
          <a:p>
            <a:r>
              <a:rPr lang="en-US" sz="3600" dirty="0">
                <a:latin typeface="Franklin Gothic Book" panose="020B0503020102020204" pitchFamily="34" charset="0"/>
              </a:rPr>
              <a:t>The </a:t>
            </a:r>
            <a:r>
              <a:rPr lang="en-US" sz="3600" dirty="0" err="1">
                <a:latin typeface="Franklin Gothic Book" panose="020B0503020102020204" pitchFamily="34" charset="0"/>
              </a:rPr>
              <a:t>FuturEnzyme</a:t>
            </a:r>
            <a:r>
              <a:rPr lang="en-US" sz="3600" dirty="0">
                <a:latin typeface="Franklin Gothic Book" panose="020B0503020102020204" pitchFamily="34" charset="0"/>
              </a:rPr>
              <a:t> integrated approach</a:t>
            </a:r>
            <a:endParaRPr lang="en-GB" sz="2800" dirty="0">
              <a:latin typeface="Franklin Gothic Book" panose="020B0503020102020204" pitchFamily="34" charset="0"/>
            </a:endParaRPr>
          </a:p>
        </p:txBody>
      </p:sp>
      <p:sp>
        <p:nvSpPr>
          <p:cNvPr id="12" name="Flecha en U 11"/>
          <p:cNvSpPr/>
          <p:nvPr/>
        </p:nvSpPr>
        <p:spPr>
          <a:xfrm flipH="1" flipV="1">
            <a:off x="4396342" y="1759191"/>
            <a:ext cx="5130468" cy="1653454"/>
          </a:xfrm>
          <a:prstGeom prst="uturnArrow">
            <a:avLst>
              <a:gd name="adj1" fmla="val 7508"/>
              <a:gd name="adj2" fmla="val 14405"/>
              <a:gd name="adj3" fmla="val 25000"/>
              <a:gd name="adj4" fmla="val 20390"/>
              <a:gd name="adj5"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solidFill>
                <a:schemeClr val="tx1"/>
              </a:solidFill>
            </a:endParaRPr>
          </a:p>
        </p:txBody>
      </p:sp>
      <p:sp>
        <p:nvSpPr>
          <p:cNvPr id="13" name="Llamada de flecha a la derecha 12"/>
          <p:cNvSpPr/>
          <p:nvPr/>
        </p:nvSpPr>
        <p:spPr>
          <a:xfrm>
            <a:off x="153268" y="4273333"/>
            <a:ext cx="1504295" cy="736345"/>
          </a:xfrm>
          <a:prstGeom prst="rightArrowCallout">
            <a:avLst>
              <a:gd name="adj1" fmla="val 26663"/>
              <a:gd name="adj2" fmla="val 30425"/>
              <a:gd name="adj3" fmla="val 33638"/>
              <a:gd name="adj4" fmla="val 77255"/>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solidFill>
                <a:schemeClr val="tx1"/>
              </a:solidFill>
            </a:endParaRPr>
          </a:p>
        </p:txBody>
      </p:sp>
      <p:sp>
        <p:nvSpPr>
          <p:cNvPr id="14" name="Llamada de flecha a la derecha 13"/>
          <p:cNvSpPr/>
          <p:nvPr/>
        </p:nvSpPr>
        <p:spPr>
          <a:xfrm>
            <a:off x="9016038" y="2195623"/>
            <a:ext cx="1737570" cy="808074"/>
          </a:xfrm>
          <a:prstGeom prst="rightArrowCallout">
            <a:avLst>
              <a:gd name="adj1" fmla="val 25000"/>
              <a:gd name="adj2" fmla="val 25000"/>
              <a:gd name="adj3" fmla="val 25000"/>
              <a:gd name="adj4" fmla="val 8367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17" name="Llamada de flecha a la derecha 16"/>
          <p:cNvSpPr/>
          <p:nvPr/>
        </p:nvSpPr>
        <p:spPr>
          <a:xfrm>
            <a:off x="1694418" y="2220949"/>
            <a:ext cx="1652660" cy="808074"/>
          </a:xfrm>
          <a:prstGeom prst="rightArrowCallout">
            <a:avLst>
              <a:gd name="adj1" fmla="val 25000"/>
              <a:gd name="adj2" fmla="val 25000"/>
              <a:gd name="adj3" fmla="val 25000"/>
              <a:gd name="adj4" fmla="val 8644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18" name="Llamada de flecha a la derecha 17"/>
          <p:cNvSpPr/>
          <p:nvPr/>
        </p:nvSpPr>
        <p:spPr>
          <a:xfrm>
            <a:off x="241999" y="2220949"/>
            <a:ext cx="1442808" cy="808074"/>
          </a:xfrm>
          <a:prstGeom prst="rightArrowCallout">
            <a:avLst>
              <a:gd name="adj1" fmla="val 25000"/>
              <a:gd name="adj2" fmla="val 25000"/>
              <a:gd name="adj3" fmla="val 25000"/>
              <a:gd name="adj4" fmla="val 8274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19" name="CuadroTexto 18"/>
          <p:cNvSpPr txBox="1"/>
          <p:nvPr/>
        </p:nvSpPr>
        <p:spPr>
          <a:xfrm>
            <a:off x="216165" y="2286432"/>
            <a:ext cx="1098955" cy="646331"/>
          </a:xfrm>
          <a:prstGeom prst="rect">
            <a:avLst/>
          </a:prstGeom>
          <a:noFill/>
        </p:spPr>
        <p:txBody>
          <a:bodyPr wrap="none" rtlCol="0">
            <a:spAutoFit/>
          </a:bodyPr>
          <a:lstStyle/>
          <a:p>
            <a:pPr algn="ctr"/>
            <a:r>
              <a:rPr lang="es-ES" b="1" dirty="0" err="1"/>
              <a:t>Genetic</a:t>
            </a:r>
            <a:endParaRPr lang="es-ES" b="1" dirty="0"/>
          </a:p>
          <a:p>
            <a:pPr algn="ctr"/>
            <a:r>
              <a:rPr lang="es-ES" b="1" dirty="0" err="1"/>
              <a:t>resources</a:t>
            </a:r>
            <a:endParaRPr lang="es-ES" b="1" dirty="0"/>
          </a:p>
        </p:txBody>
      </p:sp>
      <p:sp>
        <p:nvSpPr>
          <p:cNvPr id="20" name="CuadroTexto 19"/>
          <p:cNvSpPr txBox="1"/>
          <p:nvPr/>
        </p:nvSpPr>
        <p:spPr>
          <a:xfrm>
            <a:off x="1674346" y="2210931"/>
            <a:ext cx="1467117" cy="830997"/>
          </a:xfrm>
          <a:prstGeom prst="rect">
            <a:avLst/>
          </a:prstGeom>
          <a:noFill/>
        </p:spPr>
        <p:txBody>
          <a:bodyPr wrap="square" rtlCol="0">
            <a:spAutoFit/>
          </a:bodyPr>
          <a:lstStyle/>
          <a:p>
            <a:pPr algn="ctr"/>
            <a:r>
              <a:rPr lang="es-ES" sz="1600" b="1" dirty="0" err="1"/>
              <a:t>Selection</a:t>
            </a:r>
            <a:r>
              <a:rPr lang="es-ES" sz="1600" b="1" dirty="0"/>
              <a:t> of</a:t>
            </a:r>
          </a:p>
          <a:p>
            <a:pPr algn="ctr"/>
            <a:r>
              <a:rPr lang="es-ES" sz="1600" b="1" dirty="0"/>
              <a:t>“</a:t>
            </a:r>
            <a:r>
              <a:rPr lang="es-ES" sz="1600" b="1" dirty="0" err="1"/>
              <a:t>smart</a:t>
            </a:r>
            <a:r>
              <a:rPr lang="es-ES" sz="1600" b="1" dirty="0"/>
              <a:t>” </a:t>
            </a:r>
            <a:r>
              <a:rPr lang="es-ES" sz="1600" b="1" dirty="0" err="1"/>
              <a:t>enzymes</a:t>
            </a:r>
            <a:endParaRPr lang="es-ES" sz="1600" b="1" dirty="0"/>
          </a:p>
        </p:txBody>
      </p:sp>
      <p:sp>
        <p:nvSpPr>
          <p:cNvPr id="21" name="Llamada de flecha a la derecha 20"/>
          <p:cNvSpPr/>
          <p:nvPr/>
        </p:nvSpPr>
        <p:spPr>
          <a:xfrm>
            <a:off x="5305237" y="2220949"/>
            <a:ext cx="1667432" cy="808074"/>
          </a:xfrm>
          <a:prstGeom prst="rightArrowCallout">
            <a:avLst>
              <a:gd name="adj1" fmla="val 25000"/>
              <a:gd name="adj2" fmla="val 25000"/>
              <a:gd name="adj3" fmla="val 25000"/>
              <a:gd name="adj4" fmla="val 8389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22" name="CuadroTexto 21"/>
          <p:cNvSpPr txBox="1"/>
          <p:nvPr/>
        </p:nvSpPr>
        <p:spPr>
          <a:xfrm>
            <a:off x="5341627" y="2267578"/>
            <a:ext cx="1356526" cy="707886"/>
          </a:xfrm>
          <a:prstGeom prst="rect">
            <a:avLst/>
          </a:prstGeom>
          <a:noFill/>
        </p:spPr>
        <p:txBody>
          <a:bodyPr wrap="none" rtlCol="0">
            <a:spAutoFit/>
          </a:bodyPr>
          <a:lstStyle/>
          <a:p>
            <a:pPr algn="ctr"/>
            <a:r>
              <a:rPr lang="es-ES" sz="2000" b="1" dirty="0" err="1"/>
              <a:t>Production</a:t>
            </a:r>
            <a:endParaRPr lang="es-ES" sz="2000" b="1" dirty="0"/>
          </a:p>
          <a:p>
            <a:pPr algn="ctr"/>
            <a:r>
              <a:rPr lang="es-ES" sz="2000" b="1" dirty="0" err="1"/>
              <a:t>strains</a:t>
            </a:r>
            <a:endParaRPr lang="es-ES" sz="2000" b="1" dirty="0"/>
          </a:p>
        </p:txBody>
      </p:sp>
      <p:sp>
        <p:nvSpPr>
          <p:cNvPr id="23" name="Llamada de flecha a la derecha 22"/>
          <p:cNvSpPr/>
          <p:nvPr/>
        </p:nvSpPr>
        <p:spPr>
          <a:xfrm>
            <a:off x="6963893" y="2220949"/>
            <a:ext cx="2030819" cy="808074"/>
          </a:xfrm>
          <a:prstGeom prst="rightArrowCallout">
            <a:avLst>
              <a:gd name="adj1" fmla="val 25000"/>
              <a:gd name="adj2" fmla="val 25000"/>
              <a:gd name="adj3" fmla="val 25000"/>
              <a:gd name="adj4" fmla="val 8644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24" name="CuadroTexto 23"/>
          <p:cNvSpPr txBox="1"/>
          <p:nvPr/>
        </p:nvSpPr>
        <p:spPr>
          <a:xfrm>
            <a:off x="7127555" y="2201589"/>
            <a:ext cx="1449308" cy="830997"/>
          </a:xfrm>
          <a:prstGeom prst="rect">
            <a:avLst/>
          </a:prstGeom>
          <a:noFill/>
        </p:spPr>
        <p:txBody>
          <a:bodyPr wrap="none" rtlCol="0">
            <a:spAutoFit/>
          </a:bodyPr>
          <a:lstStyle/>
          <a:p>
            <a:pPr algn="ctr"/>
            <a:r>
              <a:rPr lang="es-ES" sz="1600" b="1" dirty="0" err="1"/>
              <a:t>Manufacturing</a:t>
            </a:r>
            <a:endParaRPr lang="es-ES" sz="1600" b="1" dirty="0"/>
          </a:p>
          <a:p>
            <a:pPr algn="ctr"/>
            <a:r>
              <a:rPr lang="es-ES" sz="1600" b="1" dirty="0" err="1"/>
              <a:t>process</a:t>
            </a:r>
            <a:endParaRPr lang="es-ES" sz="1600" b="1" dirty="0"/>
          </a:p>
          <a:p>
            <a:pPr algn="ctr"/>
            <a:r>
              <a:rPr lang="es-ES" sz="1600" b="1" dirty="0"/>
              <a:t>(</a:t>
            </a:r>
            <a:r>
              <a:rPr lang="es-ES" sz="1600" b="1" dirty="0" err="1"/>
              <a:t>yield</a:t>
            </a:r>
            <a:r>
              <a:rPr lang="es-ES" sz="1600" b="1" dirty="0"/>
              <a:t>, safety)</a:t>
            </a:r>
          </a:p>
        </p:txBody>
      </p:sp>
      <p:sp>
        <p:nvSpPr>
          <p:cNvPr id="25" name="Llamada de flecha a la derecha 24"/>
          <p:cNvSpPr/>
          <p:nvPr/>
        </p:nvSpPr>
        <p:spPr>
          <a:xfrm>
            <a:off x="3352370" y="2220949"/>
            <a:ext cx="1950606" cy="808074"/>
          </a:xfrm>
          <a:prstGeom prst="rightArrowCallout">
            <a:avLst>
              <a:gd name="adj1" fmla="val 25000"/>
              <a:gd name="adj2" fmla="val 25000"/>
              <a:gd name="adj3" fmla="val 26316"/>
              <a:gd name="adj4" fmla="val 8644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pic>
        <p:nvPicPr>
          <p:cNvPr id="26" name="Imagen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9213" y="1365501"/>
            <a:ext cx="1336699" cy="2266576"/>
          </a:xfrm>
          <a:prstGeom prst="rect">
            <a:avLst/>
          </a:prstGeom>
        </p:spPr>
      </p:pic>
      <p:pic>
        <p:nvPicPr>
          <p:cNvPr id="27" name="Immagine" descr="Immagine">
            <a:extLst>
              <a:ext uri="{FF2B5EF4-FFF2-40B4-BE49-F238E27FC236}">
                <a16:creationId xmlns:a16="http://schemas.microsoft.com/office/drawing/2014/main" id="{622B0ACC-C314-4FF7-BDAF-AF95B25B43C9}"/>
              </a:ext>
            </a:extLst>
          </p:cNvPr>
          <p:cNvPicPr>
            <a:picLocks noChangeAspect="1"/>
          </p:cNvPicPr>
          <p:nvPr/>
        </p:nvPicPr>
        <p:blipFill>
          <a:blip r:embed="rId3">
            <a:duotone>
              <a:prstClr val="black"/>
              <a:srgbClr val="BC0000">
                <a:tint val="45000"/>
                <a:satMod val="400000"/>
              </a:srgbClr>
            </a:duotone>
          </a:blip>
          <a:srcRect b="34176"/>
          <a:stretch>
            <a:fillRect/>
          </a:stretch>
        </p:blipFill>
        <p:spPr>
          <a:xfrm>
            <a:off x="1130488" y="2247216"/>
            <a:ext cx="320399" cy="481909"/>
          </a:xfrm>
          <a:prstGeom prst="rect">
            <a:avLst/>
          </a:prstGeom>
          <a:ln w="12700">
            <a:miter lim="400000"/>
          </a:ln>
        </p:spPr>
      </p:pic>
      <p:grpSp>
        <p:nvGrpSpPr>
          <p:cNvPr id="28" name="Grupo 27"/>
          <p:cNvGrpSpPr/>
          <p:nvPr/>
        </p:nvGrpSpPr>
        <p:grpSpPr>
          <a:xfrm>
            <a:off x="5759298" y="3424327"/>
            <a:ext cx="3105755" cy="2087236"/>
            <a:chOff x="5683098" y="3710839"/>
            <a:chExt cx="3105755" cy="2087236"/>
          </a:xfrm>
        </p:grpSpPr>
        <p:pic>
          <p:nvPicPr>
            <p:cNvPr id="29" name="Picture 6"/>
            <p:cNvPicPr>
              <a:picLocks noChangeAspect="1" noChangeArrowheads="1"/>
            </p:cNvPicPr>
            <p:nvPr/>
          </p:nvPicPr>
          <p:blipFill rotWithShape="1">
            <a:blip r:embed="rId4" cstate="print"/>
            <a:srcRect l="21087" r="10932"/>
            <a:stretch/>
          </p:blipFill>
          <p:spPr bwMode="auto">
            <a:xfrm>
              <a:off x="5683098" y="4088312"/>
              <a:ext cx="1499847" cy="1383905"/>
            </a:xfrm>
            <a:prstGeom prst="roundRect">
              <a:avLst>
                <a:gd name="adj" fmla="val 8594"/>
              </a:avLst>
            </a:prstGeom>
            <a:solidFill>
              <a:srgbClr val="FFFFFF">
                <a:shade val="85000"/>
              </a:srgbClr>
            </a:solidFill>
            <a:ln w="6350">
              <a:solidFill>
                <a:schemeClr val="bg1">
                  <a:lumMod val="50000"/>
                </a:schemeClr>
              </a:solidFill>
            </a:ln>
            <a:effectLst>
              <a:reflection blurRad="12700" stA="38000" endPos="28000" dist="5000" dir="5400000" sy="-100000" algn="bl" rotWithShape="0"/>
            </a:effectLst>
          </p:spPr>
        </p:pic>
        <p:pic>
          <p:nvPicPr>
            <p:cNvPr id="30" name="Imagen 29"/>
            <p:cNvPicPr>
              <a:picLocks noChangeAspect="1"/>
            </p:cNvPicPr>
            <p:nvPr/>
          </p:nvPicPr>
          <p:blipFill rotWithShape="1">
            <a:blip r:embed="rId5"/>
            <a:srcRect l="6272" r="25872"/>
            <a:stretch/>
          </p:blipFill>
          <p:spPr>
            <a:xfrm>
              <a:off x="7374840" y="4084862"/>
              <a:ext cx="1414013" cy="1391364"/>
            </a:xfrm>
            <a:prstGeom prst="roundRect">
              <a:avLst>
                <a:gd name="adj" fmla="val 8594"/>
              </a:avLst>
            </a:prstGeom>
            <a:solidFill>
              <a:srgbClr val="FFFFFF">
                <a:shade val="85000"/>
              </a:srgbClr>
            </a:solidFill>
            <a:ln w="6350">
              <a:solidFill>
                <a:schemeClr val="bg1">
                  <a:lumMod val="50000"/>
                </a:schemeClr>
              </a:solidFill>
            </a:ln>
            <a:effectLst>
              <a:reflection blurRad="12700" stA="38000" endPos="28000" dist="5000" dir="5400000" sy="-100000" algn="bl" rotWithShape="0"/>
            </a:effectLst>
          </p:spPr>
        </p:pic>
        <p:sp>
          <p:nvSpPr>
            <p:cNvPr id="31" name="CuadroTexto 30"/>
            <p:cNvSpPr txBox="1"/>
            <p:nvPr/>
          </p:nvSpPr>
          <p:spPr>
            <a:xfrm>
              <a:off x="5756072" y="5544159"/>
              <a:ext cx="1446230" cy="253916"/>
            </a:xfrm>
            <a:prstGeom prst="rect">
              <a:avLst/>
            </a:prstGeom>
            <a:noFill/>
          </p:spPr>
          <p:txBody>
            <a:bodyPr wrap="none" rtlCol="0">
              <a:spAutoFit/>
            </a:bodyPr>
            <a:lstStyle/>
            <a:p>
              <a:pPr algn="ctr"/>
              <a:r>
                <a:rPr lang="es-ES" sz="1050" dirty="0" err="1"/>
                <a:t>Sustainable</a:t>
              </a:r>
              <a:r>
                <a:rPr lang="es-ES" sz="1050" dirty="0"/>
                <a:t> </a:t>
              </a:r>
              <a:r>
                <a:rPr lang="es-ES" sz="1050" dirty="0" err="1"/>
                <a:t>production</a:t>
              </a:r>
              <a:endParaRPr lang="es-ES" sz="1050" dirty="0"/>
            </a:p>
          </p:txBody>
        </p:sp>
        <p:sp>
          <p:nvSpPr>
            <p:cNvPr id="32" name="CuadroTexto 31"/>
            <p:cNvSpPr txBox="1"/>
            <p:nvPr/>
          </p:nvSpPr>
          <p:spPr>
            <a:xfrm>
              <a:off x="7456912" y="5544159"/>
              <a:ext cx="1300357" cy="253916"/>
            </a:xfrm>
            <a:prstGeom prst="rect">
              <a:avLst/>
            </a:prstGeom>
            <a:noFill/>
          </p:spPr>
          <p:txBody>
            <a:bodyPr wrap="none" rtlCol="0">
              <a:spAutoFit/>
            </a:bodyPr>
            <a:lstStyle/>
            <a:p>
              <a:pPr algn="ctr"/>
              <a:r>
                <a:rPr lang="es-ES" sz="1050" dirty="0" err="1"/>
                <a:t>Optimal</a:t>
              </a:r>
              <a:r>
                <a:rPr lang="es-ES" sz="1050" dirty="0"/>
                <a:t> </a:t>
              </a:r>
              <a:r>
                <a:rPr lang="es-ES" sz="1050" dirty="0" err="1"/>
                <a:t>formulation</a:t>
              </a:r>
              <a:endParaRPr lang="es-ES" sz="1050" dirty="0"/>
            </a:p>
          </p:txBody>
        </p:sp>
        <p:pic>
          <p:nvPicPr>
            <p:cNvPr id="33" name="Immagine" descr="Immagine">
              <a:extLst>
                <a:ext uri="{FF2B5EF4-FFF2-40B4-BE49-F238E27FC236}">
                  <a16:creationId xmlns:a16="http://schemas.microsoft.com/office/drawing/2014/main" id="{8DA03726-C401-4361-B685-753AC160AFEA}"/>
                </a:ext>
              </a:extLst>
            </p:cNvPr>
            <p:cNvPicPr>
              <a:picLocks noChangeAspect="1"/>
            </p:cNvPicPr>
            <p:nvPr/>
          </p:nvPicPr>
          <p:blipFill rotWithShape="1">
            <a:blip r:embed="rId6">
              <a:duotone>
                <a:prstClr val="black"/>
                <a:schemeClr val="bg1">
                  <a:lumMod val="85000"/>
                  <a:tint val="45000"/>
                  <a:satMod val="400000"/>
                </a:schemeClr>
              </a:duotone>
            </a:blip>
            <a:srcRect l="36948" t="32160" r="32197" b="15902"/>
            <a:stretch/>
          </p:blipFill>
          <p:spPr>
            <a:xfrm>
              <a:off x="6935009" y="3710839"/>
              <a:ext cx="646851" cy="7264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4" name="CuadroTexto 33"/>
          <p:cNvSpPr txBox="1"/>
          <p:nvPr/>
        </p:nvSpPr>
        <p:spPr>
          <a:xfrm>
            <a:off x="63474" y="4267651"/>
            <a:ext cx="1370247" cy="738664"/>
          </a:xfrm>
          <a:prstGeom prst="rect">
            <a:avLst/>
          </a:prstGeom>
          <a:noFill/>
        </p:spPr>
        <p:txBody>
          <a:bodyPr wrap="none" rtlCol="0">
            <a:spAutoFit/>
          </a:bodyPr>
          <a:lstStyle/>
          <a:p>
            <a:pPr algn="ctr"/>
            <a:r>
              <a:rPr lang="es-ES" sz="1400" b="1" dirty="0" err="1"/>
              <a:t>Manufacturers</a:t>
            </a:r>
            <a:r>
              <a:rPr lang="es-ES" sz="1400" b="1" dirty="0"/>
              <a:t>’ </a:t>
            </a:r>
          </a:p>
          <a:p>
            <a:pPr algn="ctr"/>
            <a:r>
              <a:rPr lang="es-ES" sz="1400" b="1" dirty="0" err="1"/>
              <a:t>requests</a:t>
            </a:r>
            <a:r>
              <a:rPr lang="es-ES" sz="1400" b="1" dirty="0"/>
              <a:t> and</a:t>
            </a:r>
          </a:p>
          <a:p>
            <a:pPr algn="ctr"/>
            <a:r>
              <a:rPr lang="es-ES" sz="1400" b="1" dirty="0" err="1"/>
              <a:t>specifications</a:t>
            </a:r>
            <a:endParaRPr lang="es-ES" sz="1400" b="1" dirty="0"/>
          </a:p>
        </p:txBody>
      </p:sp>
      <p:sp>
        <p:nvSpPr>
          <p:cNvPr id="35" name="CuadroTexto 34"/>
          <p:cNvSpPr txBox="1"/>
          <p:nvPr/>
        </p:nvSpPr>
        <p:spPr>
          <a:xfrm>
            <a:off x="8950748" y="2251679"/>
            <a:ext cx="1546257" cy="707886"/>
          </a:xfrm>
          <a:prstGeom prst="rect">
            <a:avLst/>
          </a:prstGeom>
          <a:noFill/>
        </p:spPr>
        <p:txBody>
          <a:bodyPr wrap="none" rtlCol="0">
            <a:spAutoFit/>
          </a:bodyPr>
          <a:lstStyle/>
          <a:p>
            <a:pPr algn="ctr"/>
            <a:r>
              <a:rPr lang="es-ES" sz="2000" b="1" dirty="0"/>
              <a:t>Preindustrial</a:t>
            </a:r>
          </a:p>
          <a:p>
            <a:pPr algn="ctr"/>
            <a:r>
              <a:rPr lang="es-ES" sz="2000" b="1" dirty="0" err="1"/>
              <a:t>validations</a:t>
            </a:r>
            <a:endParaRPr lang="es-ES" sz="2000" b="1" dirty="0"/>
          </a:p>
        </p:txBody>
      </p:sp>
      <p:sp>
        <p:nvSpPr>
          <p:cNvPr id="36" name="CuadroTexto 35"/>
          <p:cNvSpPr txBox="1"/>
          <p:nvPr/>
        </p:nvSpPr>
        <p:spPr>
          <a:xfrm>
            <a:off x="3372958" y="2277005"/>
            <a:ext cx="1629933" cy="707886"/>
          </a:xfrm>
          <a:prstGeom prst="rect">
            <a:avLst/>
          </a:prstGeom>
          <a:noFill/>
        </p:spPr>
        <p:txBody>
          <a:bodyPr wrap="none" rtlCol="0">
            <a:spAutoFit/>
          </a:bodyPr>
          <a:lstStyle/>
          <a:p>
            <a:pPr algn="ctr"/>
            <a:r>
              <a:rPr lang="es-ES" sz="2000" b="1" dirty="0" err="1"/>
              <a:t>Enzyme</a:t>
            </a:r>
            <a:endParaRPr lang="es-ES" sz="2000" b="1" dirty="0"/>
          </a:p>
          <a:p>
            <a:pPr algn="ctr"/>
            <a:r>
              <a:rPr lang="es-ES" sz="2000" b="1" dirty="0" err="1"/>
              <a:t>improvement</a:t>
            </a:r>
            <a:endParaRPr lang="es-ES" sz="2000" b="1" dirty="0"/>
          </a:p>
        </p:txBody>
      </p:sp>
      <p:sp>
        <p:nvSpPr>
          <p:cNvPr id="37" name="Flecha en U 36"/>
          <p:cNvSpPr/>
          <p:nvPr/>
        </p:nvSpPr>
        <p:spPr>
          <a:xfrm rot="10800000" flipH="1" flipV="1">
            <a:off x="4569641" y="1248222"/>
            <a:ext cx="5127430" cy="932400"/>
          </a:xfrm>
          <a:prstGeom prst="uturnArrow">
            <a:avLst>
              <a:gd name="adj1" fmla="val 13924"/>
              <a:gd name="adj2" fmla="val 25000"/>
              <a:gd name="adj3" fmla="val 41260"/>
              <a:gd name="adj4" fmla="val 26694"/>
              <a:gd name="adj5"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solidFill>
                <a:schemeClr val="tx1"/>
              </a:solidFill>
            </a:endParaRPr>
          </a:p>
        </p:txBody>
      </p:sp>
      <p:grpSp>
        <p:nvGrpSpPr>
          <p:cNvPr id="38" name="Grupo 37"/>
          <p:cNvGrpSpPr/>
          <p:nvPr/>
        </p:nvGrpSpPr>
        <p:grpSpPr>
          <a:xfrm>
            <a:off x="5375130" y="804171"/>
            <a:ext cx="3473042" cy="1022210"/>
            <a:chOff x="4560613" y="1273456"/>
            <a:chExt cx="3473042" cy="1039782"/>
          </a:xfrm>
        </p:grpSpPr>
        <p:sp>
          <p:nvSpPr>
            <p:cNvPr id="39" name="Llamada de flecha a la derecha 38"/>
            <p:cNvSpPr/>
            <p:nvPr/>
          </p:nvSpPr>
          <p:spPr>
            <a:xfrm>
              <a:off x="4599990" y="1273456"/>
              <a:ext cx="3433665" cy="1039782"/>
            </a:xfrm>
            <a:prstGeom prst="rightArrowCallout">
              <a:avLst>
                <a:gd name="adj1" fmla="val 25000"/>
                <a:gd name="adj2" fmla="val 25000"/>
                <a:gd name="adj3" fmla="val 25000"/>
                <a:gd name="adj4" fmla="val 8926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40" name="CuadroTexto 39"/>
            <p:cNvSpPr txBox="1"/>
            <p:nvPr/>
          </p:nvSpPr>
          <p:spPr>
            <a:xfrm>
              <a:off x="4560613" y="1369717"/>
              <a:ext cx="3169109" cy="939202"/>
            </a:xfrm>
            <a:prstGeom prst="rect">
              <a:avLst/>
            </a:prstGeom>
            <a:noFill/>
          </p:spPr>
          <p:txBody>
            <a:bodyPr wrap="square" rtlCol="0">
              <a:spAutoFit/>
            </a:bodyPr>
            <a:lstStyle/>
            <a:p>
              <a:pPr algn="ctr"/>
              <a:r>
                <a:rPr lang="es-ES" dirty="0" err="1">
                  <a:solidFill>
                    <a:schemeClr val="bg1">
                      <a:lumMod val="50000"/>
                    </a:schemeClr>
                  </a:solidFill>
                </a:rPr>
                <a:t>Consumer</a:t>
              </a:r>
              <a:r>
                <a:rPr lang="es-ES" dirty="0">
                  <a:solidFill>
                    <a:schemeClr val="bg1">
                      <a:lumMod val="50000"/>
                    </a:schemeClr>
                  </a:solidFill>
                </a:rPr>
                <a:t> and </a:t>
              </a:r>
              <a:r>
                <a:rPr lang="es-ES" dirty="0" err="1">
                  <a:solidFill>
                    <a:schemeClr val="bg1">
                      <a:lumMod val="50000"/>
                    </a:schemeClr>
                  </a:solidFill>
                </a:rPr>
                <a:t>Market</a:t>
              </a:r>
              <a:r>
                <a:rPr lang="es-ES" dirty="0">
                  <a:solidFill>
                    <a:schemeClr val="bg1">
                      <a:lumMod val="50000"/>
                    </a:schemeClr>
                  </a:solidFill>
                </a:rPr>
                <a:t> </a:t>
              </a:r>
              <a:r>
                <a:rPr lang="es-ES" dirty="0" err="1">
                  <a:solidFill>
                    <a:schemeClr val="bg1">
                      <a:lumMod val="50000"/>
                    </a:schemeClr>
                  </a:solidFill>
                </a:rPr>
                <a:t>Feedback</a:t>
              </a:r>
              <a:endParaRPr lang="es-ES" dirty="0">
                <a:solidFill>
                  <a:schemeClr val="bg1">
                    <a:lumMod val="50000"/>
                  </a:schemeClr>
                </a:solidFill>
              </a:endParaRPr>
            </a:p>
            <a:p>
              <a:pPr algn="ctr"/>
              <a:r>
                <a:rPr lang="es-ES" dirty="0" err="1">
                  <a:solidFill>
                    <a:schemeClr val="bg1">
                      <a:lumMod val="50000"/>
                    </a:schemeClr>
                  </a:solidFill>
                </a:rPr>
                <a:t>Life</a:t>
              </a:r>
              <a:r>
                <a:rPr lang="es-ES" dirty="0">
                  <a:solidFill>
                    <a:schemeClr val="bg1">
                      <a:lumMod val="50000"/>
                    </a:schemeClr>
                  </a:solidFill>
                </a:rPr>
                <a:t> </a:t>
              </a:r>
              <a:r>
                <a:rPr lang="es-ES" dirty="0" err="1">
                  <a:solidFill>
                    <a:schemeClr val="bg1">
                      <a:lumMod val="50000"/>
                    </a:schemeClr>
                  </a:solidFill>
                </a:rPr>
                <a:t>Cycle</a:t>
              </a:r>
              <a:r>
                <a:rPr lang="es-ES" dirty="0">
                  <a:solidFill>
                    <a:schemeClr val="bg1">
                      <a:lumMod val="50000"/>
                    </a:schemeClr>
                  </a:solidFill>
                </a:rPr>
                <a:t> </a:t>
              </a:r>
              <a:r>
                <a:rPr lang="es-ES" dirty="0" err="1">
                  <a:solidFill>
                    <a:schemeClr val="bg1">
                      <a:lumMod val="50000"/>
                    </a:schemeClr>
                  </a:solidFill>
                </a:rPr>
                <a:t>Assessment</a:t>
              </a:r>
              <a:endParaRPr lang="es-ES" dirty="0">
                <a:solidFill>
                  <a:schemeClr val="bg1">
                    <a:lumMod val="50000"/>
                  </a:schemeClr>
                </a:solidFill>
              </a:endParaRPr>
            </a:p>
          </p:txBody>
        </p:sp>
      </p:grpSp>
      <p:grpSp>
        <p:nvGrpSpPr>
          <p:cNvPr id="41" name="Grupo 40"/>
          <p:cNvGrpSpPr/>
          <p:nvPr/>
        </p:nvGrpSpPr>
        <p:grpSpPr>
          <a:xfrm>
            <a:off x="158538" y="3042172"/>
            <a:ext cx="4993065" cy="3439961"/>
            <a:chOff x="82338" y="3118372"/>
            <a:chExt cx="4993065" cy="3439961"/>
          </a:xfrm>
        </p:grpSpPr>
        <p:grpSp>
          <p:nvGrpSpPr>
            <p:cNvPr id="42" name="Grupo 41"/>
            <p:cNvGrpSpPr/>
            <p:nvPr/>
          </p:nvGrpSpPr>
          <p:grpSpPr>
            <a:xfrm>
              <a:off x="82338" y="3118372"/>
              <a:ext cx="4993065" cy="3439961"/>
              <a:chOff x="82338" y="3118372"/>
              <a:chExt cx="4993065" cy="3439961"/>
            </a:xfrm>
          </p:grpSpPr>
          <p:grpSp>
            <p:nvGrpSpPr>
              <p:cNvPr id="44" name="Grupo 43"/>
              <p:cNvGrpSpPr/>
              <p:nvPr/>
            </p:nvGrpSpPr>
            <p:grpSpPr>
              <a:xfrm>
                <a:off x="82338" y="3118372"/>
                <a:ext cx="4993065" cy="3439961"/>
                <a:chOff x="82338" y="3118372"/>
                <a:chExt cx="4993065" cy="3439961"/>
              </a:xfrm>
            </p:grpSpPr>
            <p:grpSp>
              <p:nvGrpSpPr>
                <p:cNvPr id="46" name="Grupo 45"/>
                <p:cNvGrpSpPr/>
                <p:nvPr/>
              </p:nvGrpSpPr>
              <p:grpSpPr>
                <a:xfrm>
                  <a:off x="82338" y="3118372"/>
                  <a:ext cx="4993065" cy="3439961"/>
                  <a:chOff x="82338" y="3118372"/>
                  <a:chExt cx="4993065" cy="3439961"/>
                </a:xfrm>
              </p:grpSpPr>
              <p:sp>
                <p:nvSpPr>
                  <p:cNvPr id="49" name="Flecha circular 48"/>
                  <p:cNvSpPr/>
                  <p:nvPr/>
                </p:nvSpPr>
                <p:spPr>
                  <a:xfrm rot="11246317">
                    <a:off x="1142385" y="3118372"/>
                    <a:ext cx="3389491" cy="3438747"/>
                  </a:xfrm>
                  <a:prstGeom prst="circularArrow">
                    <a:avLst>
                      <a:gd name="adj1" fmla="val 17417"/>
                      <a:gd name="adj2" fmla="val 1142319"/>
                      <a:gd name="adj3" fmla="val 20359797"/>
                      <a:gd name="adj4" fmla="val 739245"/>
                      <a:gd name="adj5" fmla="val 1367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solidFill>
                        <a:schemeClr val="tx1"/>
                      </a:solidFill>
                    </a:endParaRPr>
                  </a:p>
                </p:txBody>
              </p:sp>
              <p:pic>
                <p:nvPicPr>
                  <p:cNvPr id="50" name="Picture 8">
                    <a:extLst>
                      <a:ext uri="{FF2B5EF4-FFF2-40B4-BE49-F238E27FC236}">
                        <a16:creationId xmlns:a16="http://schemas.microsoft.com/office/drawing/2014/main" id="{39231AE5-E5C2-4770-ABA8-CD4CF6A4E94C}"/>
                      </a:ext>
                    </a:extLst>
                  </p:cNvPr>
                  <p:cNvPicPr>
                    <a:picLocks noChangeAspect="1"/>
                  </p:cNvPicPr>
                  <p:nvPr/>
                </p:nvPicPr>
                <p:blipFill rotWithShape="1">
                  <a:blip r:embed="rId7"/>
                  <a:srcRect l="56122" b="38148"/>
                  <a:stretch/>
                </p:blipFill>
                <p:spPr>
                  <a:xfrm>
                    <a:off x="2050868" y="3146840"/>
                    <a:ext cx="966378" cy="744002"/>
                  </a:xfrm>
                  <a:prstGeom prst="rect">
                    <a:avLst/>
                  </a:prstGeom>
                </p:spPr>
              </p:pic>
              <p:pic>
                <p:nvPicPr>
                  <p:cNvPr id="51" name="Graphic 16">
                    <a:extLst>
                      <a:ext uri="{FF2B5EF4-FFF2-40B4-BE49-F238E27FC236}">
                        <a16:creationId xmlns:a16="http://schemas.microsoft.com/office/drawing/2014/main" id="{F0AF629B-4237-4082-9903-B304E964073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8651911">
                    <a:off x="1429296" y="3955183"/>
                    <a:ext cx="707544" cy="707544"/>
                  </a:xfrm>
                  <a:prstGeom prst="rect">
                    <a:avLst/>
                  </a:prstGeom>
                </p:spPr>
              </p:pic>
              <p:pic>
                <p:nvPicPr>
                  <p:cNvPr id="52" name="Picture 2">
                    <a:extLst>
                      <a:ext uri="{FF2B5EF4-FFF2-40B4-BE49-F238E27FC236}">
                        <a16:creationId xmlns:a16="http://schemas.microsoft.com/office/drawing/2014/main" id="{F2CECE3C-9A07-47D1-BA78-AD594B76AA77}"/>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3920919" y="4490036"/>
                    <a:ext cx="692239" cy="453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53" name="CuadroTexto 52"/>
                  <p:cNvSpPr txBox="1"/>
                  <p:nvPr/>
                </p:nvSpPr>
                <p:spPr>
                  <a:xfrm>
                    <a:off x="3993055" y="3989523"/>
                    <a:ext cx="1082348" cy="415498"/>
                  </a:xfrm>
                  <a:prstGeom prst="rect">
                    <a:avLst/>
                  </a:prstGeom>
                  <a:noFill/>
                </p:spPr>
                <p:txBody>
                  <a:bodyPr wrap="none" rtlCol="0">
                    <a:spAutoFit/>
                  </a:bodyPr>
                  <a:lstStyle/>
                  <a:p>
                    <a:pPr algn="ctr"/>
                    <a:r>
                      <a:rPr lang="es-ES" sz="1050" dirty="0"/>
                      <a:t>HTP </a:t>
                    </a:r>
                    <a:r>
                      <a:rPr lang="es-ES" sz="1050" dirty="0" err="1"/>
                      <a:t>analytics</a:t>
                    </a:r>
                    <a:endParaRPr lang="es-ES" sz="1050" dirty="0"/>
                  </a:p>
                  <a:p>
                    <a:pPr algn="ctr"/>
                    <a:r>
                      <a:rPr lang="es-ES" sz="1050" dirty="0">
                        <a:solidFill>
                          <a:schemeClr val="bg1">
                            <a:lumMod val="50000"/>
                          </a:schemeClr>
                        </a:solidFill>
                      </a:rPr>
                      <a:t>(real-</a:t>
                    </a:r>
                    <a:r>
                      <a:rPr lang="es-ES" sz="1050" dirty="0" err="1">
                        <a:solidFill>
                          <a:schemeClr val="bg1">
                            <a:lumMod val="50000"/>
                          </a:schemeClr>
                        </a:solidFill>
                      </a:rPr>
                      <a:t>substrates</a:t>
                    </a:r>
                    <a:r>
                      <a:rPr lang="es-ES" sz="1050" dirty="0">
                        <a:solidFill>
                          <a:schemeClr val="bg1">
                            <a:lumMod val="50000"/>
                          </a:schemeClr>
                        </a:solidFill>
                      </a:rPr>
                      <a:t>)</a:t>
                    </a:r>
                  </a:p>
                </p:txBody>
              </p:sp>
              <p:cxnSp>
                <p:nvCxnSpPr>
                  <p:cNvPr id="54" name="Conector recto de flecha 53"/>
                  <p:cNvCxnSpPr/>
                  <p:nvPr/>
                </p:nvCxnSpPr>
                <p:spPr>
                  <a:xfrm flipV="1">
                    <a:off x="1882611" y="3708277"/>
                    <a:ext cx="186084" cy="18256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5" name="Imagen 54"/>
                  <p:cNvPicPr>
                    <a:picLocks noChangeAspect="1"/>
                  </p:cNvPicPr>
                  <p:nvPr/>
                </p:nvPicPr>
                <p:blipFill rotWithShape="1">
                  <a:blip r:embed="rId11"/>
                  <a:srcRect l="21890" t="4290" r="5263" b="23043"/>
                  <a:stretch/>
                </p:blipFill>
                <p:spPr>
                  <a:xfrm>
                    <a:off x="3433244" y="3409753"/>
                    <a:ext cx="746083" cy="569669"/>
                  </a:xfrm>
                  <a:prstGeom prst="roundRect">
                    <a:avLst>
                      <a:gd name="adj" fmla="val 8594"/>
                    </a:avLst>
                  </a:prstGeom>
                  <a:solidFill>
                    <a:srgbClr val="FFFFFF">
                      <a:shade val="85000"/>
                    </a:srgbClr>
                  </a:solidFill>
                  <a:ln>
                    <a:solidFill>
                      <a:schemeClr val="bg1">
                        <a:lumMod val="50000"/>
                      </a:schemeClr>
                    </a:solidFill>
                  </a:ln>
                  <a:effectLst>
                    <a:reflection blurRad="12700" stA="38000" endPos="28000" dist="5000" dir="5400000" sy="-100000" algn="bl" rotWithShape="0"/>
                  </a:effectLst>
                </p:spPr>
              </p:pic>
              <p:sp>
                <p:nvSpPr>
                  <p:cNvPr id="56" name="CuadroTexto 55"/>
                  <p:cNvSpPr txBox="1"/>
                  <p:nvPr/>
                </p:nvSpPr>
                <p:spPr>
                  <a:xfrm>
                    <a:off x="2153643" y="3960697"/>
                    <a:ext cx="1780883" cy="577081"/>
                  </a:xfrm>
                  <a:prstGeom prst="rect">
                    <a:avLst/>
                  </a:prstGeom>
                  <a:noFill/>
                </p:spPr>
                <p:txBody>
                  <a:bodyPr wrap="square" rtlCol="0">
                    <a:spAutoFit/>
                  </a:bodyPr>
                  <a:lstStyle/>
                  <a:p>
                    <a:pPr algn="ctr"/>
                    <a:r>
                      <a:rPr lang="es-ES" sz="1050" dirty="0"/>
                      <a:t>HTP (</a:t>
                    </a:r>
                    <a:r>
                      <a:rPr lang="es-ES" sz="1050" dirty="0" err="1"/>
                      <a:t>heterologous</a:t>
                    </a:r>
                    <a:r>
                      <a:rPr lang="es-ES" sz="1050" dirty="0"/>
                      <a:t>, </a:t>
                    </a:r>
                    <a:r>
                      <a:rPr lang="es-ES" sz="1050" dirty="0" err="1"/>
                      <a:t>cell</a:t>
                    </a:r>
                    <a:r>
                      <a:rPr lang="es-ES" sz="1050" dirty="0"/>
                      <a:t>-free, </a:t>
                    </a:r>
                    <a:r>
                      <a:rPr lang="es-ES" sz="1050" dirty="0" err="1"/>
                      <a:t>green</a:t>
                    </a:r>
                    <a:r>
                      <a:rPr lang="es-ES" sz="1050" dirty="0"/>
                      <a:t> </a:t>
                    </a:r>
                    <a:r>
                      <a:rPr lang="es-ES" sz="1050" dirty="0" err="1"/>
                      <a:t>chemistry-based</a:t>
                    </a:r>
                    <a:r>
                      <a:rPr lang="es-ES" sz="1050" dirty="0"/>
                      <a:t>-) </a:t>
                    </a:r>
                  </a:p>
                  <a:p>
                    <a:pPr algn="ctr"/>
                    <a:r>
                      <a:rPr lang="es-ES" sz="1050" dirty="0" err="1"/>
                      <a:t>production</a:t>
                    </a:r>
                    <a:r>
                      <a:rPr lang="es-ES" sz="1050" dirty="0"/>
                      <a:t> </a:t>
                    </a:r>
                    <a:r>
                      <a:rPr lang="es-ES" sz="1050" dirty="0" err="1"/>
                      <a:t>methods</a:t>
                    </a:r>
                    <a:endParaRPr lang="es-ES" sz="1050" dirty="0"/>
                  </a:p>
                </p:txBody>
              </p:sp>
              <p:cxnSp>
                <p:nvCxnSpPr>
                  <p:cNvPr id="57" name="Conector recto de flecha 56"/>
                  <p:cNvCxnSpPr/>
                  <p:nvPr/>
                </p:nvCxnSpPr>
                <p:spPr>
                  <a:xfrm>
                    <a:off x="3017246" y="3518841"/>
                    <a:ext cx="302115" cy="7862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ector recto de flecha 57"/>
                  <p:cNvCxnSpPr/>
                  <p:nvPr/>
                </p:nvCxnSpPr>
                <p:spPr>
                  <a:xfrm>
                    <a:off x="3861382" y="4128662"/>
                    <a:ext cx="119075" cy="28981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CuadroTexto 58"/>
                  <p:cNvSpPr txBox="1"/>
                  <p:nvPr/>
                </p:nvSpPr>
                <p:spPr>
                  <a:xfrm>
                    <a:off x="2574591" y="6304417"/>
                    <a:ext cx="1831827" cy="253916"/>
                  </a:xfrm>
                  <a:prstGeom prst="rect">
                    <a:avLst/>
                  </a:prstGeom>
                  <a:noFill/>
                </p:spPr>
                <p:txBody>
                  <a:bodyPr wrap="square" rtlCol="0">
                    <a:spAutoFit/>
                  </a:bodyPr>
                  <a:lstStyle/>
                  <a:p>
                    <a:pPr algn="ctr"/>
                    <a:r>
                      <a:rPr lang="es-ES" sz="1050" dirty="0" err="1"/>
                      <a:t>Decision</a:t>
                    </a:r>
                    <a:endParaRPr lang="es-ES" sz="1050" dirty="0"/>
                  </a:p>
                </p:txBody>
              </p:sp>
              <p:pic>
                <p:nvPicPr>
                  <p:cNvPr id="60" name="Picture 22">
                    <a:extLst>
                      <a:ext uri="{FF2B5EF4-FFF2-40B4-BE49-F238E27FC236}">
                        <a16:creationId xmlns:a16="http://schemas.microsoft.com/office/drawing/2014/main" id="{668020D4-7A53-4E75-B4BB-3C05F1A029BF}"/>
                      </a:ext>
                    </a:extLst>
                  </p:cNvPr>
                  <p:cNvPicPr>
                    <a:picLocks noChangeAspect="1"/>
                  </p:cNvPicPr>
                  <p:nvPr/>
                </p:nvPicPr>
                <p:blipFill rotWithShape="1">
                  <a:blip r:embed="rId12"/>
                  <a:srcRect r="55120" b="37482"/>
                  <a:stretch/>
                </p:blipFill>
                <p:spPr>
                  <a:xfrm>
                    <a:off x="2261733" y="5753545"/>
                    <a:ext cx="988444" cy="779072"/>
                  </a:xfrm>
                  <a:prstGeom prst="rect">
                    <a:avLst/>
                  </a:prstGeom>
                </p:spPr>
              </p:pic>
              <p:cxnSp>
                <p:nvCxnSpPr>
                  <p:cNvPr id="61" name="Conector recto de flecha 60"/>
                  <p:cNvCxnSpPr/>
                  <p:nvPr/>
                </p:nvCxnSpPr>
                <p:spPr>
                  <a:xfrm flipH="1">
                    <a:off x="3213155" y="6030534"/>
                    <a:ext cx="233312" cy="10782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2" name="Imagen 61"/>
                  <p:cNvPicPr>
                    <a:picLocks noChangeAspect="1"/>
                  </p:cNvPicPr>
                  <p:nvPr/>
                </p:nvPicPr>
                <p:blipFill rotWithShape="1">
                  <a:blip r:embed="rId13" cstate="print">
                    <a:extLst>
                      <a:ext uri="{28A0092B-C50C-407E-A947-70E740481C1C}">
                        <a14:useLocalDpi xmlns:a14="http://schemas.microsoft.com/office/drawing/2010/main" val="0"/>
                      </a:ext>
                    </a:extLst>
                  </a:blip>
                  <a:srcRect l="5447" t="33243" r="41642" b="14338"/>
                  <a:stretch/>
                </p:blipFill>
                <p:spPr>
                  <a:xfrm>
                    <a:off x="3635447" y="5401702"/>
                    <a:ext cx="682745" cy="682745"/>
                  </a:xfrm>
                  <a:prstGeom prst="ellipse">
                    <a:avLst/>
                  </a:prstGeom>
                  <a:ln>
                    <a:noFill/>
                  </a:ln>
                  <a:effectLst>
                    <a:outerShdw blurRad="292100" dist="139700" dir="2700000" algn="tl" rotWithShape="0">
                      <a:srgbClr val="333333">
                        <a:alpha val="65000"/>
                      </a:srgbClr>
                    </a:outerShdw>
                  </a:effectLst>
                </p:spPr>
              </p:pic>
              <p:sp>
                <p:nvSpPr>
                  <p:cNvPr id="63" name="CuadroTexto 62"/>
                  <p:cNvSpPr txBox="1"/>
                  <p:nvPr/>
                </p:nvSpPr>
                <p:spPr>
                  <a:xfrm>
                    <a:off x="2317772" y="5235545"/>
                    <a:ext cx="1816293" cy="577081"/>
                  </a:xfrm>
                  <a:prstGeom prst="rect">
                    <a:avLst/>
                  </a:prstGeom>
                  <a:noFill/>
                </p:spPr>
                <p:txBody>
                  <a:bodyPr wrap="square" rtlCol="0">
                    <a:spAutoFit/>
                  </a:bodyPr>
                  <a:lstStyle/>
                  <a:p>
                    <a:r>
                      <a:rPr lang="es-ES" sz="1050" dirty="0" err="1"/>
                      <a:t>Disruptive</a:t>
                    </a:r>
                    <a:r>
                      <a:rPr lang="es-ES" sz="1050" dirty="0"/>
                      <a:t> </a:t>
                    </a:r>
                    <a:r>
                      <a:rPr lang="es-ES" sz="1050" dirty="0" err="1"/>
                      <a:t>engineering</a:t>
                    </a:r>
                    <a:r>
                      <a:rPr lang="es-ES" sz="1050" dirty="0"/>
                      <a:t>:</a:t>
                    </a:r>
                  </a:p>
                  <a:p>
                    <a:pPr marL="171450" indent="-171450">
                      <a:buFont typeface="Arial" panose="020B0604020202020204" pitchFamily="34" charset="0"/>
                      <a:buChar char="•"/>
                    </a:pPr>
                    <a:r>
                      <a:rPr lang="es-ES" sz="1050" dirty="0">
                        <a:solidFill>
                          <a:schemeClr val="bg1">
                            <a:lumMod val="50000"/>
                          </a:schemeClr>
                        </a:solidFill>
                      </a:rPr>
                      <a:t>Machine </a:t>
                    </a:r>
                    <a:r>
                      <a:rPr lang="es-ES" sz="1050" dirty="0" err="1">
                        <a:solidFill>
                          <a:schemeClr val="bg1">
                            <a:lumMod val="50000"/>
                          </a:schemeClr>
                        </a:solidFill>
                      </a:rPr>
                      <a:t>learning</a:t>
                    </a:r>
                    <a:endParaRPr lang="es-ES" sz="1050" dirty="0">
                      <a:solidFill>
                        <a:schemeClr val="bg1">
                          <a:lumMod val="50000"/>
                        </a:schemeClr>
                      </a:solidFill>
                    </a:endParaRPr>
                  </a:p>
                  <a:p>
                    <a:pPr marL="171450" indent="-171450">
                      <a:buFont typeface="Arial" panose="020B0604020202020204" pitchFamily="34" charset="0"/>
                      <a:buChar char="•"/>
                    </a:pPr>
                    <a:r>
                      <a:rPr lang="es-ES" sz="1050" dirty="0">
                        <a:solidFill>
                          <a:schemeClr val="bg1">
                            <a:lumMod val="50000"/>
                          </a:schemeClr>
                        </a:solidFill>
                      </a:rPr>
                      <a:t>Supramolecular</a:t>
                    </a:r>
                  </a:p>
                </p:txBody>
              </p:sp>
              <p:cxnSp>
                <p:nvCxnSpPr>
                  <p:cNvPr id="64" name="Conector recto de flecha 63"/>
                  <p:cNvCxnSpPr/>
                  <p:nvPr/>
                </p:nvCxnSpPr>
                <p:spPr>
                  <a:xfrm flipH="1">
                    <a:off x="3934526" y="5042760"/>
                    <a:ext cx="124607" cy="23603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CuadroTexto 64"/>
                  <p:cNvSpPr txBox="1"/>
                  <p:nvPr/>
                </p:nvSpPr>
                <p:spPr>
                  <a:xfrm>
                    <a:off x="82338" y="3177983"/>
                    <a:ext cx="1854279" cy="738664"/>
                  </a:xfrm>
                  <a:prstGeom prst="rect">
                    <a:avLst/>
                  </a:prstGeom>
                  <a:noFill/>
                </p:spPr>
                <p:txBody>
                  <a:bodyPr wrap="square" rtlCol="0">
                    <a:spAutoFit/>
                  </a:bodyPr>
                  <a:lstStyle/>
                  <a:p>
                    <a:r>
                      <a:rPr lang="es-ES" sz="1050" dirty="0"/>
                      <a:t>Set-up </a:t>
                    </a:r>
                    <a:r>
                      <a:rPr lang="es-ES" sz="1050" dirty="0" err="1"/>
                      <a:t>sophisticated</a:t>
                    </a:r>
                    <a:r>
                      <a:rPr lang="es-ES" sz="1050" dirty="0"/>
                      <a:t> </a:t>
                    </a:r>
                    <a:r>
                      <a:rPr lang="es-ES" sz="1050" dirty="0" err="1"/>
                      <a:t>screens</a:t>
                    </a:r>
                    <a:r>
                      <a:rPr lang="es-ES" sz="1050" dirty="0"/>
                      <a:t>:</a:t>
                    </a:r>
                  </a:p>
                  <a:p>
                    <a:pPr marL="171450" indent="-171450">
                      <a:buFont typeface="Arial" panose="020B0604020202020204" pitchFamily="34" charset="0"/>
                      <a:buChar char="•"/>
                    </a:pPr>
                    <a:r>
                      <a:rPr lang="es-ES" sz="1050" dirty="0" err="1">
                        <a:solidFill>
                          <a:schemeClr val="bg1">
                            <a:lumMod val="50000"/>
                          </a:schemeClr>
                        </a:solidFill>
                      </a:rPr>
                      <a:t>Functional</a:t>
                    </a:r>
                    <a:endParaRPr lang="es-ES" sz="1050" dirty="0">
                      <a:solidFill>
                        <a:schemeClr val="bg1">
                          <a:lumMod val="50000"/>
                        </a:schemeClr>
                      </a:solidFill>
                    </a:endParaRPr>
                  </a:p>
                  <a:p>
                    <a:pPr marL="171450" indent="-171450">
                      <a:buFont typeface="Arial" panose="020B0604020202020204" pitchFamily="34" charset="0"/>
                      <a:buChar char="•"/>
                    </a:pPr>
                    <a:r>
                      <a:rPr lang="es-ES" sz="1050" dirty="0" err="1">
                        <a:solidFill>
                          <a:schemeClr val="bg1">
                            <a:lumMod val="50000"/>
                          </a:schemeClr>
                        </a:solidFill>
                      </a:rPr>
                      <a:t>Bioinformatics</a:t>
                    </a:r>
                    <a:r>
                      <a:rPr lang="es-ES" sz="1050" dirty="0">
                        <a:solidFill>
                          <a:schemeClr val="bg1">
                            <a:lumMod val="50000"/>
                          </a:schemeClr>
                        </a:solidFill>
                      </a:rPr>
                      <a:t> </a:t>
                    </a:r>
                    <a:r>
                      <a:rPr lang="es-ES" sz="1050" dirty="0" err="1">
                        <a:solidFill>
                          <a:schemeClr val="bg1">
                            <a:lumMod val="50000"/>
                          </a:schemeClr>
                        </a:solidFill>
                      </a:rPr>
                      <a:t>filters</a:t>
                    </a:r>
                    <a:endParaRPr lang="es-ES" sz="1050" dirty="0">
                      <a:solidFill>
                        <a:schemeClr val="bg1">
                          <a:lumMod val="50000"/>
                        </a:schemeClr>
                      </a:solidFill>
                    </a:endParaRPr>
                  </a:p>
                  <a:p>
                    <a:pPr marL="171450" indent="-171450">
                      <a:buFont typeface="Arial" panose="020B0604020202020204" pitchFamily="34" charset="0"/>
                      <a:buChar char="•"/>
                    </a:pPr>
                    <a:r>
                      <a:rPr lang="es-ES" sz="1050" dirty="0">
                        <a:solidFill>
                          <a:schemeClr val="bg1">
                            <a:lumMod val="50000"/>
                          </a:schemeClr>
                        </a:solidFill>
                      </a:rPr>
                      <a:t>Machine </a:t>
                    </a:r>
                    <a:r>
                      <a:rPr lang="es-ES" sz="1050" dirty="0" err="1">
                        <a:solidFill>
                          <a:schemeClr val="bg1">
                            <a:lumMod val="50000"/>
                          </a:schemeClr>
                        </a:solidFill>
                      </a:rPr>
                      <a:t>learning</a:t>
                    </a:r>
                    <a:r>
                      <a:rPr lang="es-ES" sz="1050" dirty="0">
                        <a:solidFill>
                          <a:schemeClr val="bg1">
                            <a:lumMod val="50000"/>
                          </a:schemeClr>
                        </a:solidFill>
                      </a:rPr>
                      <a:t> </a:t>
                    </a:r>
                    <a:r>
                      <a:rPr lang="es-ES" sz="1050" dirty="0" err="1">
                        <a:solidFill>
                          <a:schemeClr val="bg1">
                            <a:lumMod val="50000"/>
                          </a:schemeClr>
                        </a:solidFill>
                      </a:rPr>
                      <a:t>filters</a:t>
                    </a:r>
                    <a:endParaRPr lang="es-ES" sz="1050" dirty="0">
                      <a:solidFill>
                        <a:schemeClr val="bg1">
                          <a:lumMod val="50000"/>
                        </a:schemeClr>
                      </a:solidFill>
                    </a:endParaRPr>
                  </a:p>
                </p:txBody>
              </p:sp>
            </p:grpSp>
            <p:pic>
              <p:nvPicPr>
                <p:cNvPr id="47" name="Imagen 5" descr="Imagen que contiene cadena, dibujo, collar&#10;&#10;Descripción generada automáticamente">
                  <a:extLst>
                    <a:ext uri="{FF2B5EF4-FFF2-40B4-BE49-F238E27FC236}">
                      <a16:creationId xmlns:a16="http://schemas.microsoft.com/office/drawing/2014/main" id="{E19EEE3B-18E6-0241-BC49-0659861C572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53694" y="5436882"/>
                  <a:ext cx="837360" cy="83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CuadroTexto 47"/>
                <p:cNvSpPr txBox="1"/>
                <p:nvPr/>
              </p:nvSpPr>
              <p:spPr>
                <a:xfrm>
                  <a:off x="1367434" y="6207857"/>
                  <a:ext cx="863113" cy="253916"/>
                </a:xfrm>
                <a:prstGeom prst="rect">
                  <a:avLst/>
                </a:prstGeom>
                <a:noFill/>
              </p:spPr>
              <p:txBody>
                <a:bodyPr wrap="square" rtlCol="0">
                  <a:spAutoFit/>
                </a:bodyPr>
                <a:lstStyle/>
                <a:p>
                  <a:pPr algn="ctr"/>
                  <a:r>
                    <a:rPr lang="es-ES" sz="1050" dirty="0" err="1"/>
                    <a:t>Selection</a:t>
                  </a:r>
                  <a:endParaRPr lang="es-ES" sz="1050" dirty="0"/>
                </a:p>
              </p:txBody>
            </p:sp>
          </p:grpSp>
          <p:cxnSp>
            <p:nvCxnSpPr>
              <p:cNvPr id="45" name="Conector recto de flecha 44"/>
              <p:cNvCxnSpPr/>
              <p:nvPr/>
            </p:nvCxnSpPr>
            <p:spPr>
              <a:xfrm flipH="1">
                <a:off x="2222484" y="6091837"/>
                <a:ext cx="222064" cy="791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Imagen 42"/>
            <p:cNvPicPr>
              <a:picLocks noChangeAspect="1"/>
            </p:cNvPicPr>
            <p:nvPr/>
          </p:nvPicPr>
          <p:blipFill>
            <a:blip r:embed="rId15"/>
            <a:stretch>
              <a:fillRect/>
            </a:stretch>
          </p:blipFill>
          <p:spPr>
            <a:xfrm>
              <a:off x="2936576" y="4698100"/>
              <a:ext cx="715442" cy="537445"/>
            </a:xfrm>
            <a:prstGeom prst="rect">
              <a:avLst/>
            </a:prstGeom>
          </p:spPr>
        </p:pic>
      </p:grpSp>
      <p:grpSp>
        <p:nvGrpSpPr>
          <p:cNvPr id="66" name="Grupo 65"/>
          <p:cNvGrpSpPr/>
          <p:nvPr/>
        </p:nvGrpSpPr>
        <p:grpSpPr>
          <a:xfrm>
            <a:off x="845239" y="912471"/>
            <a:ext cx="3642723" cy="4576718"/>
            <a:chOff x="769039" y="988671"/>
            <a:chExt cx="3642723" cy="4576718"/>
          </a:xfrm>
        </p:grpSpPr>
        <p:grpSp>
          <p:nvGrpSpPr>
            <p:cNvPr id="67" name="Grupo 66"/>
            <p:cNvGrpSpPr/>
            <p:nvPr/>
          </p:nvGrpSpPr>
          <p:grpSpPr>
            <a:xfrm>
              <a:off x="769039" y="988671"/>
              <a:ext cx="3642723" cy="1305303"/>
              <a:chOff x="769039" y="988671"/>
              <a:chExt cx="3642723" cy="1305303"/>
            </a:xfrm>
          </p:grpSpPr>
          <p:grpSp>
            <p:nvGrpSpPr>
              <p:cNvPr id="70" name="Grupo 69"/>
              <p:cNvGrpSpPr/>
              <p:nvPr/>
            </p:nvGrpSpPr>
            <p:grpSpPr>
              <a:xfrm>
                <a:off x="769039" y="1162209"/>
                <a:ext cx="3356562" cy="1131765"/>
                <a:chOff x="769039" y="1162209"/>
                <a:chExt cx="3356562" cy="1131765"/>
              </a:xfrm>
            </p:grpSpPr>
            <p:grpSp>
              <p:nvGrpSpPr>
                <p:cNvPr id="77" name="Grupo 76"/>
                <p:cNvGrpSpPr/>
                <p:nvPr/>
              </p:nvGrpSpPr>
              <p:grpSpPr>
                <a:xfrm>
                  <a:off x="769039" y="1162209"/>
                  <a:ext cx="3356562" cy="1131765"/>
                  <a:chOff x="769039" y="1162209"/>
                  <a:chExt cx="3356562" cy="1131765"/>
                </a:xfrm>
              </p:grpSpPr>
              <p:cxnSp>
                <p:nvCxnSpPr>
                  <p:cNvPr id="79" name="Conector curvado 78"/>
                  <p:cNvCxnSpPr>
                    <a:stCxn id="18" idx="0"/>
                    <a:endCxn id="25" idx="0"/>
                  </p:cNvCxnSpPr>
                  <p:nvPr/>
                </p:nvCxnSpPr>
                <p:spPr>
                  <a:xfrm rot="5400000" flipH="1" flipV="1">
                    <a:off x="2440970" y="609343"/>
                    <a:ext cx="12700" cy="3356562"/>
                  </a:xfrm>
                  <a:prstGeom prst="curvedConnector3">
                    <a:avLst>
                      <a:gd name="adj1" fmla="val 6048000"/>
                    </a:avLst>
                  </a:prstGeom>
                  <a:ln w="1047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0" name="Graphic 6">
                    <a:extLst>
                      <a:ext uri="{FF2B5EF4-FFF2-40B4-BE49-F238E27FC236}">
                        <a16:creationId xmlns:a16="http://schemas.microsoft.com/office/drawing/2014/main" id="{0F54600B-DE69-46DC-9A4F-605DB9D75AD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34946" y="1162209"/>
                    <a:ext cx="752058" cy="733949"/>
                  </a:xfrm>
                  <a:prstGeom prst="rect">
                    <a:avLst/>
                  </a:prstGeom>
                </p:spPr>
              </p:pic>
            </p:grpSp>
            <p:sp>
              <p:nvSpPr>
                <p:cNvPr id="78" name="CuadroTexto 77"/>
                <p:cNvSpPr txBox="1"/>
                <p:nvPr/>
              </p:nvSpPr>
              <p:spPr>
                <a:xfrm>
                  <a:off x="1533814" y="1843620"/>
                  <a:ext cx="1301959" cy="415498"/>
                </a:xfrm>
                <a:prstGeom prst="rect">
                  <a:avLst/>
                </a:prstGeom>
                <a:noFill/>
              </p:spPr>
              <p:txBody>
                <a:bodyPr wrap="none" rtlCol="0">
                  <a:spAutoFit/>
                </a:bodyPr>
                <a:lstStyle/>
                <a:p>
                  <a:pPr algn="ctr"/>
                  <a:r>
                    <a:rPr lang="es-ES" sz="1050" dirty="0"/>
                    <a:t>Artificial </a:t>
                  </a:r>
                  <a:r>
                    <a:rPr lang="es-ES" sz="1050" dirty="0" err="1"/>
                    <a:t>intelligence</a:t>
                  </a:r>
                  <a:endParaRPr lang="es-ES" sz="1050" dirty="0"/>
                </a:p>
                <a:p>
                  <a:pPr algn="ctr"/>
                  <a:r>
                    <a:rPr lang="es-ES" sz="1050" dirty="0"/>
                    <a:t>(</a:t>
                  </a:r>
                  <a:r>
                    <a:rPr lang="es-ES" sz="1050" dirty="0" err="1"/>
                    <a:t>predictive</a:t>
                  </a:r>
                  <a:r>
                    <a:rPr lang="es-ES" sz="1050" dirty="0"/>
                    <a:t> </a:t>
                  </a:r>
                  <a:r>
                    <a:rPr lang="es-ES" sz="1050" dirty="0" err="1"/>
                    <a:t>tool</a:t>
                  </a:r>
                  <a:r>
                    <a:rPr lang="es-ES" sz="1050" dirty="0"/>
                    <a:t>)</a:t>
                  </a:r>
                </a:p>
              </p:txBody>
            </p:sp>
          </p:grpSp>
          <p:sp>
            <p:nvSpPr>
              <p:cNvPr id="71" name="CuadroTexto 70"/>
              <p:cNvSpPr txBox="1"/>
              <p:nvPr/>
            </p:nvSpPr>
            <p:spPr>
              <a:xfrm>
                <a:off x="932075" y="1282962"/>
                <a:ext cx="718466" cy="253916"/>
              </a:xfrm>
              <a:prstGeom prst="rect">
                <a:avLst/>
              </a:prstGeom>
              <a:noFill/>
            </p:spPr>
            <p:txBody>
              <a:bodyPr wrap="none" rtlCol="0">
                <a:spAutoFit/>
              </a:bodyPr>
              <a:lstStyle/>
              <a:p>
                <a:pPr algn="ctr"/>
                <a:r>
                  <a:rPr lang="es-ES" sz="1050" dirty="0" err="1"/>
                  <a:t>Sequence</a:t>
                </a:r>
                <a:endParaRPr lang="es-ES" sz="1050" dirty="0"/>
              </a:p>
            </p:txBody>
          </p:sp>
          <p:pic>
            <p:nvPicPr>
              <p:cNvPr id="72" name="Immagine" descr="Immagine">
                <a:extLst>
                  <a:ext uri="{FF2B5EF4-FFF2-40B4-BE49-F238E27FC236}">
                    <a16:creationId xmlns:a16="http://schemas.microsoft.com/office/drawing/2014/main" id="{622B0ACC-C314-4FF7-BDAF-AF95B25B43C9}"/>
                  </a:ext>
                </a:extLst>
              </p:cNvPr>
              <p:cNvPicPr>
                <a:picLocks noChangeAspect="1"/>
              </p:cNvPicPr>
              <p:nvPr/>
            </p:nvPicPr>
            <p:blipFill>
              <a:blip r:embed="rId3">
                <a:duotone>
                  <a:prstClr val="black"/>
                  <a:srgbClr val="BC0000">
                    <a:tint val="45000"/>
                    <a:satMod val="400000"/>
                  </a:srgbClr>
                </a:duotone>
              </a:blip>
              <a:srcRect b="34176"/>
              <a:stretch>
                <a:fillRect/>
              </a:stretch>
            </p:blipFill>
            <p:spPr>
              <a:xfrm>
                <a:off x="1139537" y="1553154"/>
                <a:ext cx="320399" cy="481909"/>
              </a:xfrm>
              <a:prstGeom prst="rect">
                <a:avLst/>
              </a:prstGeom>
              <a:ln w="12700">
                <a:miter lim="400000"/>
              </a:ln>
            </p:spPr>
          </p:pic>
          <p:pic>
            <p:nvPicPr>
              <p:cNvPr id="73" name="Imagen 5" descr="Imagen que contiene cadena, dibujo, collar&#10;&#10;Descripción generada automáticamente">
                <a:extLst>
                  <a:ext uri="{FF2B5EF4-FFF2-40B4-BE49-F238E27FC236}">
                    <a16:creationId xmlns:a16="http://schemas.microsoft.com/office/drawing/2014/main" id="{E19EEE3B-18E6-0241-BC49-0659861C572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117644" y="1299654"/>
                <a:ext cx="868239" cy="86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CuadroTexto 73"/>
              <p:cNvSpPr txBox="1"/>
              <p:nvPr/>
            </p:nvSpPr>
            <p:spPr>
              <a:xfrm>
                <a:off x="2943090" y="988671"/>
                <a:ext cx="1468672" cy="415498"/>
              </a:xfrm>
              <a:prstGeom prst="rect">
                <a:avLst/>
              </a:prstGeom>
              <a:noFill/>
            </p:spPr>
            <p:txBody>
              <a:bodyPr wrap="none" rtlCol="0">
                <a:spAutoFit/>
              </a:bodyPr>
              <a:lstStyle/>
              <a:p>
                <a:pPr algn="ctr"/>
                <a:r>
                  <a:rPr lang="es-ES" sz="1050" dirty="0"/>
                  <a:t>Smart </a:t>
                </a:r>
                <a:r>
                  <a:rPr lang="es-ES" sz="1050" dirty="0" err="1"/>
                  <a:t>enzyme</a:t>
                </a:r>
                <a:r>
                  <a:rPr lang="es-ES" sz="1050" dirty="0"/>
                  <a:t> </a:t>
                </a:r>
                <a:r>
                  <a:rPr lang="es-ES" sz="1050" dirty="0" err="1"/>
                  <a:t>with</a:t>
                </a:r>
                <a:r>
                  <a:rPr lang="es-ES" sz="1050" dirty="0"/>
                  <a:t> </a:t>
                </a:r>
              </a:p>
              <a:p>
                <a:pPr algn="ctr"/>
                <a:r>
                  <a:rPr lang="es-ES" sz="1050" dirty="0"/>
                  <a:t>industrial </a:t>
                </a:r>
                <a:r>
                  <a:rPr lang="es-ES" sz="1050" dirty="0" err="1"/>
                  <a:t>specifications</a:t>
                </a:r>
                <a:endParaRPr lang="es-ES" sz="1050" dirty="0"/>
              </a:p>
            </p:txBody>
          </p:sp>
        </p:grpSp>
        <p:pic>
          <p:nvPicPr>
            <p:cNvPr id="68" name="Graphic 17">
              <a:extLst>
                <a:ext uri="{FF2B5EF4-FFF2-40B4-BE49-F238E27FC236}">
                  <a16:creationId xmlns:a16="http://schemas.microsoft.com/office/drawing/2014/main" id="{BEC37894-89CE-4572-8D60-1D2C1246463E}"/>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13396" y="4932983"/>
              <a:ext cx="487108" cy="475379"/>
            </a:xfrm>
            <a:prstGeom prst="rect">
              <a:avLst/>
            </a:prstGeom>
          </p:spPr>
        </p:pic>
        <p:cxnSp>
          <p:nvCxnSpPr>
            <p:cNvPr id="69" name="Conector recto de flecha 68"/>
            <p:cNvCxnSpPr/>
            <p:nvPr/>
          </p:nvCxnSpPr>
          <p:spPr>
            <a:xfrm flipH="1" flipV="1">
              <a:off x="1760862" y="5398057"/>
              <a:ext cx="180297" cy="16733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1" name="CuadroTexto 80">
            <a:extLst>
              <a:ext uri="{FF2B5EF4-FFF2-40B4-BE49-F238E27FC236}">
                <a16:creationId xmlns:a16="http://schemas.microsoft.com/office/drawing/2014/main" id="{5C5AD6A9-857F-4C6A-8440-E5CA022DFC17}"/>
              </a:ext>
            </a:extLst>
          </p:cNvPr>
          <p:cNvSpPr txBox="1"/>
          <p:nvPr/>
        </p:nvSpPr>
        <p:spPr>
          <a:xfrm>
            <a:off x="10666079" y="1100619"/>
            <a:ext cx="1522966" cy="276999"/>
          </a:xfrm>
          <a:prstGeom prst="rect">
            <a:avLst/>
          </a:prstGeom>
          <a:noFill/>
        </p:spPr>
        <p:txBody>
          <a:bodyPr wrap="square" rtlCol="0">
            <a:spAutoFit/>
          </a:bodyPr>
          <a:lstStyle/>
          <a:p>
            <a:r>
              <a:rPr lang="es-ES" sz="1200" dirty="0"/>
              <a:t>www.futurenzyme.eu</a:t>
            </a:r>
          </a:p>
        </p:txBody>
      </p:sp>
      <p:sp>
        <p:nvSpPr>
          <p:cNvPr id="82" name="Textfeld 106"/>
          <p:cNvSpPr txBox="1"/>
          <p:nvPr/>
        </p:nvSpPr>
        <p:spPr>
          <a:xfrm>
            <a:off x="5668123" y="5489189"/>
            <a:ext cx="1787005" cy="1015663"/>
          </a:xfrm>
          <a:prstGeom prst="rect">
            <a:avLst/>
          </a:prstGeom>
          <a:noFill/>
        </p:spPr>
        <p:txBody>
          <a:bodyPr wrap="square" rtlCol="0">
            <a:spAutoFit/>
          </a:bodyPr>
          <a:lstStyle/>
          <a:p>
            <a:pPr algn="ctr"/>
            <a:r>
              <a:rPr lang="en-US" sz="2000" b="1" dirty="0">
                <a:solidFill>
                  <a:srgbClr val="002060"/>
                </a:solidFill>
              </a:rPr>
              <a:t>Yield</a:t>
            </a:r>
          </a:p>
          <a:p>
            <a:pPr algn="ctr"/>
            <a:r>
              <a:rPr lang="en-US" sz="2000" b="1" dirty="0">
                <a:solidFill>
                  <a:srgbClr val="002060"/>
                </a:solidFill>
              </a:rPr>
              <a:t>Yield</a:t>
            </a:r>
          </a:p>
          <a:p>
            <a:pPr algn="ctr"/>
            <a:r>
              <a:rPr lang="en-US" sz="2000" b="1" dirty="0">
                <a:solidFill>
                  <a:srgbClr val="002060"/>
                </a:solidFill>
              </a:rPr>
              <a:t>Yield</a:t>
            </a:r>
          </a:p>
        </p:txBody>
      </p:sp>
      <p:sp>
        <p:nvSpPr>
          <p:cNvPr id="83" name="Textfeld 106"/>
          <p:cNvSpPr txBox="1"/>
          <p:nvPr/>
        </p:nvSpPr>
        <p:spPr>
          <a:xfrm>
            <a:off x="9258905" y="3707369"/>
            <a:ext cx="2417849" cy="1631216"/>
          </a:xfrm>
          <a:prstGeom prst="rect">
            <a:avLst/>
          </a:prstGeom>
          <a:noFill/>
        </p:spPr>
        <p:txBody>
          <a:bodyPr wrap="square" rtlCol="0">
            <a:spAutoFit/>
          </a:bodyPr>
          <a:lstStyle/>
          <a:p>
            <a:r>
              <a:rPr lang="en-US" sz="2000" b="1" dirty="0">
                <a:solidFill>
                  <a:srgbClr val="002060"/>
                </a:solidFill>
              </a:rPr>
              <a:t>Yield and performance</a:t>
            </a:r>
          </a:p>
          <a:p>
            <a:r>
              <a:rPr lang="en-US" sz="2000" b="1" dirty="0">
                <a:solidFill>
                  <a:srgbClr val="002060"/>
                </a:solidFill>
              </a:rPr>
              <a:t>Life Cycle Assessments</a:t>
            </a:r>
          </a:p>
          <a:p>
            <a:r>
              <a:rPr lang="en-US" sz="2000" b="1" dirty="0">
                <a:solidFill>
                  <a:srgbClr val="002060"/>
                </a:solidFill>
              </a:rPr>
              <a:t>Policy, consumers…</a:t>
            </a:r>
          </a:p>
        </p:txBody>
      </p:sp>
      <p:pic>
        <p:nvPicPr>
          <p:cNvPr id="84" name="Imagen 83"/>
          <p:cNvPicPr>
            <a:picLocks noChangeAspect="1"/>
          </p:cNvPicPr>
          <p:nvPr/>
        </p:nvPicPr>
        <p:blipFill rotWithShape="1">
          <a:blip r:embed="rId20" cstate="hqprint">
            <a:extLst>
              <a:ext uri="{28A0092B-C50C-407E-A947-70E740481C1C}">
                <a14:useLocalDpi xmlns:a14="http://schemas.microsoft.com/office/drawing/2010/main" val="0"/>
              </a:ext>
            </a:extLst>
          </a:blip>
          <a:srcRect r="70485" b="76719"/>
          <a:stretch/>
        </p:blipFill>
        <p:spPr>
          <a:xfrm>
            <a:off x="248340" y="1439584"/>
            <a:ext cx="1251035" cy="707596"/>
          </a:xfrm>
          <a:prstGeom prst="rect">
            <a:avLst/>
          </a:prstGeom>
        </p:spPr>
      </p:pic>
      <p:pic>
        <p:nvPicPr>
          <p:cNvPr id="85" name="Imagen 84"/>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95839" y="5060558"/>
            <a:ext cx="726782" cy="757096"/>
          </a:xfrm>
          <a:prstGeom prst="rect">
            <a:avLst/>
          </a:prstGeom>
        </p:spPr>
      </p:pic>
      <p:pic>
        <p:nvPicPr>
          <p:cNvPr id="86" name="Imagen 85"/>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488883" y="5686374"/>
            <a:ext cx="707252" cy="724225"/>
          </a:xfrm>
          <a:prstGeom prst="rect">
            <a:avLst/>
          </a:prstGeom>
        </p:spPr>
      </p:pic>
      <p:pic>
        <p:nvPicPr>
          <p:cNvPr id="87" name="Imagen 86"/>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740049" y="5089257"/>
            <a:ext cx="679582" cy="705058"/>
          </a:xfrm>
          <a:prstGeom prst="rect">
            <a:avLst/>
          </a:prstGeom>
        </p:spPr>
      </p:pic>
      <p:pic>
        <p:nvPicPr>
          <p:cNvPr id="88" name="Imagen 87" descr="Qr code&#10;&#10;Description automatically generated">
            <a:extLst>
              <a:ext uri="{FF2B5EF4-FFF2-40B4-BE49-F238E27FC236}">
                <a16:creationId xmlns:a16="http://schemas.microsoft.com/office/drawing/2014/main" id="{EA929B65-92D6-4301-821F-6196B170FA19}"/>
              </a:ext>
            </a:extLst>
          </p:cNvPr>
          <p:cNvPicPr/>
          <p:nvPr/>
        </p:nvPicPr>
        <p:blipFill>
          <a:blip r:embed="rId24" cstate="print">
            <a:extLst>
              <a:ext uri="{28A0092B-C50C-407E-A947-70E740481C1C}">
                <a14:useLocalDpi xmlns:a14="http://schemas.microsoft.com/office/drawing/2010/main" val="0"/>
              </a:ext>
            </a:extLst>
          </a:blip>
          <a:stretch>
            <a:fillRect/>
          </a:stretch>
        </p:blipFill>
        <p:spPr>
          <a:xfrm>
            <a:off x="11316767" y="3601391"/>
            <a:ext cx="779145" cy="779145"/>
          </a:xfrm>
          <a:prstGeom prst="rect">
            <a:avLst/>
          </a:prstGeom>
        </p:spPr>
      </p:pic>
    </p:spTree>
    <p:extLst>
      <p:ext uri="{BB962C8B-B14F-4D97-AF65-F5344CB8AC3E}">
        <p14:creationId xmlns:p14="http://schemas.microsoft.com/office/powerpoint/2010/main" val="225707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2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0977288"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just"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Engineered enzymes using synthetically based mutation and classical semi-rational engineering methods.</a:t>
            </a:r>
          </a:p>
          <a:p>
            <a:pPr marL="355164" marR="0" lvl="0" indent="-355164" algn="just"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A set of 4 lipases were engineered through hotspot wizard and </a:t>
            </a:r>
            <a:r>
              <a:rPr kumimoji="0" lang="en-US" sz="1864" b="0" i="0" u="none" strike="noStrike" kern="1200" cap="none" spc="0" normalizeH="0" baseline="0" noProof="0" dirty="0" err="1">
                <a:ln>
                  <a:noFill/>
                </a:ln>
                <a:solidFill>
                  <a:prstClr val="black"/>
                </a:solidFill>
                <a:effectLst/>
                <a:uLnTx/>
                <a:uFillTx/>
                <a:latin typeface="Calibri" panose="020F0502020204030204"/>
                <a:ea typeface="+mn-ea"/>
                <a:cs typeface="+mn-cs"/>
              </a:rPr>
              <a:t>FireProt</a:t>
            </a: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 tools</a:t>
            </a:r>
          </a:p>
        </p:txBody>
      </p:sp>
      <p:sp>
        <p:nvSpPr>
          <p:cNvPr id="8" name="Google Shape;331;g200ea735015_0_26"/>
          <p:cNvSpPr txBox="1"/>
          <p:nvPr/>
        </p:nvSpPr>
        <p:spPr>
          <a:xfrm>
            <a:off x="662609" y="126556"/>
            <a:ext cx="10299900"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Task 5.3: Explanation of the work carried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Progress undertaken and outputs achieved </a:t>
            </a:r>
          </a:p>
        </p:txBody>
      </p:sp>
      <p:sp>
        <p:nvSpPr>
          <p:cNvPr id="12" name="TextBox 1">
            <a:extLst>
              <a:ext uri="{FF2B5EF4-FFF2-40B4-BE49-F238E27FC236}">
                <a16:creationId xmlns:a16="http://schemas.microsoft.com/office/drawing/2014/main" id="{E9FB9AC8-E0BD-908C-4523-9B763C1513B4}"/>
              </a:ext>
            </a:extLst>
          </p:cNvPr>
          <p:cNvSpPr txBox="1"/>
          <p:nvPr/>
        </p:nvSpPr>
        <p:spPr>
          <a:xfrm>
            <a:off x="111761" y="5393274"/>
            <a:ext cx="3926839" cy="9387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3D structure of FE_Lip9 representing the main hotspots. </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The position of Val161 is highlighted. The mutant Val161Ser is being capable of degrading pigment with oil on Polyester/Cotton - 90 cm width (PC-09) </a:t>
            </a: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2.4-fold more efficient </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than the benchmark product at a concentration as low as 0.07% w/v.</a:t>
            </a:r>
            <a:endParaRPr kumimoji="0" lang="en-CH"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646" y="2955217"/>
            <a:ext cx="8312004" cy="2423984"/>
          </a:xfrm>
          <a:prstGeom prst="rect">
            <a:avLst/>
          </a:prstGeom>
        </p:spPr>
      </p:pic>
      <p:pic>
        <p:nvPicPr>
          <p:cNvPr id="14" name="Imagen 13"/>
          <p:cNvPicPr>
            <a:picLocks noChangeAspect="1"/>
          </p:cNvPicPr>
          <p:nvPr/>
        </p:nvPicPr>
        <p:blipFill>
          <a:blip r:embed="rId4"/>
          <a:stretch>
            <a:fillRect/>
          </a:stretch>
        </p:blipFill>
        <p:spPr>
          <a:xfrm>
            <a:off x="376512" y="2915991"/>
            <a:ext cx="2894271" cy="2463210"/>
          </a:xfrm>
          <a:prstGeom prst="rect">
            <a:avLst/>
          </a:prstGeom>
        </p:spPr>
      </p:pic>
      <p:sp>
        <p:nvSpPr>
          <p:cNvPr id="4" name="Rectángulo 3"/>
          <p:cNvSpPr/>
          <p:nvPr/>
        </p:nvSpPr>
        <p:spPr>
          <a:xfrm>
            <a:off x="4348480" y="5393274"/>
            <a:ext cx="7457440" cy="635751"/>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a:cs typeface="Calibri" panose="020F0502020204030204" pitchFamily="34" charset="0"/>
              </a:rPr>
              <a:t>Selection of mutants in Kest3, Gen0105 and Gen0095</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3D structure of Kest3 (A) and Gen0105 (B) with mutated residues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FireProt</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highlighted in red. (C) 3D structure of Gen0095. The mutated residues (Energy optimization,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FireProt</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are highlighted in red. Experimental validation in progress.</a:t>
            </a:r>
            <a:endParaRPr kumimoji="0" lang="es-E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999078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8" name="Google Shape;331;g200ea735015_0_26"/>
          <p:cNvSpPr txBox="1"/>
          <p:nvPr/>
        </p:nvSpPr>
        <p:spPr>
          <a:xfrm>
            <a:off x="662609" y="126556"/>
            <a:ext cx="10299900"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Task 5.3: Explanation of the work carried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Progress undertaken and outputs achieved </a:t>
            </a:r>
          </a:p>
        </p:txBody>
      </p:sp>
      <p:pic>
        <p:nvPicPr>
          <p:cNvPr id="22" name="Grafik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11878" y="3037840"/>
            <a:ext cx="1321979" cy="2726984"/>
          </a:xfrm>
          <a:prstGeom prst="rect">
            <a:avLst/>
          </a:prstGeom>
        </p:spPr>
      </p:pic>
      <p:sp>
        <p:nvSpPr>
          <p:cNvPr id="6" name="Rectángulo 5"/>
          <p:cNvSpPr/>
          <p:nvPr/>
        </p:nvSpPr>
        <p:spPr>
          <a:xfrm>
            <a:off x="376512" y="5730733"/>
            <a:ext cx="6096000" cy="600164"/>
          </a:xfrm>
          <a:prstGeom prst="rect">
            <a:avLst/>
          </a:prstGeom>
        </p:spPr>
        <p:txBody>
          <a:bodyPr>
            <a:spAutoFit/>
          </a:bodyPr>
          <a:lstStyle/>
          <a:p>
            <a:pPr marL="270510" marR="0" lvl="0" indent="0" algn="just"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err="1">
                <a:ln>
                  <a:noFill/>
                </a:ln>
                <a:solidFill>
                  <a:srgbClr val="000000"/>
                </a:solidFill>
                <a:effectLst/>
                <a:uLnTx/>
                <a:uFillTx/>
                <a:latin typeface="Calibri" panose="020F0502020204030204"/>
                <a:ea typeface="+mn-ea"/>
                <a:cs typeface="+mn-cs"/>
              </a:rPr>
              <a:t>PEH_Paes_PE</a:t>
            </a: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-H engineering. </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A single mutation increase by </a:t>
            </a: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2.5x the capacity to degrade </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a PET-based sample textile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4-b 3X58 (VORB, 100% PES 100g/m</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pretreated by alkaline boiling, and </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4.4x the degradation of l</a:t>
            </a: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ipstick stain</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s-ES"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rafik 21"/>
          <p:cNvPicPr>
            <a:picLocks noChangeAspect="1"/>
          </p:cNvPicPr>
          <p:nvPr/>
        </p:nvPicPr>
        <p:blipFill rotWithShape="1">
          <a:blip r:embed="rId4" cstate="print">
            <a:extLst>
              <a:ext uri="{28A0092B-C50C-407E-A947-70E740481C1C}">
                <a14:useLocalDpi xmlns:a14="http://schemas.microsoft.com/office/drawing/2010/main"/>
              </a:ext>
            </a:extLst>
          </a:blip>
          <a:srcRect t="30753" r="45040" b="27384"/>
          <a:stretch/>
        </p:blipFill>
        <p:spPr>
          <a:xfrm>
            <a:off x="2628695" y="3566953"/>
            <a:ext cx="3203145" cy="1372440"/>
          </a:xfrm>
          <a:prstGeom prst="rect">
            <a:avLst/>
          </a:prstGeom>
        </p:spPr>
      </p:pic>
      <p:sp>
        <p:nvSpPr>
          <p:cNvPr id="26" name="Rectángulo 25"/>
          <p:cNvSpPr/>
          <p:nvPr/>
        </p:nvSpPr>
        <p:spPr>
          <a:xfrm>
            <a:off x="6472512" y="5760443"/>
            <a:ext cx="4881288" cy="430887"/>
          </a:xfrm>
          <a:prstGeom prst="rect">
            <a:avLst/>
          </a:prstGeom>
        </p:spPr>
        <p:txBody>
          <a:bodyPr wrap="square">
            <a:spAutoFit/>
          </a:bodyPr>
          <a:lstStyle/>
          <a:p>
            <a:pPr marL="270510" marR="0" lvl="0" indent="0" algn="just"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PET46 uses the lid domain to effectively degrade MHET, BHET and 3PET</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 The A46V mutant was </a:t>
            </a: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3.17-fold better </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than the WT enzyme to degrade 3PET.</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upo 29"/>
          <p:cNvGrpSpPr/>
          <p:nvPr/>
        </p:nvGrpSpPr>
        <p:grpSpPr>
          <a:xfrm>
            <a:off x="6730471" y="2894509"/>
            <a:ext cx="5176765" cy="2881559"/>
            <a:chOff x="6730471" y="2894509"/>
            <a:chExt cx="5176765" cy="2881559"/>
          </a:xfrm>
        </p:grpSpPr>
        <p:pic>
          <p:nvPicPr>
            <p:cNvPr id="24" name="Grafik 2">
              <a:extLst>
                <a:ext uri="{FF2B5EF4-FFF2-40B4-BE49-F238E27FC236}">
                  <a16:creationId xmlns:a16="http://schemas.microsoft.com/office/drawing/2014/main" id="{3DC06642-3E98-4E20-86DF-4F3421E56ED5}"/>
                </a:ext>
              </a:extLst>
            </p:cNvPr>
            <p:cNvPicPr>
              <a:picLocks noChangeAspect="1"/>
            </p:cNvPicPr>
            <p:nvPr/>
          </p:nvPicPr>
          <p:blipFill>
            <a:blip r:embed="rId5"/>
            <a:stretch>
              <a:fillRect/>
            </a:stretch>
          </p:blipFill>
          <p:spPr>
            <a:xfrm>
              <a:off x="6864012" y="3813379"/>
              <a:ext cx="3298247" cy="1962689"/>
            </a:xfrm>
            <a:prstGeom prst="rect">
              <a:avLst/>
            </a:prstGeom>
          </p:spPr>
        </p:pic>
        <p:pic>
          <p:nvPicPr>
            <p:cNvPr id="27" name="Grafik 6">
              <a:extLst>
                <a:ext uri="{FF2B5EF4-FFF2-40B4-BE49-F238E27FC236}">
                  <a16:creationId xmlns:a16="http://schemas.microsoft.com/office/drawing/2014/main" id="{2521F457-3ACC-4D7E-97EF-072B033E6611}"/>
                </a:ext>
              </a:extLst>
            </p:cNvPr>
            <p:cNvPicPr>
              <a:picLocks noChangeAspect="1"/>
            </p:cNvPicPr>
            <p:nvPr/>
          </p:nvPicPr>
          <p:blipFill rotWithShape="1">
            <a:blip r:embed="rId6"/>
            <a:srcRect l="42376" t="5500" b="63404"/>
            <a:stretch/>
          </p:blipFill>
          <p:spPr>
            <a:xfrm>
              <a:off x="8666480" y="2894509"/>
              <a:ext cx="3240756" cy="1409170"/>
            </a:xfrm>
            <a:prstGeom prst="rect">
              <a:avLst/>
            </a:prstGeom>
            <a:solidFill>
              <a:schemeClr val="bg1"/>
            </a:solidFill>
          </p:spPr>
        </p:pic>
        <p:sp>
          <p:nvSpPr>
            <p:cNvPr id="7" name="Rectángulo 6"/>
            <p:cNvSpPr/>
            <p:nvPr/>
          </p:nvSpPr>
          <p:spPr>
            <a:xfrm>
              <a:off x="6730471" y="3752468"/>
              <a:ext cx="351049" cy="444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0977288"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just"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Engineered enzymes using synthetically based mutation and classical semi-rational engineering methods.</a:t>
            </a:r>
          </a:p>
          <a:p>
            <a:pPr marL="355164" marR="0" lvl="0" indent="-355164" algn="just"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A set of 2 PET hydrolases were engineered through docking and literature-informed mutagenesis</a:t>
            </a:r>
          </a:p>
        </p:txBody>
      </p:sp>
    </p:spTree>
    <p:extLst>
      <p:ext uri="{BB962C8B-B14F-4D97-AF65-F5344CB8AC3E}">
        <p14:creationId xmlns:p14="http://schemas.microsoft.com/office/powerpoint/2010/main" val="42522660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21"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152469"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just"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To generate a collection of immobilized enzyme preparations in silica nanoparticles, where single enzymes or multi-enzyme systems are shielded by a protective layer of controlled thickness and composition.</a:t>
            </a:r>
          </a:p>
          <a:p>
            <a:pPr marL="355164" marR="0" lvl="0" indent="-355164" algn="just"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rPr>
              <a:t>Progress undertaken and outputs achieved</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Supramolecular engineering using artificial chaperones</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Expanding the approach of supramolecular engineering to a larger set of supports</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1864" b="0" i="0" u="none" strike="noStrike" kern="1200" cap="none" spc="0" normalizeH="0" baseline="0" noProof="0" dirty="0">
                <a:ln>
                  <a:noFill/>
                </a:ln>
                <a:solidFill>
                  <a:prstClr val="black"/>
                </a:solidFill>
                <a:effectLst/>
                <a:uLnTx/>
                <a:uFillTx/>
                <a:latin typeface="Calibri" panose="020F0502020204030204"/>
                <a:ea typeface="+mn-ea"/>
                <a:cs typeface="+mn-cs"/>
              </a:rPr>
              <a:t>Anchoring of enzymes through their His-tag on silica particles and shielding</a:t>
            </a:r>
          </a:p>
        </p:txBody>
      </p:sp>
      <p:pic>
        <p:nvPicPr>
          <p:cNvPr id="2" name="Picture 1">
            <a:extLst>
              <a:ext uri="{FF2B5EF4-FFF2-40B4-BE49-F238E27FC236}">
                <a16:creationId xmlns:a16="http://schemas.microsoft.com/office/drawing/2014/main" id="{18031B53-4564-8074-DB5D-5788C1E2F876}"/>
              </a:ext>
            </a:extLst>
          </p:cNvPr>
          <p:cNvPicPr>
            <a:picLocks noChangeAspect="1"/>
          </p:cNvPicPr>
          <p:nvPr/>
        </p:nvPicPr>
        <p:blipFill rotWithShape="1">
          <a:blip r:embed="rId3"/>
          <a:srcRect l="5173" t="5978" r="23764" b="2367"/>
          <a:stretch/>
        </p:blipFill>
        <p:spPr>
          <a:xfrm>
            <a:off x="1798403" y="3976846"/>
            <a:ext cx="2064470" cy="1779340"/>
          </a:xfrm>
          <a:prstGeom prst="rect">
            <a:avLst/>
          </a:prstGeom>
        </p:spPr>
      </p:pic>
      <p:sp>
        <p:nvSpPr>
          <p:cNvPr id="3" name="TextBox 2">
            <a:extLst>
              <a:ext uri="{FF2B5EF4-FFF2-40B4-BE49-F238E27FC236}">
                <a16:creationId xmlns:a16="http://schemas.microsoft.com/office/drawing/2014/main" id="{E270F3B3-4858-87B6-5F29-62BFE297FA32}"/>
              </a:ext>
            </a:extLst>
          </p:cNvPr>
          <p:cNvSpPr txBox="1"/>
          <p:nvPr/>
        </p:nvSpPr>
        <p:spPr>
          <a:xfrm>
            <a:off x="1300899" y="5756186"/>
            <a:ext cx="3059478" cy="6001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Supramolecularly engineering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of FE_Lip9 using a novel cyclodextrin building block at 50°C resulting in a markedly enhanced thermal stabilization. </a:t>
            </a:r>
            <a:endParaRPr kumimoji="0" lang="en-CH"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B0FDBFE-34BD-2F55-32E3-7088D92655BE}"/>
              </a:ext>
            </a:extLst>
          </p:cNvPr>
          <p:cNvPicPr>
            <a:picLocks noChangeAspect="1"/>
          </p:cNvPicPr>
          <p:nvPr/>
        </p:nvPicPr>
        <p:blipFill>
          <a:blip r:embed="rId4"/>
          <a:stretch>
            <a:fillRect/>
          </a:stretch>
        </p:blipFill>
        <p:spPr>
          <a:xfrm>
            <a:off x="5245232" y="3981618"/>
            <a:ext cx="5011132" cy="1775467"/>
          </a:xfrm>
          <a:prstGeom prst="rect">
            <a:avLst/>
          </a:prstGeom>
        </p:spPr>
      </p:pic>
      <p:sp>
        <p:nvSpPr>
          <p:cNvPr id="7" name="TextBox 6">
            <a:extLst>
              <a:ext uri="{FF2B5EF4-FFF2-40B4-BE49-F238E27FC236}">
                <a16:creationId xmlns:a16="http://schemas.microsoft.com/office/drawing/2014/main" id="{56D365A9-E722-9F48-62E5-C3215636B926}"/>
              </a:ext>
            </a:extLst>
          </p:cNvPr>
          <p:cNvSpPr txBox="1"/>
          <p:nvPr/>
        </p:nvSpPr>
        <p:spPr>
          <a:xfrm>
            <a:off x="5184438" y="5763593"/>
            <a:ext cx="5071926"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Supramolecularly engineering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on polymeric microparticles, starting material (</a:t>
            </a: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and modified polymeric particles (</a:t>
            </a: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imaged by scanning electron microscopy.</a:t>
            </a:r>
          </a:p>
        </p:txBody>
      </p:sp>
      <p:sp>
        <p:nvSpPr>
          <p:cNvPr id="11" name="Google Shape;331;g200ea735015_0_26"/>
          <p:cNvSpPr txBox="1"/>
          <p:nvPr/>
        </p:nvSpPr>
        <p:spPr>
          <a:xfrm>
            <a:off x="662609" y="126556"/>
            <a:ext cx="10299900"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Task 5.4: Explanation of the work carried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Títulosn"/>
                <a:ea typeface="Libre Franklin"/>
                <a:cs typeface="Libre Franklin"/>
                <a:sym typeface="Libre Franklin"/>
              </a:rPr>
              <a:t>Progress undertaken and outputs achieved </a:t>
            </a:r>
          </a:p>
        </p:txBody>
      </p:sp>
    </p:spTree>
    <p:extLst>
      <p:ext uri="{BB962C8B-B14F-4D97-AF65-F5344CB8AC3E}">
        <p14:creationId xmlns:p14="http://schemas.microsoft.com/office/powerpoint/2010/main" val="22001822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17"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1364436"/>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Key bullet points (non-scientific)</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total of 28.6 P/M (out of 96 total, a 29.79%) at M18.</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work plan is proceeding as planned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Table 5.1</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sp>
        <p:nvSpPr>
          <p:cNvPr id="6" name="TextBox 4">
            <a:extLst>
              <a:ext uri="{FF2B5EF4-FFF2-40B4-BE49-F238E27FC236}">
                <a16:creationId xmlns:a16="http://schemas.microsoft.com/office/drawing/2014/main" id="{98830EE4-50CC-801E-9F07-28CEF54A4E90}"/>
              </a:ext>
            </a:extLst>
          </p:cNvPr>
          <p:cNvSpPr txBox="1"/>
          <p:nvPr/>
        </p:nvSpPr>
        <p:spPr>
          <a:xfrm>
            <a:off x="662608" y="309523"/>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WP5 - Expected and achieved outputs</a:t>
            </a:r>
          </a:p>
        </p:txBody>
      </p:sp>
      <p:graphicFrame>
        <p:nvGraphicFramePr>
          <p:cNvPr id="4" name="Table 3">
            <a:extLst>
              <a:ext uri="{FF2B5EF4-FFF2-40B4-BE49-F238E27FC236}">
                <a16:creationId xmlns:a16="http://schemas.microsoft.com/office/drawing/2014/main" id="{C5B2962D-53A8-7AEF-DD36-2D773935DAC0}"/>
              </a:ext>
            </a:extLst>
          </p:cNvPr>
          <p:cNvGraphicFramePr>
            <a:graphicFrameLocks noGrp="1"/>
          </p:cNvGraphicFramePr>
          <p:nvPr>
            <p:extLst/>
          </p:nvPr>
        </p:nvGraphicFramePr>
        <p:xfrm>
          <a:off x="662608" y="3415328"/>
          <a:ext cx="10474501" cy="2524320"/>
        </p:xfrm>
        <a:graphic>
          <a:graphicData uri="http://schemas.openxmlformats.org/drawingml/2006/table">
            <a:tbl>
              <a:tblPr firstRow="1" firstCol="1" bandRow="1">
                <a:tableStyleId>{5C22544A-7EE6-4342-B048-85BDC9FD1C3A}</a:tableStyleId>
              </a:tblPr>
              <a:tblGrid>
                <a:gridCol w="6173355">
                  <a:extLst>
                    <a:ext uri="{9D8B030D-6E8A-4147-A177-3AD203B41FA5}">
                      <a16:colId xmlns:a16="http://schemas.microsoft.com/office/drawing/2014/main" val="713613760"/>
                    </a:ext>
                  </a:extLst>
                </a:gridCol>
                <a:gridCol w="1206500">
                  <a:extLst>
                    <a:ext uri="{9D8B030D-6E8A-4147-A177-3AD203B41FA5}">
                      <a16:colId xmlns:a16="http://schemas.microsoft.com/office/drawing/2014/main" val="3263449660"/>
                    </a:ext>
                  </a:extLst>
                </a:gridCol>
                <a:gridCol w="1816100">
                  <a:extLst>
                    <a:ext uri="{9D8B030D-6E8A-4147-A177-3AD203B41FA5}">
                      <a16:colId xmlns:a16="http://schemas.microsoft.com/office/drawing/2014/main" val="761304753"/>
                    </a:ext>
                  </a:extLst>
                </a:gridCol>
                <a:gridCol w="1278546">
                  <a:extLst>
                    <a:ext uri="{9D8B030D-6E8A-4147-A177-3AD203B41FA5}">
                      <a16:colId xmlns:a16="http://schemas.microsoft.com/office/drawing/2014/main" val="3075662482"/>
                    </a:ext>
                  </a:extLst>
                </a:gridCol>
              </a:tblGrid>
              <a:tr h="0">
                <a:tc>
                  <a:txBody>
                    <a:bodyPr/>
                    <a:lstStyle/>
                    <a:p>
                      <a:pPr algn="just">
                        <a:lnSpc>
                          <a:spcPct val="107000"/>
                        </a:lnSpc>
                        <a:spcAft>
                          <a:spcPts val="600"/>
                        </a:spcAft>
                      </a:pPr>
                      <a:r>
                        <a:rPr lang="en-US" sz="1800" dirty="0">
                          <a:effectLst/>
                        </a:rPr>
                        <a:t>Name of activity</a:t>
                      </a:r>
                      <a:endParaRPr lang="en-CH"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Achieved</a:t>
                      </a:r>
                      <a:r>
                        <a:rPr lang="en-US" sz="1800" baseline="30000">
                          <a:effectLst/>
                        </a:rPr>
                        <a:t>1</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US" sz="1800" dirty="0">
                          <a:effectLst/>
                        </a:rPr>
                        <a:t>Achievement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US" sz="1800" dirty="0">
                          <a:effectLst/>
                        </a:rPr>
                        <a:t>Status</a:t>
                      </a:r>
                      <a:endParaRPr lang="en-CH"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46608636"/>
                  </a:ext>
                </a:extLst>
              </a:tr>
              <a:tr h="274320">
                <a:tc>
                  <a:txBody>
                    <a:bodyPr/>
                    <a:lstStyle/>
                    <a:p>
                      <a:pPr>
                        <a:lnSpc>
                          <a:spcPct val="107000"/>
                        </a:lnSpc>
                        <a:spcAft>
                          <a:spcPts val="800"/>
                        </a:spcAft>
                      </a:pPr>
                      <a:r>
                        <a:rPr lang="en-US" sz="1800" dirty="0">
                          <a:effectLst/>
                        </a:rPr>
                        <a:t>18 Enzymes nominated for engineering (D5.1)</a:t>
                      </a:r>
                      <a:endParaRPr lang="en-CH"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Yes</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122%</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Open</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84564210"/>
                  </a:ext>
                </a:extLst>
              </a:tr>
              <a:tr h="274320">
                <a:tc>
                  <a:txBody>
                    <a:bodyPr/>
                    <a:lstStyle/>
                    <a:p>
                      <a:pPr>
                        <a:lnSpc>
                          <a:spcPct val="107000"/>
                        </a:lnSpc>
                        <a:spcAft>
                          <a:spcPts val="800"/>
                        </a:spcAft>
                      </a:pPr>
                      <a:r>
                        <a:rPr lang="en-US" sz="1800" dirty="0">
                          <a:effectLst/>
                        </a:rPr>
                        <a:t>18 Mutants generated by genetic engineering (D5.2)</a:t>
                      </a:r>
                      <a:endParaRPr lang="en-CH"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Partially</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40%</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Open</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50357145"/>
                  </a:ext>
                </a:extLst>
              </a:tr>
              <a:tr h="274320">
                <a:tc>
                  <a:txBody>
                    <a:bodyPr/>
                    <a:lstStyle/>
                    <a:p>
                      <a:pPr>
                        <a:lnSpc>
                          <a:spcPct val="107000"/>
                        </a:lnSpc>
                        <a:spcAft>
                          <a:spcPts val="800"/>
                        </a:spcAft>
                      </a:pPr>
                      <a:r>
                        <a:rPr lang="en-US" sz="1800" dirty="0">
                          <a:effectLst/>
                        </a:rPr>
                        <a:t>4 </a:t>
                      </a:r>
                      <a:r>
                        <a:rPr lang="en-US" sz="1800" dirty="0" err="1">
                          <a:effectLst/>
                        </a:rPr>
                        <a:t>PluriZymes</a:t>
                      </a:r>
                      <a:r>
                        <a:rPr lang="en-US" sz="1800" dirty="0">
                          <a:effectLst/>
                        </a:rPr>
                        <a:t> with single activities (D5.3)</a:t>
                      </a:r>
                      <a:endParaRPr lang="en-CH"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Partially</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75%</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Open</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20694320"/>
                  </a:ext>
                </a:extLst>
              </a:tr>
              <a:tr h="274320">
                <a:tc>
                  <a:txBody>
                    <a:bodyPr/>
                    <a:lstStyle/>
                    <a:p>
                      <a:pPr>
                        <a:lnSpc>
                          <a:spcPct val="107000"/>
                        </a:lnSpc>
                        <a:spcAft>
                          <a:spcPts val="800"/>
                        </a:spcAft>
                      </a:pPr>
                      <a:r>
                        <a:rPr lang="en-US" sz="1800" dirty="0">
                          <a:effectLst/>
                        </a:rPr>
                        <a:t>3 Multi-purpose </a:t>
                      </a:r>
                      <a:r>
                        <a:rPr lang="en-US" sz="1800" dirty="0" err="1">
                          <a:effectLst/>
                        </a:rPr>
                        <a:t>PluriZymes</a:t>
                      </a:r>
                      <a:r>
                        <a:rPr lang="en-US" sz="1800" dirty="0">
                          <a:effectLst/>
                        </a:rPr>
                        <a:t> (D5.4)</a:t>
                      </a:r>
                      <a:endParaRPr lang="en-CH"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Yes</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100%</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Open</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99082542"/>
                  </a:ext>
                </a:extLst>
              </a:tr>
              <a:tr h="274320">
                <a:tc>
                  <a:txBody>
                    <a:bodyPr/>
                    <a:lstStyle/>
                    <a:p>
                      <a:pPr>
                        <a:lnSpc>
                          <a:spcPct val="107000"/>
                        </a:lnSpc>
                        <a:spcAft>
                          <a:spcPts val="800"/>
                        </a:spcAft>
                      </a:pPr>
                      <a:r>
                        <a:rPr lang="en-US" sz="1800" dirty="0">
                          <a:effectLst/>
                        </a:rPr>
                        <a:t>18 Improved enzymes by supramolecular engineering (D5.5)</a:t>
                      </a:r>
                      <a:endParaRPr lang="en-CH"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Partially</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20%</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Open</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65222027"/>
                  </a:ext>
                </a:extLst>
              </a:tr>
              <a:tr h="274320">
                <a:tc>
                  <a:txBody>
                    <a:bodyPr/>
                    <a:lstStyle/>
                    <a:p>
                      <a:pPr>
                        <a:lnSpc>
                          <a:spcPct val="107000"/>
                        </a:lnSpc>
                        <a:spcAft>
                          <a:spcPts val="800"/>
                        </a:spcAft>
                      </a:pPr>
                      <a:r>
                        <a:rPr lang="en-US" sz="1800" dirty="0">
                          <a:effectLst/>
                        </a:rPr>
                        <a:t>Datasets of engineered variants (D5.6)</a:t>
                      </a:r>
                      <a:endParaRPr lang="en-CH"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Partially</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40%</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Open</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45298905"/>
                  </a:ext>
                </a:extLst>
              </a:tr>
              <a:tr h="274320">
                <a:tc>
                  <a:txBody>
                    <a:bodyPr/>
                    <a:lstStyle/>
                    <a:p>
                      <a:pPr>
                        <a:lnSpc>
                          <a:spcPct val="107000"/>
                        </a:lnSpc>
                        <a:spcAft>
                          <a:spcPts val="800"/>
                        </a:spcAft>
                      </a:pPr>
                      <a:r>
                        <a:rPr lang="en-US" sz="1800" dirty="0">
                          <a:effectLst/>
                        </a:rPr>
                        <a:t>Deliverables (4, at M18)</a:t>
                      </a:r>
                      <a:endParaRPr lang="en-CH"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Yes</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100%</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Completed</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19269407"/>
                  </a:ext>
                </a:extLst>
              </a:tr>
              <a:tr h="274320">
                <a:tc>
                  <a:txBody>
                    <a:bodyPr/>
                    <a:lstStyle/>
                    <a:p>
                      <a:pPr>
                        <a:lnSpc>
                          <a:spcPct val="107000"/>
                        </a:lnSpc>
                        <a:spcAft>
                          <a:spcPts val="800"/>
                        </a:spcAft>
                      </a:pPr>
                      <a:r>
                        <a:rPr lang="en-US" sz="1800" dirty="0">
                          <a:effectLst/>
                        </a:rPr>
                        <a:t>Milestones (2, at M18)</a:t>
                      </a:r>
                      <a:endParaRPr lang="en-CH"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a:effectLst/>
                        </a:rPr>
                        <a:t>Yes</a:t>
                      </a:r>
                      <a:endParaRPr lang="en-CH"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dirty="0">
                          <a:effectLst/>
                        </a:rPr>
                        <a:t>100%</a:t>
                      </a:r>
                      <a:endParaRPr lang="en-CH"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800" dirty="0">
                          <a:effectLst/>
                        </a:rPr>
                        <a:t>Completed</a:t>
                      </a:r>
                      <a:endParaRPr lang="en-CH"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70261704"/>
                  </a:ext>
                </a:extLst>
              </a:tr>
            </a:tbl>
          </a:graphicData>
        </a:graphic>
      </p:graphicFrame>
      <p:sp>
        <p:nvSpPr>
          <p:cNvPr id="12" name="TextBox 11">
            <a:extLst>
              <a:ext uri="{FF2B5EF4-FFF2-40B4-BE49-F238E27FC236}">
                <a16:creationId xmlns:a16="http://schemas.microsoft.com/office/drawing/2014/main" id="{F07D2939-A087-A6BF-4D20-472782E36F7D}"/>
              </a:ext>
            </a:extLst>
          </p:cNvPr>
          <p:cNvSpPr txBox="1"/>
          <p:nvPr/>
        </p:nvSpPr>
        <p:spPr>
          <a:xfrm>
            <a:off x="278631" y="2879498"/>
            <a:ext cx="10474501" cy="333938"/>
          </a:xfrm>
          <a:prstGeom prst="rect">
            <a:avLst/>
          </a:prstGeom>
          <a:noFill/>
        </p:spPr>
        <p:txBody>
          <a:bodyPr wrap="square">
            <a:spAutoFit/>
          </a:bodyPr>
          <a:lstStyle/>
          <a:p>
            <a:pPr marL="1431229" marR="0" lvl="4" indent="0" algn="l" defTabSz="914400" rtl="0" eaLnBrk="1" fontAlgn="auto" latinLnBrk="0" hangingPunct="1">
              <a:lnSpc>
                <a:spcPct val="100000"/>
              </a:lnSpc>
              <a:spcBef>
                <a:spcPts val="0"/>
              </a:spcBef>
              <a:spcAft>
                <a:spcPts val="0"/>
              </a:spcAft>
              <a:buClrTx/>
              <a:buSzTx/>
              <a:buFontTx/>
              <a:buNone/>
              <a:tabLst/>
              <a:defRPr/>
            </a:pPr>
            <a:r>
              <a:rPr kumimoji="0" lang="en-US" sz="1570" b="1" i="0" u="none" strike="noStrike" kern="1200" cap="none" spc="0" normalizeH="0" baseline="0" noProof="0" dirty="0">
                <a:ln>
                  <a:noFill/>
                </a:ln>
                <a:solidFill>
                  <a:prstClr val="black"/>
                </a:solidFill>
                <a:effectLst/>
                <a:uLnTx/>
                <a:uFillTx/>
                <a:latin typeface="Calibri" panose="020F0502020204030204"/>
                <a:ea typeface="+mn-ea"/>
                <a:cs typeface="+mn-cs"/>
              </a:rPr>
              <a:t>Table 5.1. </a:t>
            </a: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Brief summary of clear and measurable details and achievements in WP5 (as in the GA)</a:t>
            </a:r>
            <a:endParaRPr kumimoji="0" lang="en-GB" sz="157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8079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0905622"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Key bullet points (scientific)</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series of engineering strategies, including those based on the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PluriZyme</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lid domain swapping, hotspot wizard and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FireProt</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tools.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series of mutants best performing as additive in liquid detergents and polyester fabrics recycling.</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Gained knowledge on enzymes (12 in total) and effect of mutations (32 in total).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new heuristic algorithm to design and redesign active sites in proteins or enzymes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AsiteDesign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Engineered de novo protein structures.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Supramolecular building blocks for further stabilization of immobilized lipases.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Immobilization guided engineering optimized, lower productions costs (for targeted applications)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Engineered variants with performances from about 2 to 7-5-fold higher than benchmark were achieved. </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7" name="TextBox 4">
            <a:extLst>
              <a:ext uri="{FF2B5EF4-FFF2-40B4-BE49-F238E27FC236}">
                <a16:creationId xmlns:a16="http://schemas.microsoft.com/office/drawing/2014/main" id="{98830EE4-50CC-801E-9F07-28CEF54A4E90}"/>
              </a:ext>
            </a:extLst>
          </p:cNvPr>
          <p:cNvSpPr txBox="1"/>
          <p:nvPr/>
        </p:nvSpPr>
        <p:spPr>
          <a:xfrm>
            <a:off x="662608" y="306055"/>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WP5 - Expected and achieved outputs</a:t>
            </a:r>
          </a:p>
        </p:txBody>
      </p:sp>
    </p:spTree>
    <p:extLst>
      <p:ext uri="{BB962C8B-B14F-4D97-AF65-F5344CB8AC3E}">
        <p14:creationId xmlns:p14="http://schemas.microsoft.com/office/powerpoint/2010/main" val="11181399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Connettore 1 49">
            <a:extLst>
              <a:ext uri="{FF2B5EF4-FFF2-40B4-BE49-F238E27FC236}">
                <a16:creationId xmlns:a16="http://schemas.microsoft.com/office/drawing/2014/main" id="{AD6E71B3-65D1-F0AC-2C10-E1D021EB9E11}"/>
              </a:ext>
            </a:extLst>
          </p:cNvPr>
          <p:cNvCxnSpPr>
            <a:cxnSpLocks/>
          </p:cNvCxnSpPr>
          <p:nvPr/>
        </p:nvCxnSpPr>
        <p:spPr>
          <a:xfrm>
            <a:off x="3907503" y="2055043"/>
            <a:ext cx="0" cy="314782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Connettore 1 49">
            <a:extLst>
              <a:ext uri="{FF2B5EF4-FFF2-40B4-BE49-F238E27FC236}">
                <a16:creationId xmlns:a16="http://schemas.microsoft.com/office/drawing/2014/main" id="{64797248-941C-2CBB-6FD3-3BCFC680390D}"/>
              </a:ext>
            </a:extLst>
          </p:cNvPr>
          <p:cNvCxnSpPr>
            <a:cxnSpLocks/>
          </p:cNvCxnSpPr>
          <p:nvPr/>
        </p:nvCxnSpPr>
        <p:spPr>
          <a:xfrm>
            <a:off x="7761581" y="1908303"/>
            <a:ext cx="0" cy="335185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F033135F-D647-FE3E-6707-1282FCB6501B}"/>
              </a:ext>
            </a:extLst>
          </p:cNvPr>
          <p:cNvGrpSpPr/>
          <p:nvPr/>
        </p:nvGrpSpPr>
        <p:grpSpPr>
          <a:xfrm>
            <a:off x="7662485" y="1817321"/>
            <a:ext cx="2517506" cy="504385"/>
            <a:chOff x="6791883" y="2410864"/>
            <a:chExt cx="2517506" cy="504385"/>
          </a:xfrm>
        </p:grpSpPr>
        <p:sp>
          <p:nvSpPr>
            <p:cNvPr id="69" name="Pentagono 28">
              <a:extLst>
                <a:ext uri="{FF2B5EF4-FFF2-40B4-BE49-F238E27FC236}">
                  <a16:creationId xmlns:a16="http://schemas.microsoft.com/office/drawing/2014/main" id="{56AF2D26-958B-2003-ABA1-857D83947BD4}"/>
                </a:ext>
              </a:extLst>
            </p:cNvPr>
            <p:cNvSpPr/>
            <p:nvPr/>
          </p:nvSpPr>
          <p:spPr>
            <a:xfrm>
              <a:off x="6791883" y="2410864"/>
              <a:ext cx="2517506" cy="439200"/>
            </a:xfrm>
            <a:prstGeom prst="homePlate">
              <a:avLst>
                <a:gd name="adj" fmla="val 44149"/>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Set of 18 improved enzymes by supramolecular engineering (D5.6)</a:t>
              </a:r>
            </a:p>
          </p:txBody>
        </p:sp>
        <p:sp>
          <p:nvSpPr>
            <p:cNvPr id="70" name="Rectángulo 44">
              <a:extLst>
                <a:ext uri="{FF2B5EF4-FFF2-40B4-BE49-F238E27FC236}">
                  <a16:creationId xmlns:a16="http://schemas.microsoft.com/office/drawing/2014/main" id="{022CC437-47CD-5F39-9B5E-6EA061B3A535}"/>
                </a:ext>
              </a:extLst>
            </p:cNvPr>
            <p:cNvSpPr/>
            <p:nvPr/>
          </p:nvSpPr>
          <p:spPr>
            <a:xfrm>
              <a:off x="6836979" y="2807249"/>
              <a:ext cx="108000" cy="108000"/>
            </a:xfrm>
            <a:prstGeom prst="rect">
              <a:avLst/>
            </a:prstGeom>
            <a:solidFill>
              <a:schemeClr val="tx2"/>
            </a:solid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3" name="Connettore 1 49">
            <a:extLst>
              <a:ext uri="{FF2B5EF4-FFF2-40B4-BE49-F238E27FC236}">
                <a16:creationId xmlns:a16="http://schemas.microsoft.com/office/drawing/2014/main" id="{CF01219E-D3A7-AED8-FB41-760E9E86EFA0}"/>
              </a:ext>
            </a:extLst>
          </p:cNvPr>
          <p:cNvCxnSpPr>
            <a:cxnSpLocks/>
          </p:cNvCxnSpPr>
          <p:nvPr/>
        </p:nvCxnSpPr>
        <p:spPr>
          <a:xfrm flipH="1">
            <a:off x="6872207" y="2501846"/>
            <a:ext cx="18772" cy="260408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 name="TextBox 4">
            <a:extLst>
              <a:ext uri="{FF2B5EF4-FFF2-40B4-BE49-F238E27FC236}">
                <a16:creationId xmlns:a16="http://schemas.microsoft.com/office/drawing/2014/main" id="{98830EE4-50CC-801E-9F07-28CEF54A4E90}"/>
              </a:ext>
            </a:extLst>
          </p:cNvPr>
          <p:cNvSpPr txBox="1"/>
          <p:nvPr/>
        </p:nvSpPr>
        <p:spPr>
          <a:xfrm>
            <a:off x="662608" y="306055"/>
            <a:ext cx="10204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WP5 – Deliverables and milestones</a:t>
            </a:r>
          </a:p>
        </p:txBody>
      </p:sp>
      <p:cxnSp>
        <p:nvCxnSpPr>
          <p:cNvPr id="2" name="Connettore 1 49">
            <a:extLst>
              <a:ext uri="{FF2B5EF4-FFF2-40B4-BE49-F238E27FC236}">
                <a16:creationId xmlns:a16="http://schemas.microsoft.com/office/drawing/2014/main" id="{E102CCF0-54E7-322C-887B-BCCFB7B701B4}"/>
              </a:ext>
            </a:extLst>
          </p:cNvPr>
          <p:cNvCxnSpPr>
            <a:cxnSpLocks/>
          </p:cNvCxnSpPr>
          <p:nvPr/>
        </p:nvCxnSpPr>
        <p:spPr>
          <a:xfrm flipH="1">
            <a:off x="5568900" y="3878235"/>
            <a:ext cx="14565" cy="123715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Connettore 1 49">
            <a:extLst>
              <a:ext uri="{FF2B5EF4-FFF2-40B4-BE49-F238E27FC236}">
                <a16:creationId xmlns:a16="http://schemas.microsoft.com/office/drawing/2014/main" id="{3D67FA1E-CF65-6EA1-6406-52CAF159CC51}"/>
              </a:ext>
            </a:extLst>
          </p:cNvPr>
          <p:cNvCxnSpPr>
            <a:cxnSpLocks/>
          </p:cNvCxnSpPr>
          <p:nvPr/>
        </p:nvCxnSpPr>
        <p:spPr>
          <a:xfrm flipH="1">
            <a:off x="4279077" y="1510217"/>
            <a:ext cx="0" cy="391606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Freccia destra 21">
            <a:extLst>
              <a:ext uri="{FF2B5EF4-FFF2-40B4-BE49-F238E27FC236}">
                <a16:creationId xmlns:a16="http://schemas.microsoft.com/office/drawing/2014/main" id="{6CD19526-6C46-D72D-6BD2-414F1639B421}"/>
              </a:ext>
            </a:extLst>
          </p:cNvPr>
          <p:cNvSpPr/>
          <p:nvPr/>
        </p:nvSpPr>
        <p:spPr>
          <a:xfrm>
            <a:off x="385371" y="4773551"/>
            <a:ext cx="10379374"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Connettore 1 23">
            <a:extLst>
              <a:ext uri="{FF2B5EF4-FFF2-40B4-BE49-F238E27FC236}">
                <a16:creationId xmlns:a16="http://schemas.microsoft.com/office/drawing/2014/main" id="{47B892D3-CA53-67D8-3DEB-6D6BA79644FA}"/>
              </a:ext>
            </a:extLst>
          </p:cNvPr>
          <p:cNvCxnSpPr>
            <a:cxnSpLocks/>
          </p:cNvCxnSpPr>
          <p:nvPr/>
        </p:nvCxnSpPr>
        <p:spPr>
          <a:xfrm>
            <a:off x="2990335"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ttore 1 24">
            <a:extLst>
              <a:ext uri="{FF2B5EF4-FFF2-40B4-BE49-F238E27FC236}">
                <a16:creationId xmlns:a16="http://schemas.microsoft.com/office/drawing/2014/main" id="{0E3062B0-6AB5-794E-1F59-3B82FB656260}"/>
              </a:ext>
            </a:extLst>
          </p:cNvPr>
          <p:cNvCxnSpPr>
            <a:cxnSpLocks/>
          </p:cNvCxnSpPr>
          <p:nvPr/>
        </p:nvCxnSpPr>
        <p:spPr>
          <a:xfrm>
            <a:off x="167626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3" name="Connettore 1 25">
            <a:extLst>
              <a:ext uri="{FF2B5EF4-FFF2-40B4-BE49-F238E27FC236}">
                <a16:creationId xmlns:a16="http://schemas.microsoft.com/office/drawing/2014/main" id="{DC6CAB81-196E-AC3C-C1FE-16F5421C1857}"/>
              </a:ext>
            </a:extLst>
          </p:cNvPr>
          <p:cNvCxnSpPr>
            <a:cxnSpLocks/>
          </p:cNvCxnSpPr>
          <p:nvPr/>
        </p:nvCxnSpPr>
        <p:spPr>
          <a:xfrm>
            <a:off x="815147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4" name="Connettore 1 26">
            <a:extLst>
              <a:ext uri="{FF2B5EF4-FFF2-40B4-BE49-F238E27FC236}">
                <a16:creationId xmlns:a16="http://schemas.microsoft.com/office/drawing/2014/main" id="{9D94928A-E38D-FC05-E44E-C8FAEA4C1EE2}"/>
              </a:ext>
            </a:extLst>
          </p:cNvPr>
          <p:cNvCxnSpPr>
            <a:cxnSpLocks/>
          </p:cNvCxnSpPr>
          <p:nvPr/>
        </p:nvCxnSpPr>
        <p:spPr>
          <a:xfrm>
            <a:off x="10776926" y="5009078"/>
            <a:ext cx="0" cy="432000"/>
          </a:xfrm>
          <a:prstGeom prst="line">
            <a:avLst/>
          </a:prstGeom>
          <a:ln w="5715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15" name="Connettore 1 27">
            <a:extLst>
              <a:ext uri="{FF2B5EF4-FFF2-40B4-BE49-F238E27FC236}">
                <a16:creationId xmlns:a16="http://schemas.microsoft.com/office/drawing/2014/main" id="{55D221AF-3B84-FDF3-74D3-B9D10C9A57E4}"/>
              </a:ext>
            </a:extLst>
          </p:cNvPr>
          <p:cNvCxnSpPr>
            <a:cxnSpLocks/>
          </p:cNvCxnSpPr>
          <p:nvPr/>
        </p:nvCxnSpPr>
        <p:spPr>
          <a:xfrm>
            <a:off x="5571917"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34212851-5E6C-F3B1-77F3-3B3C1E44AADC}"/>
              </a:ext>
            </a:extLst>
          </p:cNvPr>
          <p:cNvSpPr txBox="1"/>
          <p:nvPr/>
        </p:nvSpPr>
        <p:spPr>
          <a:xfrm>
            <a:off x="294815" y="5040412"/>
            <a:ext cx="648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44546A"/>
                </a:solidFill>
                <a:effectLst/>
                <a:uLnTx/>
                <a:uFillTx/>
                <a:latin typeface="Calibri" panose="020F0502020204030204"/>
                <a:ea typeface="+mn-ea"/>
                <a:cs typeface="+mn-cs"/>
              </a:rPr>
              <a:t>M1</a:t>
            </a:r>
          </a:p>
        </p:txBody>
      </p:sp>
      <p:sp>
        <p:nvSpPr>
          <p:cNvPr id="17" name="CasellaDiTesto 16">
            <a:extLst>
              <a:ext uri="{FF2B5EF4-FFF2-40B4-BE49-F238E27FC236}">
                <a16:creationId xmlns:a16="http://schemas.microsoft.com/office/drawing/2014/main" id="{A16BF61B-1691-D35A-A8AC-A0D9D58744DF}"/>
              </a:ext>
            </a:extLst>
          </p:cNvPr>
          <p:cNvSpPr txBox="1"/>
          <p:nvPr/>
        </p:nvSpPr>
        <p:spPr>
          <a:xfrm>
            <a:off x="1549823"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M6</a:t>
            </a:r>
          </a:p>
        </p:txBody>
      </p:sp>
      <p:sp>
        <p:nvSpPr>
          <p:cNvPr id="18" name="CasellaDiTesto 17">
            <a:extLst>
              <a:ext uri="{FF2B5EF4-FFF2-40B4-BE49-F238E27FC236}">
                <a16:creationId xmlns:a16="http://schemas.microsoft.com/office/drawing/2014/main" id="{D2AF1275-D78F-FA0F-5D21-BE1BE32C9A0A}"/>
              </a:ext>
            </a:extLst>
          </p:cNvPr>
          <p:cNvSpPr txBox="1"/>
          <p:nvPr/>
        </p:nvSpPr>
        <p:spPr>
          <a:xfrm>
            <a:off x="2921079"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M12</a:t>
            </a:r>
          </a:p>
        </p:txBody>
      </p:sp>
      <p:sp>
        <p:nvSpPr>
          <p:cNvPr id="20" name="CasellaDiTesto 18">
            <a:extLst>
              <a:ext uri="{FF2B5EF4-FFF2-40B4-BE49-F238E27FC236}">
                <a16:creationId xmlns:a16="http://schemas.microsoft.com/office/drawing/2014/main" id="{A848383B-9889-0F85-7A78-6BA45CC69B90}"/>
              </a:ext>
            </a:extLst>
          </p:cNvPr>
          <p:cNvSpPr txBox="1"/>
          <p:nvPr/>
        </p:nvSpPr>
        <p:spPr>
          <a:xfrm>
            <a:off x="5497995"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M24</a:t>
            </a:r>
          </a:p>
        </p:txBody>
      </p:sp>
      <p:sp>
        <p:nvSpPr>
          <p:cNvPr id="21" name="CasellaDiTesto 19">
            <a:extLst>
              <a:ext uri="{FF2B5EF4-FFF2-40B4-BE49-F238E27FC236}">
                <a16:creationId xmlns:a16="http://schemas.microsoft.com/office/drawing/2014/main" id="{D15AD991-8D6F-C1BF-1164-7F4ECC77BF53}"/>
              </a:ext>
            </a:extLst>
          </p:cNvPr>
          <p:cNvSpPr txBox="1"/>
          <p:nvPr/>
        </p:nvSpPr>
        <p:spPr>
          <a:xfrm>
            <a:off x="8082097"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44546A"/>
                </a:solidFill>
                <a:effectLst/>
                <a:uLnTx/>
                <a:uFillTx/>
                <a:latin typeface="Calibri" panose="020F0502020204030204"/>
                <a:ea typeface="+mn-ea"/>
                <a:cs typeface="+mn-cs"/>
              </a:rPr>
              <a:t>M36</a:t>
            </a:r>
          </a:p>
        </p:txBody>
      </p:sp>
      <p:sp>
        <p:nvSpPr>
          <p:cNvPr id="22" name="CasellaDiTesto 8">
            <a:extLst>
              <a:ext uri="{FF2B5EF4-FFF2-40B4-BE49-F238E27FC236}">
                <a16:creationId xmlns:a16="http://schemas.microsoft.com/office/drawing/2014/main" id="{099842EA-F4D6-FBC0-13A6-2734D4ABA5FC}"/>
              </a:ext>
            </a:extLst>
          </p:cNvPr>
          <p:cNvSpPr txBox="1"/>
          <p:nvPr/>
        </p:nvSpPr>
        <p:spPr>
          <a:xfrm>
            <a:off x="4224285"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M18</a:t>
            </a:r>
          </a:p>
        </p:txBody>
      </p:sp>
      <p:cxnSp>
        <p:nvCxnSpPr>
          <p:cNvPr id="23" name="Connettore 1 9">
            <a:extLst>
              <a:ext uri="{FF2B5EF4-FFF2-40B4-BE49-F238E27FC236}">
                <a16:creationId xmlns:a16="http://schemas.microsoft.com/office/drawing/2014/main" id="{82DFA54E-D217-0615-7F32-EA956C290C12}"/>
              </a:ext>
            </a:extLst>
          </p:cNvPr>
          <p:cNvCxnSpPr>
            <a:cxnSpLocks/>
          </p:cNvCxnSpPr>
          <p:nvPr/>
        </p:nvCxnSpPr>
        <p:spPr>
          <a:xfrm>
            <a:off x="4289800"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4" name="Connettore 1 10">
            <a:extLst>
              <a:ext uri="{FF2B5EF4-FFF2-40B4-BE49-F238E27FC236}">
                <a16:creationId xmlns:a16="http://schemas.microsoft.com/office/drawing/2014/main" id="{DCECB2FA-E082-CFFA-F36C-B7C7663A0210}"/>
              </a:ext>
            </a:extLst>
          </p:cNvPr>
          <p:cNvCxnSpPr>
            <a:cxnSpLocks/>
          </p:cNvCxnSpPr>
          <p:nvPr/>
        </p:nvCxnSpPr>
        <p:spPr>
          <a:xfrm>
            <a:off x="6868514"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5" name="CasellaDiTesto 11">
            <a:extLst>
              <a:ext uri="{FF2B5EF4-FFF2-40B4-BE49-F238E27FC236}">
                <a16:creationId xmlns:a16="http://schemas.microsoft.com/office/drawing/2014/main" id="{18411094-0543-D27F-852F-21E753F383DE}"/>
              </a:ext>
            </a:extLst>
          </p:cNvPr>
          <p:cNvSpPr txBox="1"/>
          <p:nvPr/>
        </p:nvSpPr>
        <p:spPr>
          <a:xfrm>
            <a:off x="6799712"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M30</a:t>
            </a:r>
          </a:p>
        </p:txBody>
      </p:sp>
      <p:cxnSp>
        <p:nvCxnSpPr>
          <p:cNvPr id="26" name="Connettore 1 12">
            <a:extLst>
              <a:ext uri="{FF2B5EF4-FFF2-40B4-BE49-F238E27FC236}">
                <a16:creationId xmlns:a16="http://schemas.microsoft.com/office/drawing/2014/main" id="{EB2BA350-603E-AB1E-6CFE-EDE4DF1FF5D2}"/>
              </a:ext>
            </a:extLst>
          </p:cNvPr>
          <p:cNvCxnSpPr>
            <a:cxnSpLocks/>
          </p:cNvCxnSpPr>
          <p:nvPr/>
        </p:nvCxnSpPr>
        <p:spPr>
          <a:xfrm>
            <a:off x="9394681" y="5009078"/>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7" name="CasellaDiTesto 13">
            <a:extLst>
              <a:ext uri="{FF2B5EF4-FFF2-40B4-BE49-F238E27FC236}">
                <a16:creationId xmlns:a16="http://schemas.microsoft.com/office/drawing/2014/main" id="{AB455C88-0638-6C96-D3CE-415E1A55036E}"/>
              </a:ext>
            </a:extLst>
          </p:cNvPr>
          <p:cNvSpPr txBox="1"/>
          <p:nvPr/>
        </p:nvSpPr>
        <p:spPr>
          <a:xfrm>
            <a:off x="9325316"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M42</a:t>
            </a:r>
          </a:p>
        </p:txBody>
      </p:sp>
      <p:sp>
        <p:nvSpPr>
          <p:cNvPr id="28" name="Pentagono 28">
            <a:extLst>
              <a:ext uri="{FF2B5EF4-FFF2-40B4-BE49-F238E27FC236}">
                <a16:creationId xmlns:a16="http://schemas.microsoft.com/office/drawing/2014/main" id="{235F5D9B-0671-C438-320B-18934A8B33C3}"/>
              </a:ext>
            </a:extLst>
          </p:cNvPr>
          <p:cNvSpPr/>
          <p:nvPr/>
        </p:nvSpPr>
        <p:spPr>
          <a:xfrm>
            <a:off x="416267" y="5496204"/>
            <a:ext cx="1260000" cy="180000"/>
          </a:xfrm>
          <a:prstGeom prst="homePlate">
            <a:avLst/>
          </a:prstGeom>
          <a:solidFill>
            <a:schemeClr val="accent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Achieved in RP1</a:t>
            </a:r>
          </a:p>
        </p:txBody>
      </p:sp>
      <p:sp>
        <p:nvSpPr>
          <p:cNvPr id="29" name="Pentagono 29">
            <a:extLst>
              <a:ext uri="{FF2B5EF4-FFF2-40B4-BE49-F238E27FC236}">
                <a16:creationId xmlns:a16="http://schemas.microsoft.com/office/drawing/2014/main" id="{CA762E14-6000-F9EA-A6BD-475A7AAE29FF}"/>
              </a:ext>
            </a:extLst>
          </p:cNvPr>
          <p:cNvSpPr/>
          <p:nvPr/>
        </p:nvSpPr>
        <p:spPr>
          <a:xfrm>
            <a:off x="416266" y="5716160"/>
            <a:ext cx="1260000" cy="180000"/>
          </a:xfrm>
          <a:prstGeom prst="homePlate">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For next RPs</a:t>
            </a:r>
          </a:p>
        </p:txBody>
      </p:sp>
      <p:sp>
        <p:nvSpPr>
          <p:cNvPr id="30" name="Pentagono 28">
            <a:extLst>
              <a:ext uri="{FF2B5EF4-FFF2-40B4-BE49-F238E27FC236}">
                <a16:creationId xmlns:a16="http://schemas.microsoft.com/office/drawing/2014/main" id="{94A6739F-66F3-FA8B-F677-E0E0A1920174}"/>
              </a:ext>
            </a:extLst>
          </p:cNvPr>
          <p:cNvSpPr/>
          <p:nvPr/>
        </p:nvSpPr>
        <p:spPr>
          <a:xfrm>
            <a:off x="416266" y="5951142"/>
            <a:ext cx="1260000" cy="180000"/>
          </a:xfrm>
          <a:prstGeom prst="homePlate">
            <a:avLst>
              <a:gd name="adj" fmla="val 44149"/>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Deliverable</a:t>
            </a:r>
          </a:p>
        </p:txBody>
      </p:sp>
      <p:sp>
        <p:nvSpPr>
          <p:cNvPr id="31" name="Pentagono 28">
            <a:extLst>
              <a:ext uri="{FF2B5EF4-FFF2-40B4-BE49-F238E27FC236}">
                <a16:creationId xmlns:a16="http://schemas.microsoft.com/office/drawing/2014/main" id="{2FE8247F-8A00-0D2A-F679-EB2BCBA3ABE2}"/>
              </a:ext>
            </a:extLst>
          </p:cNvPr>
          <p:cNvSpPr/>
          <p:nvPr/>
        </p:nvSpPr>
        <p:spPr>
          <a:xfrm>
            <a:off x="418354" y="6179641"/>
            <a:ext cx="1260000" cy="180000"/>
          </a:xfrm>
          <a:prstGeom prst="homePlate">
            <a:avLst>
              <a:gd name="adj" fmla="val 44149"/>
            </a:avLst>
          </a:prstGeom>
          <a:no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Milestone</a:t>
            </a:r>
          </a:p>
        </p:txBody>
      </p:sp>
      <p:grpSp>
        <p:nvGrpSpPr>
          <p:cNvPr id="84" name="Group 83">
            <a:extLst>
              <a:ext uri="{FF2B5EF4-FFF2-40B4-BE49-F238E27FC236}">
                <a16:creationId xmlns:a16="http://schemas.microsoft.com/office/drawing/2014/main" id="{2D8599B2-70BD-6178-5E68-34E73BFC3778}"/>
              </a:ext>
            </a:extLst>
          </p:cNvPr>
          <p:cNvGrpSpPr/>
          <p:nvPr/>
        </p:nvGrpSpPr>
        <p:grpSpPr>
          <a:xfrm>
            <a:off x="4138505" y="1153346"/>
            <a:ext cx="4201108" cy="496722"/>
            <a:chOff x="4138505" y="1115638"/>
            <a:chExt cx="4201108" cy="496722"/>
          </a:xfrm>
        </p:grpSpPr>
        <p:sp>
          <p:nvSpPr>
            <p:cNvPr id="32" name="Pentagono 28">
              <a:extLst>
                <a:ext uri="{FF2B5EF4-FFF2-40B4-BE49-F238E27FC236}">
                  <a16:creationId xmlns:a16="http://schemas.microsoft.com/office/drawing/2014/main" id="{4FA73F49-20FB-81CC-4D52-025436C41AFA}"/>
                </a:ext>
              </a:extLst>
            </p:cNvPr>
            <p:cNvSpPr/>
            <p:nvPr/>
          </p:nvSpPr>
          <p:spPr>
            <a:xfrm>
              <a:off x="4138505" y="1115638"/>
              <a:ext cx="4201108" cy="440516"/>
            </a:xfrm>
            <a:prstGeom prst="homePlate">
              <a:avLst>
                <a:gd name="adj" fmla="val 44149"/>
              </a:avLst>
            </a:prstGeom>
            <a:solidFill>
              <a:schemeClr val="accent2">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The shortlist of at least 18 enzymes nominated for engineering (D5.1)</a:t>
              </a:r>
            </a:p>
          </p:txBody>
        </p:sp>
        <p:sp>
          <p:nvSpPr>
            <p:cNvPr id="33" name="Rectángulo 26">
              <a:extLst>
                <a:ext uri="{FF2B5EF4-FFF2-40B4-BE49-F238E27FC236}">
                  <a16:creationId xmlns:a16="http://schemas.microsoft.com/office/drawing/2014/main" id="{1F8426A5-AEC4-7236-A6BF-AAA9D590F363}"/>
                </a:ext>
              </a:extLst>
            </p:cNvPr>
            <p:cNvSpPr/>
            <p:nvPr/>
          </p:nvSpPr>
          <p:spPr>
            <a:xfrm>
              <a:off x="4224615" y="1504360"/>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CasellaDiTesto 13">
            <a:extLst>
              <a:ext uri="{FF2B5EF4-FFF2-40B4-BE49-F238E27FC236}">
                <a16:creationId xmlns:a16="http://schemas.microsoft.com/office/drawing/2014/main" id="{801E45D4-6F92-1F90-C0CA-D139B6997543}"/>
              </a:ext>
            </a:extLst>
          </p:cNvPr>
          <p:cNvSpPr txBox="1"/>
          <p:nvPr/>
        </p:nvSpPr>
        <p:spPr>
          <a:xfrm>
            <a:off x="10718954" y="5040412"/>
            <a:ext cx="654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546A"/>
                </a:solidFill>
                <a:effectLst/>
                <a:uLnTx/>
                <a:uFillTx/>
                <a:latin typeface="Calibri" panose="020F0502020204030204"/>
                <a:ea typeface="+mn-ea"/>
                <a:cs typeface="+mn-cs"/>
              </a:rPr>
              <a:t>M48</a:t>
            </a:r>
          </a:p>
        </p:txBody>
      </p:sp>
      <p:grpSp>
        <p:nvGrpSpPr>
          <p:cNvPr id="64" name="Group 63">
            <a:extLst>
              <a:ext uri="{FF2B5EF4-FFF2-40B4-BE49-F238E27FC236}">
                <a16:creationId xmlns:a16="http://schemas.microsoft.com/office/drawing/2014/main" id="{130B32C8-306D-36BA-9AA1-339E3329E208}"/>
              </a:ext>
            </a:extLst>
          </p:cNvPr>
          <p:cNvGrpSpPr/>
          <p:nvPr/>
        </p:nvGrpSpPr>
        <p:grpSpPr>
          <a:xfrm>
            <a:off x="5461997" y="4356154"/>
            <a:ext cx="2517506" cy="505929"/>
            <a:chOff x="5461997" y="4356154"/>
            <a:chExt cx="2517506" cy="505929"/>
          </a:xfrm>
        </p:grpSpPr>
        <p:sp>
          <p:nvSpPr>
            <p:cNvPr id="43" name="Pentagono 28">
              <a:extLst>
                <a:ext uri="{FF2B5EF4-FFF2-40B4-BE49-F238E27FC236}">
                  <a16:creationId xmlns:a16="http://schemas.microsoft.com/office/drawing/2014/main" id="{F9E19495-A0A2-1944-335D-2649E1767894}"/>
                </a:ext>
              </a:extLst>
            </p:cNvPr>
            <p:cNvSpPr/>
            <p:nvPr/>
          </p:nvSpPr>
          <p:spPr>
            <a:xfrm>
              <a:off x="5461997" y="4356154"/>
              <a:ext cx="2517506" cy="439200"/>
            </a:xfrm>
            <a:prstGeom prst="homePlate">
              <a:avLst>
                <a:gd name="adj" fmla="val 44149"/>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Set of 18 mutants generated by genetic engineering (D5.2)</a:t>
              </a:r>
            </a:p>
          </p:txBody>
        </p:sp>
        <p:sp>
          <p:nvSpPr>
            <p:cNvPr id="45" name="Rectángulo 44">
              <a:extLst>
                <a:ext uri="{FF2B5EF4-FFF2-40B4-BE49-F238E27FC236}">
                  <a16:creationId xmlns:a16="http://schemas.microsoft.com/office/drawing/2014/main" id="{AD345C72-264E-B932-D43B-4CFE24892E4A}"/>
                </a:ext>
              </a:extLst>
            </p:cNvPr>
            <p:cNvSpPr/>
            <p:nvPr/>
          </p:nvSpPr>
          <p:spPr>
            <a:xfrm>
              <a:off x="5523250" y="4754083"/>
              <a:ext cx="108000" cy="108000"/>
            </a:xfrm>
            <a:prstGeom prst="rect">
              <a:avLst/>
            </a:prstGeom>
            <a:solidFill>
              <a:schemeClr val="tx2"/>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3" name="Group 62">
            <a:extLst>
              <a:ext uri="{FF2B5EF4-FFF2-40B4-BE49-F238E27FC236}">
                <a16:creationId xmlns:a16="http://schemas.microsoft.com/office/drawing/2014/main" id="{62E26113-B681-A995-3D6D-44E3048B24D1}"/>
              </a:ext>
            </a:extLst>
          </p:cNvPr>
          <p:cNvGrpSpPr/>
          <p:nvPr/>
        </p:nvGrpSpPr>
        <p:grpSpPr>
          <a:xfrm>
            <a:off x="5461997" y="3723149"/>
            <a:ext cx="2517506" cy="495242"/>
            <a:chOff x="5461997" y="3662235"/>
            <a:chExt cx="2517506" cy="495242"/>
          </a:xfrm>
        </p:grpSpPr>
        <p:sp>
          <p:nvSpPr>
            <p:cNvPr id="50" name="Pentagono 28">
              <a:extLst>
                <a:ext uri="{FF2B5EF4-FFF2-40B4-BE49-F238E27FC236}">
                  <a16:creationId xmlns:a16="http://schemas.microsoft.com/office/drawing/2014/main" id="{40DBCCC6-299B-42DF-A7BF-B90E12FC41F4}"/>
                </a:ext>
              </a:extLst>
            </p:cNvPr>
            <p:cNvSpPr/>
            <p:nvPr/>
          </p:nvSpPr>
          <p:spPr>
            <a:xfrm>
              <a:off x="5461997" y="3662235"/>
              <a:ext cx="2517506" cy="432000"/>
            </a:xfrm>
            <a:prstGeom prst="homePlate">
              <a:avLst>
                <a:gd name="adj" fmla="val 44149"/>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Set of 4 </a:t>
              </a:r>
              <a:r>
                <a:rPr kumimoji="0" lang="en-US" sz="1200" b="0" i="0" u="none" strike="noStrike" kern="1200" cap="none" spc="0" normalizeH="0" baseline="0" noProof="0" dirty="0" err="1">
                  <a:ln>
                    <a:noFill/>
                  </a:ln>
                  <a:solidFill>
                    <a:srgbClr val="44546A"/>
                  </a:solidFill>
                  <a:effectLst/>
                  <a:uLnTx/>
                  <a:uFillTx/>
                  <a:latin typeface="Calibri" panose="020F0502020204030204"/>
                  <a:ea typeface="+mn-ea"/>
                  <a:cs typeface="+mn-cs"/>
                </a:rPr>
                <a:t>PluriZymes</a:t>
              </a: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with single activities (D5.3)</a:t>
              </a:r>
            </a:p>
          </p:txBody>
        </p:sp>
        <p:sp>
          <p:nvSpPr>
            <p:cNvPr id="52" name="Rectángulo 44">
              <a:extLst>
                <a:ext uri="{FF2B5EF4-FFF2-40B4-BE49-F238E27FC236}">
                  <a16:creationId xmlns:a16="http://schemas.microsoft.com/office/drawing/2014/main" id="{FF34B089-D5E2-D101-7DE9-E776913C2AF7}"/>
                </a:ext>
              </a:extLst>
            </p:cNvPr>
            <p:cNvSpPr/>
            <p:nvPr/>
          </p:nvSpPr>
          <p:spPr>
            <a:xfrm>
              <a:off x="5525563" y="404947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2" name="Group 61">
            <a:extLst>
              <a:ext uri="{FF2B5EF4-FFF2-40B4-BE49-F238E27FC236}">
                <a16:creationId xmlns:a16="http://schemas.microsoft.com/office/drawing/2014/main" id="{AA33BB6C-083F-14B4-1F5B-37FD4BFA120E}"/>
              </a:ext>
            </a:extLst>
          </p:cNvPr>
          <p:cNvGrpSpPr/>
          <p:nvPr/>
        </p:nvGrpSpPr>
        <p:grpSpPr>
          <a:xfrm>
            <a:off x="6780888" y="3101617"/>
            <a:ext cx="2517506" cy="483769"/>
            <a:chOff x="6780888" y="3069428"/>
            <a:chExt cx="2517506" cy="483769"/>
          </a:xfrm>
        </p:grpSpPr>
        <p:sp>
          <p:nvSpPr>
            <p:cNvPr id="54" name="Pentagono 28">
              <a:extLst>
                <a:ext uri="{FF2B5EF4-FFF2-40B4-BE49-F238E27FC236}">
                  <a16:creationId xmlns:a16="http://schemas.microsoft.com/office/drawing/2014/main" id="{87C05572-7465-443E-A320-24C87F7E0E4D}"/>
                </a:ext>
              </a:extLst>
            </p:cNvPr>
            <p:cNvSpPr/>
            <p:nvPr/>
          </p:nvSpPr>
          <p:spPr>
            <a:xfrm>
              <a:off x="6780888" y="3069428"/>
              <a:ext cx="2517506" cy="439200"/>
            </a:xfrm>
            <a:prstGeom prst="homePlate">
              <a:avLst>
                <a:gd name="adj" fmla="val 44149"/>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Set of 3 multi-purpose </a:t>
              </a:r>
              <a:r>
                <a:rPr kumimoji="0" lang="en-US" sz="1200" b="0" i="0" u="none" strike="noStrike" kern="1200" cap="none" spc="0" normalizeH="0" baseline="0" noProof="0" dirty="0" err="1">
                  <a:ln>
                    <a:noFill/>
                  </a:ln>
                  <a:solidFill>
                    <a:srgbClr val="44546A"/>
                  </a:solidFill>
                  <a:effectLst/>
                  <a:uLnTx/>
                  <a:uFillTx/>
                  <a:latin typeface="Calibri" panose="020F0502020204030204"/>
                  <a:ea typeface="+mn-ea"/>
                  <a:cs typeface="+mn-cs"/>
                </a:rPr>
                <a:t>PluriZymes</a:t>
              </a: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(D5.4)</a:t>
              </a:r>
            </a:p>
          </p:txBody>
        </p:sp>
        <p:sp>
          <p:nvSpPr>
            <p:cNvPr id="55" name="Rectángulo 44">
              <a:extLst>
                <a:ext uri="{FF2B5EF4-FFF2-40B4-BE49-F238E27FC236}">
                  <a16:creationId xmlns:a16="http://schemas.microsoft.com/office/drawing/2014/main" id="{B150CB3A-3090-E439-44BC-F36F3FFD8250}"/>
                </a:ext>
              </a:extLst>
            </p:cNvPr>
            <p:cNvSpPr/>
            <p:nvPr/>
          </p:nvSpPr>
          <p:spPr>
            <a:xfrm>
              <a:off x="6821224" y="344519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C8F19BF0-45F1-5F67-7DE8-DB9516F20E45}"/>
              </a:ext>
            </a:extLst>
          </p:cNvPr>
          <p:cNvGrpSpPr/>
          <p:nvPr/>
        </p:nvGrpSpPr>
        <p:grpSpPr>
          <a:xfrm>
            <a:off x="6791883" y="2459469"/>
            <a:ext cx="2517506" cy="504385"/>
            <a:chOff x="6791883" y="2410864"/>
            <a:chExt cx="2517506" cy="504385"/>
          </a:xfrm>
        </p:grpSpPr>
        <p:sp>
          <p:nvSpPr>
            <p:cNvPr id="57" name="Pentagono 28">
              <a:extLst>
                <a:ext uri="{FF2B5EF4-FFF2-40B4-BE49-F238E27FC236}">
                  <a16:creationId xmlns:a16="http://schemas.microsoft.com/office/drawing/2014/main" id="{15ECFA92-0018-E04B-2F71-D6319982F9A4}"/>
                </a:ext>
              </a:extLst>
            </p:cNvPr>
            <p:cNvSpPr/>
            <p:nvPr/>
          </p:nvSpPr>
          <p:spPr>
            <a:xfrm>
              <a:off x="6791883" y="2410864"/>
              <a:ext cx="2517506" cy="439200"/>
            </a:xfrm>
            <a:prstGeom prst="homePlate">
              <a:avLst>
                <a:gd name="adj" fmla="val 44149"/>
              </a:avLst>
            </a:prstGeom>
            <a:solidFill>
              <a:schemeClr val="accent1">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Set of 18 improved enzymes by supramolecular engineering (D5.5)</a:t>
              </a:r>
            </a:p>
          </p:txBody>
        </p:sp>
        <p:sp>
          <p:nvSpPr>
            <p:cNvPr id="58" name="Rectángulo 44">
              <a:extLst>
                <a:ext uri="{FF2B5EF4-FFF2-40B4-BE49-F238E27FC236}">
                  <a16:creationId xmlns:a16="http://schemas.microsoft.com/office/drawing/2014/main" id="{002DCFF4-F284-090D-BE23-E085716FE940}"/>
                </a:ext>
              </a:extLst>
            </p:cNvPr>
            <p:cNvSpPr/>
            <p:nvPr/>
          </p:nvSpPr>
          <p:spPr>
            <a:xfrm>
              <a:off x="6836979" y="2807249"/>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3" name="Group 82">
            <a:extLst>
              <a:ext uri="{FF2B5EF4-FFF2-40B4-BE49-F238E27FC236}">
                <a16:creationId xmlns:a16="http://schemas.microsoft.com/office/drawing/2014/main" id="{A24F6F06-E1B8-3B9A-6D5D-09391EB7F683}"/>
              </a:ext>
            </a:extLst>
          </p:cNvPr>
          <p:cNvGrpSpPr/>
          <p:nvPr/>
        </p:nvGrpSpPr>
        <p:grpSpPr>
          <a:xfrm>
            <a:off x="3812988" y="1796641"/>
            <a:ext cx="2517506" cy="504385"/>
            <a:chOff x="3812988" y="1688994"/>
            <a:chExt cx="2517506" cy="504385"/>
          </a:xfrm>
        </p:grpSpPr>
        <p:sp>
          <p:nvSpPr>
            <p:cNvPr id="76" name="Pentagono 28">
              <a:extLst>
                <a:ext uri="{FF2B5EF4-FFF2-40B4-BE49-F238E27FC236}">
                  <a16:creationId xmlns:a16="http://schemas.microsoft.com/office/drawing/2014/main" id="{7D2FFE2E-2CC5-AA4A-18B4-D4199AEB1DD9}"/>
                </a:ext>
              </a:extLst>
            </p:cNvPr>
            <p:cNvSpPr/>
            <p:nvPr/>
          </p:nvSpPr>
          <p:spPr>
            <a:xfrm>
              <a:off x="3812988" y="1688994"/>
              <a:ext cx="2517506" cy="439200"/>
            </a:xfrm>
            <a:prstGeom prst="homePlate">
              <a:avLst>
                <a:gd name="adj" fmla="val 44149"/>
              </a:avLst>
            </a:prstGeom>
            <a:solidFill>
              <a:schemeClr val="accent2">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Genetic engineering: first round completed (MS16)</a:t>
              </a:r>
            </a:p>
          </p:txBody>
        </p:sp>
        <p:sp>
          <p:nvSpPr>
            <p:cNvPr id="77" name="Rectángulo 44">
              <a:extLst>
                <a:ext uri="{FF2B5EF4-FFF2-40B4-BE49-F238E27FC236}">
                  <a16:creationId xmlns:a16="http://schemas.microsoft.com/office/drawing/2014/main" id="{55CD991D-54E3-D1F8-A726-047E85A33C1A}"/>
                </a:ext>
              </a:extLst>
            </p:cNvPr>
            <p:cNvSpPr/>
            <p:nvPr/>
          </p:nvSpPr>
          <p:spPr>
            <a:xfrm>
              <a:off x="3858084" y="2085379"/>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5" name="Group 84">
            <a:extLst>
              <a:ext uri="{FF2B5EF4-FFF2-40B4-BE49-F238E27FC236}">
                <a16:creationId xmlns:a16="http://schemas.microsoft.com/office/drawing/2014/main" id="{628392BC-AF52-E97C-2A67-8F54E077B547}"/>
              </a:ext>
            </a:extLst>
          </p:cNvPr>
          <p:cNvGrpSpPr/>
          <p:nvPr/>
        </p:nvGrpSpPr>
        <p:grpSpPr>
          <a:xfrm>
            <a:off x="4188538" y="2447599"/>
            <a:ext cx="2517506" cy="504385"/>
            <a:chOff x="4188538" y="2453879"/>
            <a:chExt cx="2517506" cy="504385"/>
          </a:xfrm>
        </p:grpSpPr>
        <p:sp>
          <p:nvSpPr>
            <p:cNvPr id="79" name="Pentagono 28">
              <a:extLst>
                <a:ext uri="{FF2B5EF4-FFF2-40B4-BE49-F238E27FC236}">
                  <a16:creationId xmlns:a16="http://schemas.microsoft.com/office/drawing/2014/main" id="{5D43598B-B31E-7681-6C36-3E2C2A8756AA}"/>
                </a:ext>
              </a:extLst>
            </p:cNvPr>
            <p:cNvSpPr/>
            <p:nvPr/>
          </p:nvSpPr>
          <p:spPr>
            <a:xfrm>
              <a:off x="4188538" y="2453879"/>
              <a:ext cx="2517506" cy="439200"/>
            </a:xfrm>
            <a:prstGeom prst="homePlate">
              <a:avLst>
                <a:gd name="adj" fmla="val 44149"/>
              </a:avLst>
            </a:prstGeom>
            <a:solidFill>
              <a:schemeClr val="accent2">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Supramolecular engineering: first round completed (MS18)</a:t>
              </a:r>
            </a:p>
          </p:txBody>
        </p:sp>
        <p:sp>
          <p:nvSpPr>
            <p:cNvPr id="80" name="Rectángulo 44">
              <a:extLst>
                <a:ext uri="{FF2B5EF4-FFF2-40B4-BE49-F238E27FC236}">
                  <a16:creationId xmlns:a16="http://schemas.microsoft.com/office/drawing/2014/main" id="{87802219-E1B2-98A4-67B3-D18CF2277F90}"/>
                </a:ext>
              </a:extLst>
            </p:cNvPr>
            <p:cNvSpPr/>
            <p:nvPr/>
          </p:nvSpPr>
          <p:spPr>
            <a:xfrm>
              <a:off x="4233634" y="2850264"/>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6" name="Group 85">
            <a:extLst>
              <a:ext uri="{FF2B5EF4-FFF2-40B4-BE49-F238E27FC236}">
                <a16:creationId xmlns:a16="http://schemas.microsoft.com/office/drawing/2014/main" id="{3B84EF27-B8F3-2148-1BEF-C5F072E55B8A}"/>
              </a:ext>
            </a:extLst>
          </p:cNvPr>
          <p:cNvGrpSpPr/>
          <p:nvPr/>
        </p:nvGrpSpPr>
        <p:grpSpPr>
          <a:xfrm>
            <a:off x="4188538" y="3098556"/>
            <a:ext cx="2517506" cy="492875"/>
            <a:chOff x="4188538" y="3098556"/>
            <a:chExt cx="2517506" cy="492875"/>
          </a:xfrm>
        </p:grpSpPr>
        <p:sp>
          <p:nvSpPr>
            <p:cNvPr id="81" name="Pentagono 28">
              <a:extLst>
                <a:ext uri="{FF2B5EF4-FFF2-40B4-BE49-F238E27FC236}">
                  <a16:creationId xmlns:a16="http://schemas.microsoft.com/office/drawing/2014/main" id="{24AA1D93-5A18-E9F5-57A2-175FD9317203}"/>
                </a:ext>
              </a:extLst>
            </p:cNvPr>
            <p:cNvSpPr/>
            <p:nvPr/>
          </p:nvSpPr>
          <p:spPr>
            <a:xfrm>
              <a:off x="4188538" y="3098556"/>
              <a:ext cx="2517506" cy="439200"/>
            </a:xfrm>
            <a:prstGeom prst="homePlate">
              <a:avLst>
                <a:gd name="adj" fmla="val 44149"/>
              </a:avLst>
            </a:prstGeom>
            <a:solidFill>
              <a:schemeClr val="accent2">
                <a:lumMod val="20000"/>
                <a:lumOff val="80000"/>
              </a:schemeClr>
            </a:solidFill>
            <a:ln w="190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First set of </a:t>
              </a:r>
              <a:r>
                <a:rPr kumimoji="0" lang="en-US" sz="1200" b="0" i="0" u="none" strike="noStrike" kern="1200" cap="none" spc="0" normalizeH="0" baseline="0" noProof="0" dirty="0" err="1">
                  <a:ln>
                    <a:noFill/>
                  </a:ln>
                  <a:solidFill>
                    <a:srgbClr val="44546A"/>
                  </a:solidFill>
                  <a:effectLst/>
                  <a:uLnTx/>
                  <a:uFillTx/>
                  <a:latin typeface="Calibri" panose="020F0502020204030204"/>
                  <a:ea typeface="+mn-ea"/>
                  <a:cs typeface="+mn-cs"/>
                </a:rPr>
                <a:t>PluriZymes</a:t>
              </a: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 (MS18)</a:t>
              </a:r>
            </a:p>
          </p:txBody>
        </p:sp>
        <p:sp>
          <p:nvSpPr>
            <p:cNvPr id="82" name="Rectángulo 44">
              <a:extLst>
                <a:ext uri="{FF2B5EF4-FFF2-40B4-BE49-F238E27FC236}">
                  <a16:creationId xmlns:a16="http://schemas.microsoft.com/office/drawing/2014/main" id="{AD7C2303-2C67-A7CC-F1A6-708BC1F06041}"/>
                </a:ext>
              </a:extLst>
            </p:cNvPr>
            <p:cNvSpPr/>
            <p:nvPr/>
          </p:nvSpPr>
          <p:spPr>
            <a:xfrm>
              <a:off x="4235205" y="3483431"/>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358339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WP5 – Future actions </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0905622"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Future actions (six months ahead)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To experimental validate the effect of all mutations already identified as interesting candidates, as well as to continue engineering a new set of enzyme candidates from the ones listed in D5.1, and others yet to be identified.</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To apply the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AsiteDesign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heuristic algorithm and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PluriZyme</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strategy to lipases retrieved in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FuturEnzyme</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to develop multi-functional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PluriZymes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of interest in the detergent and textile sectors.</a:t>
            </a:r>
          </a:p>
          <a:p>
            <a:pPr marL="720900" marR="0" lvl="1" indent="-365735" algn="just"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To perform, at large scale, the supramolecular engineering, using different approaches, of priority targets, particularly in those applications where immobilization is an alternative, namely, immobilization of oxidoreductase for dye removal during fabrics processing and spinning oil removal.</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840608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4">
            <a:extLst>
              <a:ext uri="{FF2B5EF4-FFF2-40B4-BE49-F238E27FC236}">
                <a16:creationId xmlns:a16="http://schemas.microsoft.com/office/drawing/2014/main" id="{4EE340C3-9400-47A2-BF75-56CC495ABE44}"/>
              </a:ext>
            </a:extLst>
          </p:cNvPr>
          <p:cNvSpPr>
            <a:spLocks noGrp="1"/>
          </p:cNvSpPr>
          <p:nvPr>
            <p:ph type="sldNum" sz="quarter" idx="12"/>
          </p:nvPr>
        </p:nvSpPr>
        <p:spPr>
          <a:xfrm>
            <a:off x="8538934" y="62810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Marcador de pie de página 3">
            <a:extLst>
              <a:ext uri="{FF2B5EF4-FFF2-40B4-BE49-F238E27FC236}">
                <a16:creationId xmlns:a16="http://schemas.microsoft.com/office/drawing/2014/main" id="{0D43DC8A-7A44-4C9D-86C5-D55ADCCA223A}"/>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7" name="TextBox 4">
            <a:extLst>
              <a:ext uri="{FF2B5EF4-FFF2-40B4-BE49-F238E27FC236}">
                <a16:creationId xmlns:a16="http://schemas.microsoft.com/office/drawing/2014/main" id="{3FCF9012-FDCC-4A76-9027-FFA5D2CC5677}"/>
              </a:ext>
            </a:extLst>
          </p:cNvPr>
          <p:cNvSpPr txBox="1"/>
          <p:nvPr/>
        </p:nvSpPr>
        <p:spPr>
          <a:xfrm>
            <a:off x="662608" y="299357"/>
            <a:ext cx="10291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WP5 – Deviations</a:t>
            </a:r>
          </a:p>
        </p:txBody>
      </p:sp>
      <p:sp>
        <p:nvSpPr>
          <p:cNvPr id="8"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9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Deviations</a:t>
            </a:r>
          </a:p>
          <a:p>
            <a:pPr marL="720900" marR="0" lvl="1" indent="-365735" algn="l" defTabSz="1217706" rtl="0" eaLnBrk="1" fontAlgn="auto" latinLnBrk="0" hangingPunct="1">
              <a:lnSpc>
                <a:spcPct val="90000"/>
              </a:lnSpc>
              <a:spcBef>
                <a:spcPts val="799"/>
              </a:spcBef>
              <a:spcAft>
                <a:spcPts val="0"/>
              </a:spcAft>
              <a:buClr>
                <a:srgbClr val="70AD47"/>
              </a:buClr>
              <a:buSzTx/>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 deviations found in the activities planned in the GA, and no mitigation actions are required. </a:t>
            </a:r>
          </a:p>
        </p:txBody>
      </p:sp>
    </p:spTree>
    <p:extLst>
      <p:ext uri="{BB962C8B-B14F-4D97-AF65-F5344CB8AC3E}">
        <p14:creationId xmlns:p14="http://schemas.microsoft.com/office/powerpoint/2010/main" val="18283853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64370A6C-7606-4DD4-962C-08D09E111CAB}"/>
              </a:ext>
            </a:extLst>
          </p:cNvPr>
          <p:cNvPicPr>
            <a:picLocks noChangeAspect="1"/>
          </p:cNvPicPr>
          <p:nvPr/>
        </p:nvPicPr>
        <p:blipFill>
          <a:blip r:embed="rId2">
            <a:extLst>
              <a:ext uri="{28A0092B-C50C-407E-A947-70E740481C1C}">
                <a14:useLocalDpi xmlns:a14="http://schemas.microsoft.com/office/drawing/2010/main" val="0"/>
              </a:ext>
            </a:extLst>
          </a:blip>
          <a:srcRect l="14434" r="14434"/>
          <a:stretch/>
        </p:blipFill>
        <p:spPr>
          <a:xfrm>
            <a:off x="3523488" y="10"/>
            <a:ext cx="8668512" cy="6857990"/>
          </a:xfrm>
          <a:prstGeom prst="rect">
            <a:avLst/>
          </a:prstGeom>
        </p:spPr>
      </p:pic>
      <p:sp>
        <p:nvSpPr>
          <p:cNvPr id="48" name="Rectangle 4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 name="Titolo 1">
            <a:extLst>
              <a:ext uri="{FF2B5EF4-FFF2-40B4-BE49-F238E27FC236}">
                <a16:creationId xmlns:a16="http://schemas.microsoft.com/office/drawing/2014/main" id="{08A19AFB-4CAF-462F-9BDC-9B1157B34B25}"/>
              </a:ext>
            </a:extLst>
          </p:cNvPr>
          <p:cNvSpPr>
            <a:spLocks noGrp="1"/>
          </p:cNvSpPr>
          <p:nvPr>
            <p:ph type="ctrTitle"/>
          </p:nvPr>
        </p:nvSpPr>
        <p:spPr>
          <a:xfrm>
            <a:off x="477981" y="1122363"/>
            <a:ext cx="4023360" cy="3204134"/>
          </a:xfrm>
        </p:spPr>
        <p:txBody>
          <a:bodyPr anchor="b">
            <a:noAutofit/>
          </a:bodyPr>
          <a:lstStyle/>
          <a:p>
            <a:pPr algn="l"/>
            <a:r>
              <a:rPr lang="en-US" sz="3200" b="1" dirty="0"/>
              <a:t>FuturEnzyme</a:t>
            </a:r>
            <a:br>
              <a:rPr lang="en-US" sz="3200" dirty="0"/>
            </a:br>
            <a:r>
              <a:rPr lang="en-US" sz="3200" dirty="0"/>
              <a:t>Technologies of the </a:t>
            </a:r>
            <a:r>
              <a:rPr lang="en-US" sz="3200" dirty="0" err="1"/>
              <a:t>FUTURe</a:t>
            </a:r>
            <a:r>
              <a:rPr lang="en-US" sz="3200" dirty="0"/>
              <a:t> for low-cost ENZYMEs for environment-friendly products</a:t>
            </a:r>
            <a:endParaRPr lang="it-IT" sz="3200" dirty="0"/>
          </a:p>
        </p:txBody>
      </p:sp>
      <p:sp>
        <p:nvSpPr>
          <p:cNvPr id="50" name="Rectangle 4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Immagine 40">
            <a:extLst>
              <a:ext uri="{FF2B5EF4-FFF2-40B4-BE49-F238E27FC236}">
                <a16:creationId xmlns:a16="http://schemas.microsoft.com/office/drawing/2014/main" id="{AFEF338D-583D-4C03-9B60-8394D8EBB38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58669" y="2086542"/>
            <a:ext cx="1630608" cy="2306521"/>
          </a:xfrm>
          <a:prstGeom prst="rect">
            <a:avLst/>
          </a:prstGeom>
        </p:spPr>
      </p:pic>
      <p:sp>
        <p:nvSpPr>
          <p:cNvPr id="19" name="CasellaDiTesto 18">
            <a:extLst>
              <a:ext uri="{FF2B5EF4-FFF2-40B4-BE49-F238E27FC236}">
                <a16:creationId xmlns:a16="http://schemas.microsoft.com/office/drawing/2014/main" id="{FDCB5BFE-5B03-4CC7-800A-65BD7FEE71B6}"/>
              </a:ext>
            </a:extLst>
          </p:cNvPr>
          <p:cNvSpPr txBox="1"/>
          <p:nvPr/>
        </p:nvSpPr>
        <p:spPr>
          <a:xfrm>
            <a:off x="1195515" y="6254557"/>
            <a:ext cx="60382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Project funded by the European Union’s Horizon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Research and Innovation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Programme</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under grant agreement No [101000327]</a:t>
            </a:r>
            <a:endParaRPr kumimoji="0" lang="it-IT"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12" name="Picture 10" descr="Icon&#10;&#10;Description automatically generated with medium confidence">
            <a:extLst>
              <a:ext uri="{FF2B5EF4-FFF2-40B4-BE49-F238E27FC236}">
                <a16:creationId xmlns:a16="http://schemas.microsoft.com/office/drawing/2014/main" id="{6543B18D-16D2-4B55-A317-DCA925D53BF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0779" y="6273820"/>
            <a:ext cx="684736" cy="436713"/>
          </a:xfrm>
          <a:prstGeom prst="rect">
            <a:avLst/>
          </a:prstGeom>
        </p:spPr>
      </p:pic>
      <p:sp>
        <p:nvSpPr>
          <p:cNvPr id="13" name="Sottotitolo 2">
            <a:extLst>
              <a:ext uri="{FF2B5EF4-FFF2-40B4-BE49-F238E27FC236}">
                <a16:creationId xmlns:a16="http://schemas.microsoft.com/office/drawing/2014/main" id="{E3E7B67E-B383-4BDF-959B-C5A1BFBD7433}"/>
              </a:ext>
            </a:extLst>
          </p:cNvPr>
          <p:cNvSpPr txBox="1">
            <a:spLocks/>
          </p:cNvSpPr>
          <p:nvPr/>
        </p:nvSpPr>
        <p:spPr>
          <a:xfrm>
            <a:off x="1195515" y="555655"/>
            <a:ext cx="8094789" cy="4266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glow rad="63500">
                    <a:prstClr val="white">
                      <a:alpha val="40000"/>
                    </a:prstClr>
                  </a:glow>
                </a:effectLst>
                <a:uLnTx/>
                <a:uFillTx/>
                <a:latin typeface="Franklin Gothic Book" panose="020B0503020102020204"/>
                <a:ea typeface="+mn-ea"/>
                <a:cs typeface="+mn-cs"/>
              </a:rPr>
              <a:t>WP6 – Development and supply of best enzyme prototypes</a:t>
            </a:r>
          </a:p>
        </p:txBody>
      </p:sp>
      <p:sp>
        <p:nvSpPr>
          <p:cNvPr id="14" name="Rectángulo 13"/>
          <p:cNvSpPr/>
          <p:nvPr/>
        </p:nvSpPr>
        <p:spPr>
          <a:xfrm>
            <a:off x="303434" y="4555502"/>
            <a:ext cx="6096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FuturEnzyme: First Reporting Period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Start date: 1 June 2021 - End date: 31 May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Proposal number: 101000327 - Consortium: 16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Requested EU Contribution:  5,995,035.13 €</a:t>
            </a:r>
            <a:endParaRPr kumimoji="0" lang="es-E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856222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AC338D26-3B13-49AE-B2CB-972BC0EAF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Marcador de pie de página 3">
            <a:extLst>
              <a:ext uri="{FF2B5EF4-FFF2-40B4-BE49-F238E27FC236}">
                <a16:creationId xmlns:a16="http://schemas.microsoft.com/office/drawing/2014/main" id="{FC359E43-A694-4BF2-B1F5-A8F534E61D15}"/>
              </a:ext>
            </a:extLst>
          </p:cNvPr>
          <p:cNvSpPr>
            <a:spLocks noGrp="1"/>
          </p:cNvSpPr>
          <p:nvPr>
            <p:ph type="ftr" sz="quarter" idx="11"/>
          </p:nvPr>
        </p:nvSpPr>
        <p:spPr>
          <a:xfrm>
            <a:off x="4038600" y="645400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FuturEnzyme</a:t>
            </a:r>
          </a:p>
        </p:txBody>
      </p:sp>
      <p:sp>
        <p:nvSpPr>
          <p:cNvPr id="17" name="Textplatzhalter 4">
            <a:extLst>
              <a:ext uri="{FF2B5EF4-FFF2-40B4-BE49-F238E27FC236}">
                <a16:creationId xmlns:a16="http://schemas.microsoft.com/office/drawing/2014/main" id="{F4DEC437-4002-49E1-92F6-25669855A181}"/>
              </a:ext>
            </a:extLst>
          </p:cNvPr>
          <p:cNvSpPr txBox="1">
            <a:spLocks/>
          </p:cNvSpPr>
          <p:nvPr/>
        </p:nvSpPr>
        <p:spPr>
          <a:xfrm>
            <a:off x="376512" y="1440310"/>
            <a:ext cx="11583840" cy="400875"/>
          </a:xfrm>
          <a:prstGeom prst="rect">
            <a:avLst/>
          </a:prstGeom>
        </p:spPr>
        <p:txBody>
          <a:bodyPr vert="horz" lIns="0" tIns="72000" rIns="0" bIns="0" rtlCol="0">
            <a:noAutofit/>
          </a:bodyPr>
          <a:lstStyle>
            <a:lvl1pPr marL="355164" indent="-355164" algn="l" defTabSz="1217706" rtl="0" eaLnBrk="1" latinLnBrk="0" hangingPunct="1">
              <a:lnSpc>
                <a:spcPct val="90000"/>
              </a:lnSpc>
              <a:spcBef>
                <a:spcPts val="799"/>
              </a:spcBef>
              <a:buClr>
                <a:schemeClr val="tx2"/>
              </a:buClr>
              <a:buFont typeface="Wingdings 2" panose="05020102010507070707" pitchFamily="18" charset="2"/>
              <a:buChar char=""/>
              <a:defRPr sz="2131" kern="1200">
                <a:solidFill>
                  <a:schemeClr val="tx1"/>
                </a:solidFill>
                <a:latin typeface="+mn-lt"/>
                <a:ea typeface="+mn-ea"/>
                <a:cs typeface="+mn-cs"/>
              </a:defRPr>
            </a:lvl1pPr>
            <a:lvl2pPr marL="720900" indent="-365735" algn="l" defTabSz="1217706" rtl="0" eaLnBrk="1" latinLnBrk="0" hangingPunct="1">
              <a:lnSpc>
                <a:spcPct val="90000"/>
              </a:lnSpc>
              <a:spcBef>
                <a:spcPts val="799"/>
              </a:spcBef>
              <a:buClr>
                <a:schemeClr val="accent6"/>
              </a:buClr>
              <a:buFont typeface="Wingdings 2" panose="05020102010507070707" pitchFamily="18" charset="2"/>
              <a:buChar char=""/>
              <a:defRPr sz="1864" kern="1200">
                <a:solidFill>
                  <a:schemeClr val="tx1"/>
                </a:solidFill>
                <a:latin typeface="+mn-lt"/>
                <a:ea typeface="+mn-ea"/>
                <a:cs typeface="+mn-cs"/>
              </a:defRPr>
            </a:lvl2pPr>
            <a:lvl3pPr marL="1076064" indent="-355164" algn="l" defTabSz="1217706" rtl="0" eaLnBrk="1" latinLnBrk="0" hangingPunct="1">
              <a:lnSpc>
                <a:spcPct val="90000"/>
              </a:lnSpc>
              <a:spcBef>
                <a:spcPts val="799"/>
              </a:spcBef>
              <a:buClr>
                <a:schemeClr val="accent6"/>
              </a:buClr>
              <a:buFont typeface="Wingdings 2" panose="05020102010507070707" pitchFamily="18" charset="2"/>
              <a:buChar char=""/>
              <a:defRPr sz="1598" kern="1200">
                <a:solidFill>
                  <a:schemeClr val="tx1"/>
                </a:solidFill>
                <a:latin typeface="+mn-lt"/>
                <a:ea typeface="+mn-ea"/>
                <a:cs typeface="+mn-cs"/>
              </a:defRPr>
            </a:lvl3pPr>
            <a:lvl4pPr marL="1431229"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4pPr>
            <a:lvl5pPr marL="1786393" indent="-355164" algn="l" defTabSz="1217706" rtl="0" eaLnBrk="1" latinLnBrk="0" hangingPunct="1">
              <a:lnSpc>
                <a:spcPct val="90000"/>
              </a:lnSpc>
              <a:spcBef>
                <a:spcPts val="799"/>
              </a:spcBef>
              <a:buClr>
                <a:schemeClr val="tx2"/>
              </a:buClr>
              <a:buFont typeface="Wingdings 2" panose="05020102010507070707" pitchFamily="18" charset="2"/>
              <a:buChar char=""/>
              <a:defRPr sz="1598" kern="1200">
                <a:solidFill>
                  <a:schemeClr val="tx1"/>
                </a:solidFill>
                <a:latin typeface="+mn-lt"/>
                <a:ea typeface="+mn-ea"/>
                <a:cs typeface="+mn-cs"/>
              </a:defRPr>
            </a:lvl5pPr>
            <a:lvl6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6pPr>
            <a:lvl7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7pPr>
            <a:lvl8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8pPr>
            <a:lvl9pPr marL="0" indent="0" algn="l" defTabSz="1217706" rtl="0" eaLnBrk="1" latinLnBrk="0" hangingPunct="1">
              <a:lnSpc>
                <a:spcPct val="90000"/>
              </a:lnSpc>
              <a:spcBef>
                <a:spcPts val="666"/>
              </a:spcBef>
              <a:buFont typeface="Arial" panose="020B0604020202020204" pitchFamily="34" charset="0"/>
              <a:buNone/>
              <a:defRPr sz="1864" kern="1200">
                <a:solidFill>
                  <a:schemeClr val="tx1"/>
                </a:solidFill>
                <a:latin typeface="+mn-lt"/>
                <a:ea typeface="+mn-ea"/>
                <a:cs typeface="+mn-cs"/>
              </a:defRPr>
            </a:lvl9pPr>
          </a:lstStyle>
          <a:p>
            <a:pPr marL="355164" marR="0" lvl="0" indent="-355164" algn="l" defTabSz="1217706" rtl="0" eaLnBrk="1" fontAlgn="auto" latinLnBrk="0" hangingPunct="1">
              <a:lnSpc>
                <a:spcPct val="100000"/>
              </a:lnSpc>
              <a:spcBef>
                <a:spcPts val="799"/>
              </a:spcBef>
              <a:spcAft>
                <a:spcPts val="0"/>
              </a:spcAft>
              <a:buClr>
                <a:srgbClr val="44546A"/>
              </a:buClr>
              <a:buSzTx/>
              <a:buFont typeface="Wingdings 2" panose="05020102010507070707" pitchFamily="18" charset="2"/>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OBJECTIVE</a:t>
            </a:r>
          </a:p>
          <a:p>
            <a:pPr marL="355165" marR="0" lvl="1" indent="0"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develop and scale-up fermentation and DSP methods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 the production, adapted to requirements of WP7 partners, formulation and quality assessments of best selected enzyme candidates. WP6 will, together with WP7, evaluate the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Performance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the candidates in application tests, their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Stability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during application and storage (technical feasibility),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Producibility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the respective enzyme at cost level acceptable for application (economic feasibility), as well as the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Environmental feasibility.</a:t>
            </a:r>
          </a:p>
          <a:p>
            <a:pPr marL="720900" marR="0" lvl="1" indent="-365735"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Char char=""/>
              <a:tabLst/>
              <a:defRPr/>
            </a:pPr>
            <a:r>
              <a:rPr kumimoji="0" lang="en-US" sz="1870" b="0" i="0" u="none" strike="noStrike" kern="1200" cap="none" spc="0" normalizeH="0" baseline="0" noProof="0" dirty="0">
                <a:ln>
                  <a:noFill/>
                </a:ln>
                <a:solidFill>
                  <a:prstClr val="black"/>
                </a:solidFill>
                <a:effectLst/>
                <a:uLnTx/>
                <a:uFillTx/>
                <a:latin typeface="Calibri" panose="020F0502020204030204"/>
                <a:ea typeface="+mn-ea"/>
                <a:cs typeface="+mn-cs"/>
              </a:rPr>
              <a:t>TASKS</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Fermentation and DSP of best 18 project enzymes (M16 – M42) (TASK 6.1)  </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Upscaling (non-GMP) fermentation and DSP of 9 best enzymes (M20 – M48) (TASK 6.2)</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Development of optimized formulations of 9 lead enzyme candidates (M20 – M48) (TASK 6.3) </a:t>
            </a:r>
          </a:p>
          <a:p>
            <a:pPr marL="1076064" marR="0" lvl="2" indent="-355164" algn="l" defTabSz="1217706" rtl="0" eaLnBrk="1" fontAlgn="auto" latinLnBrk="0" hangingPunct="1">
              <a:lnSpc>
                <a:spcPct val="100000"/>
              </a:lnSpc>
              <a:spcBef>
                <a:spcPts val="0"/>
              </a:spcBef>
              <a:spcAft>
                <a:spcPts val="0"/>
              </a:spcAft>
              <a:buClr>
                <a:srgbClr val="70AD47"/>
              </a:buClr>
              <a:buSzTx/>
              <a:buFont typeface="Wingdings 2" panose="05020102010507070707" pitchFamily="18" charset="2"/>
              <a:buChar char=""/>
              <a:tabLst/>
              <a:defRPr/>
            </a:pPr>
            <a:r>
              <a:rPr kumimoji="0" lang="en-US" sz="1570" b="0" i="0" u="none" strike="noStrike" kern="1200" cap="none" spc="0" normalizeH="0" baseline="0" noProof="0" dirty="0">
                <a:ln>
                  <a:noFill/>
                </a:ln>
                <a:solidFill>
                  <a:prstClr val="black"/>
                </a:solidFill>
                <a:effectLst/>
                <a:uLnTx/>
                <a:uFillTx/>
                <a:latin typeface="Calibri" panose="020F0502020204030204"/>
                <a:ea typeface="+mn-ea"/>
                <a:cs typeface="+mn-cs"/>
              </a:rPr>
              <a:t>Safety, risk and environmental impact assessments of enzyme supply (M20 – M48) (TASK 6.4)</a:t>
            </a:r>
          </a:p>
          <a:p>
            <a:pPr marL="720900" marR="0" lvl="2" indent="0" algn="l" defTabSz="1217706" rtl="0" eaLnBrk="1" fontAlgn="auto" latinLnBrk="0" hangingPunct="1">
              <a:lnSpc>
                <a:spcPct val="100000"/>
              </a:lnSpc>
              <a:spcBef>
                <a:spcPts val="799"/>
              </a:spcBef>
              <a:spcAft>
                <a:spcPts val="0"/>
              </a:spcAft>
              <a:buClr>
                <a:srgbClr val="70AD47"/>
              </a:buClr>
              <a:buSzTx/>
              <a:buFont typeface="Wingdings 2" panose="05020102010507070707" pitchFamily="18" charset="2"/>
              <a:buNone/>
              <a:tabLst/>
              <a:defRPr/>
            </a:pPr>
            <a:endParaRPr kumimoji="0" lang="en-GB" sz="15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4">
            <a:extLst>
              <a:ext uri="{FF2B5EF4-FFF2-40B4-BE49-F238E27FC236}">
                <a16:creationId xmlns:a16="http://schemas.microsoft.com/office/drawing/2014/main" id="{98830EE4-50CC-801E-9F07-28CEF54A4E90}"/>
              </a:ext>
            </a:extLst>
          </p:cNvPr>
          <p:cNvSpPr txBox="1"/>
          <p:nvPr/>
        </p:nvSpPr>
        <p:spPr>
          <a:xfrm>
            <a:off x="701901" y="291292"/>
            <a:ext cx="1065189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WP6 – Development and supply of best enzyme prototypes</a:t>
            </a:r>
            <a:endParaRPr kumimoji="0" lang="en-GB" sz="3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 name="Freccia destra 21">
            <a:extLst>
              <a:ext uri="{FF2B5EF4-FFF2-40B4-BE49-F238E27FC236}">
                <a16:creationId xmlns:a16="http://schemas.microsoft.com/office/drawing/2014/main" id="{33257A9D-B2ED-9E64-A49A-D440283995A6}"/>
              </a:ext>
            </a:extLst>
          </p:cNvPr>
          <p:cNvSpPr/>
          <p:nvPr/>
        </p:nvSpPr>
        <p:spPr>
          <a:xfrm>
            <a:off x="478289" y="4955149"/>
            <a:ext cx="10379374" cy="9000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Connettore 1 23">
            <a:extLst>
              <a:ext uri="{FF2B5EF4-FFF2-40B4-BE49-F238E27FC236}">
                <a16:creationId xmlns:a16="http://schemas.microsoft.com/office/drawing/2014/main" id="{064B4C95-A8B6-C546-6C36-714FD0BB294A}"/>
              </a:ext>
            </a:extLst>
          </p:cNvPr>
          <p:cNvCxnSpPr>
            <a:cxnSpLocks/>
          </p:cNvCxnSpPr>
          <p:nvPr/>
        </p:nvCxnSpPr>
        <p:spPr>
          <a:xfrm>
            <a:off x="3073421"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9" name="Connettore 1 24">
            <a:extLst>
              <a:ext uri="{FF2B5EF4-FFF2-40B4-BE49-F238E27FC236}">
                <a16:creationId xmlns:a16="http://schemas.microsoft.com/office/drawing/2014/main" id="{7597E77E-BDE5-FECE-5A45-45ED2C5F5596}"/>
              </a:ext>
            </a:extLst>
          </p:cNvPr>
          <p:cNvCxnSpPr>
            <a:cxnSpLocks/>
          </p:cNvCxnSpPr>
          <p:nvPr/>
        </p:nvCxnSpPr>
        <p:spPr>
          <a:xfrm>
            <a:off x="1759353"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1" name="Connettore 1 25">
            <a:extLst>
              <a:ext uri="{FF2B5EF4-FFF2-40B4-BE49-F238E27FC236}">
                <a16:creationId xmlns:a16="http://schemas.microsoft.com/office/drawing/2014/main" id="{98B52680-E148-C408-45A3-9C648E50169A}"/>
              </a:ext>
            </a:extLst>
          </p:cNvPr>
          <p:cNvCxnSpPr>
            <a:cxnSpLocks/>
          </p:cNvCxnSpPr>
          <p:nvPr/>
        </p:nvCxnSpPr>
        <p:spPr>
          <a:xfrm>
            <a:off x="8234563"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ttore 1 26">
            <a:extLst>
              <a:ext uri="{FF2B5EF4-FFF2-40B4-BE49-F238E27FC236}">
                <a16:creationId xmlns:a16="http://schemas.microsoft.com/office/drawing/2014/main" id="{B7AADD38-0587-5CC6-12A1-25402C6E9FC1}"/>
              </a:ext>
            </a:extLst>
          </p:cNvPr>
          <p:cNvCxnSpPr>
            <a:cxnSpLocks/>
          </p:cNvCxnSpPr>
          <p:nvPr/>
        </p:nvCxnSpPr>
        <p:spPr>
          <a:xfrm>
            <a:off x="10876946" y="5189149"/>
            <a:ext cx="0" cy="432000"/>
          </a:xfrm>
          <a:prstGeom prst="line">
            <a:avLst/>
          </a:prstGeom>
          <a:ln w="5715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13" name="Connettore 1 27">
            <a:extLst>
              <a:ext uri="{FF2B5EF4-FFF2-40B4-BE49-F238E27FC236}">
                <a16:creationId xmlns:a16="http://schemas.microsoft.com/office/drawing/2014/main" id="{6883F9AE-544D-48B8-62F7-FE7A2798B425}"/>
              </a:ext>
            </a:extLst>
          </p:cNvPr>
          <p:cNvCxnSpPr>
            <a:cxnSpLocks/>
          </p:cNvCxnSpPr>
          <p:nvPr/>
        </p:nvCxnSpPr>
        <p:spPr>
          <a:xfrm>
            <a:off x="5655003"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CasellaDiTesto 15">
            <a:extLst>
              <a:ext uri="{FF2B5EF4-FFF2-40B4-BE49-F238E27FC236}">
                <a16:creationId xmlns:a16="http://schemas.microsoft.com/office/drawing/2014/main" id="{AF23C1CE-5F9A-0966-1D1F-A8D43527A59F}"/>
              </a:ext>
            </a:extLst>
          </p:cNvPr>
          <p:cNvSpPr txBox="1"/>
          <p:nvPr/>
        </p:nvSpPr>
        <p:spPr>
          <a:xfrm>
            <a:off x="377901" y="5251261"/>
            <a:ext cx="64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M1</a:t>
            </a:r>
          </a:p>
        </p:txBody>
      </p:sp>
      <p:sp>
        <p:nvSpPr>
          <p:cNvPr id="15" name="CasellaDiTesto 16">
            <a:extLst>
              <a:ext uri="{FF2B5EF4-FFF2-40B4-BE49-F238E27FC236}">
                <a16:creationId xmlns:a16="http://schemas.microsoft.com/office/drawing/2014/main" id="{C97EF1CD-8BAA-7433-E44E-01732527A7E1}"/>
              </a:ext>
            </a:extLst>
          </p:cNvPr>
          <p:cNvSpPr txBox="1"/>
          <p:nvPr/>
        </p:nvSpPr>
        <p:spPr>
          <a:xfrm>
            <a:off x="1682034"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M6</a:t>
            </a:r>
          </a:p>
        </p:txBody>
      </p:sp>
      <p:sp>
        <p:nvSpPr>
          <p:cNvPr id="16" name="CasellaDiTesto 17">
            <a:extLst>
              <a:ext uri="{FF2B5EF4-FFF2-40B4-BE49-F238E27FC236}">
                <a16:creationId xmlns:a16="http://schemas.microsoft.com/office/drawing/2014/main" id="{396DD88F-D4A6-62A0-121D-55D90ADC62CE}"/>
              </a:ext>
            </a:extLst>
          </p:cNvPr>
          <p:cNvSpPr txBox="1"/>
          <p:nvPr/>
        </p:nvSpPr>
        <p:spPr>
          <a:xfrm>
            <a:off x="3053423"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M12</a:t>
            </a:r>
          </a:p>
        </p:txBody>
      </p:sp>
      <p:sp>
        <p:nvSpPr>
          <p:cNvPr id="18" name="CasellaDiTesto 18">
            <a:extLst>
              <a:ext uri="{FF2B5EF4-FFF2-40B4-BE49-F238E27FC236}">
                <a16:creationId xmlns:a16="http://schemas.microsoft.com/office/drawing/2014/main" id="{A4D5936A-2F89-7EAD-60AA-2A9B93864F3F}"/>
              </a:ext>
            </a:extLst>
          </p:cNvPr>
          <p:cNvSpPr txBox="1"/>
          <p:nvPr/>
        </p:nvSpPr>
        <p:spPr>
          <a:xfrm>
            <a:off x="5610577"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M24</a:t>
            </a:r>
          </a:p>
        </p:txBody>
      </p:sp>
      <p:sp>
        <p:nvSpPr>
          <p:cNvPr id="19" name="CasellaDiTesto 19">
            <a:extLst>
              <a:ext uri="{FF2B5EF4-FFF2-40B4-BE49-F238E27FC236}">
                <a16:creationId xmlns:a16="http://schemas.microsoft.com/office/drawing/2014/main" id="{3AB8C753-D1DD-5EF7-2D6F-B936B79FA6FF}"/>
              </a:ext>
            </a:extLst>
          </p:cNvPr>
          <p:cNvSpPr txBox="1"/>
          <p:nvPr/>
        </p:nvSpPr>
        <p:spPr>
          <a:xfrm>
            <a:off x="8204511"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M36</a:t>
            </a:r>
          </a:p>
        </p:txBody>
      </p:sp>
      <p:sp>
        <p:nvSpPr>
          <p:cNvPr id="20" name="CasellaDiTesto 20">
            <a:extLst>
              <a:ext uri="{FF2B5EF4-FFF2-40B4-BE49-F238E27FC236}">
                <a16:creationId xmlns:a16="http://schemas.microsoft.com/office/drawing/2014/main" id="{8211805F-388A-997D-8D30-91F0AAAD9BD4}"/>
              </a:ext>
            </a:extLst>
          </p:cNvPr>
          <p:cNvSpPr txBox="1"/>
          <p:nvPr/>
        </p:nvSpPr>
        <p:spPr>
          <a:xfrm>
            <a:off x="10211797"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M48</a:t>
            </a:r>
          </a:p>
        </p:txBody>
      </p:sp>
      <p:sp>
        <p:nvSpPr>
          <p:cNvPr id="21" name="CasellaDiTesto 8">
            <a:extLst>
              <a:ext uri="{FF2B5EF4-FFF2-40B4-BE49-F238E27FC236}">
                <a16:creationId xmlns:a16="http://schemas.microsoft.com/office/drawing/2014/main" id="{21877AE1-13E7-9760-FBD1-A49D733F7B63}"/>
              </a:ext>
            </a:extLst>
          </p:cNvPr>
          <p:cNvSpPr txBox="1"/>
          <p:nvPr/>
        </p:nvSpPr>
        <p:spPr>
          <a:xfrm>
            <a:off x="4348822"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M18</a:t>
            </a:r>
          </a:p>
        </p:txBody>
      </p:sp>
      <p:cxnSp>
        <p:nvCxnSpPr>
          <p:cNvPr id="22" name="Connettore 1 9">
            <a:extLst>
              <a:ext uri="{FF2B5EF4-FFF2-40B4-BE49-F238E27FC236}">
                <a16:creationId xmlns:a16="http://schemas.microsoft.com/office/drawing/2014/main" id="{A26FDF19-3E33-B085-C364-D1697AFDB1C4}"/>
              </a:ext>
            </a:extLst>
          </p:cNvPr>
          <p:cNvCxnSpPr>
            <a:cxnSpLocks/>
          </p:cNvCxnSpPr>
          <p:nvPr/>
        </p:nvCxnSpPr>
        <p:spPr>
          <a:xfrm>
            <a:off x="4372886"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3" name="Connettore 1 10">
            <a:extLst>
              <a:ext uri="{FF2B5EF4-FFF2-40B4-BE49-F238E27FC236}">
                <a16:creationId xmlns:a16="http://schemas.microsoft.com/office/drawing/2014/main" id="{030381F8-8AF3-8DE7-FF4B-BAE868ED4BBD}"/>
              </a:ext>
            </a:extLst>
          </p:cNvPr>
          <p:cNvCxnSpPr>
            <a:cxnSpLocks/>
          </p:cNvCxnSpPr>
          <p:nvPr/>
        </p:nvCxnSpPr>
        <p:spPr>
          <a:xfrm>
            <a:off x="6951600"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4" name="CasellaDiTesto 11">
            <a:extLst>
              <a:ext uri="{FF2B5EF4-FFF2-40B4-BE49-F238E27FC236}">
                <a16:creationId xmlns:a16="http://schemas.microsoft.com/office/drawing/2014/main" id="{420730C0-B41A-E9B9-C81F-4FAF88938E30}"/>
              </a:ext>
            </a:extLst>
          </p:cNvPr>
          <p:cNvSpPr txBox="1"/>
          <p:nvPr/>
        </p:nvSpPr>
        <p:spPr>
          <a:xfrm>
            <a:off x="6922126"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M30</a:t>
            </a:r>
          </a:p>
        </p:txBody>
      </p:sp>
      <p:cxnSp>
        <p:nvCxnSpPr>
          <p:cNvPr id="25" name="Connettore 1 12">
            <a:extLst>
              <a:ext uri="{FF2B5EF4-FFF2-40B4-BE49-F238E27FC236}">
                <a16:creationId xmlns:a16="http://schemas.microsoft.com/office/drawing/2014/main" id="{C19FC8BE-F125-2A5C-9E32-CB5C79F20FF5}"/>
              </a:ext>
            </a:extLst>
          </p:cNvPr>
          <p:cNvCxnSpPr>
            <a:cxnSpLocks/>
          </p:cNvCxnSpPr>
          <p:nvPr/>
        </p:nvCxnSpPr>
        <p:spPr>
          <a:xfrm>
            <a:off x="9477767" y="5189149"/>
            <a:ext cx="0" cy="432000"/>
          </a:xfrm>
          <a:prstGeom prst="line">
            <a:avLst/>
          </a:prstGeom>
          <a:ln w="571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6" name="CasellaDiTesto 13">
            <a:extLst>
              <a:ext uri="{FF2B5EF4-FFF2-40B4-BE49-F238E27FC236}">
                <a16:creationId xmlns:a16="http://schemas.microsoft.com/office/drawing/2014/main" id="{89ACDC76-6DB3-70A3-11C7-CCADBFED1C50}"/>
              </a:ext>
            </a:extLst>
          </p:cNvPr>
          <p:cNvSpPr txBox="1"/>
          <p:nvPr/>
        </p:nvSpPr>
        <p:spPr>
          <a:xfrm>
            <a:off x="9445370" y="5251261"/>
            <a:ext cx="654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46A"/>
                </a:solidFill>
                <a:effectLst/>
                <a:uLnTx/>
                <a:uFillTx/>
                <a:latin typeface="Calibri" panose="020F0502020204030204"/>
                <a:ea typeface="+mn-ea"/>
                <a:cs typeface="+mn-cs"/>
              </a:rPr>
              <a:t>M42</a:t>
            </a:r>
          </a:p>
        </p:txBody>
      </p:sp>
      <p:sp>
        <p:nvSpPr>
          <p:cNvPr id="35" name="CasellaDiTesto 15">
            <a:extLst>
              <a:ext uri="{FF2B5EF4-FFF2-40B4-BE49-F238E27FC236}">
                <a16:creationId xmlns:a16="http://schemas.microsoft.com/office/drawing/2014/main" id="{AF23C1CE-5F9A-0966-1D1F-A8D43527A59F}"/>
              </a:ext>
            </a:extLst>
          </p:cNvPr>
          <p:cNvSpPr txBox="1"/>
          <p:nvPr/>
        </p:nvSpPr>
        <p:spPr>
          <a:xfrm rot="16200000">
            <a:off x="3558112" y="5878348"/>
            <a:ext cx="11417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Task 6.1</a:t>
            </a:r>
          </a:p>
        </p:txBody>
      </p:sp>
      <p:sp>
        <p:nvSpPr>
          <p:cNvPr id="37" name="CasellaDiTesto 15">
            <a:extLst>
              <a:ext uri="{FF2B5EF4-FFF2-40B4-BE49-F238E27FC236}">
                <a16:creationId xmlns:a16="http://schemas.microsoft.com/office/drawing/2014/main" id="{AF23C1CE-5F9A-0966-1D1F-A8D43527A59F}"/>
              </a:ext>
            </a:extLst>
          </p:cNvPr>
          <p:cNvSpPr txBox="1"/>
          <p:nvPr/>
        </p:nvSpPr>
        <p:spPr>
          <a:xfrm rot="16200000">
            <a:off x="4170672" y="5662906"/>
            <a:ext cx="106893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Task 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Task 6.3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546A"/>
                </a:solidFill>
                <a:effectLst/>
                <a:uLnTx/>
                <a:uFillTx/>
                <a:latin typeface="Calibri" panose="020F0502020204030204"/>
                <a:ea typeface="+mn-ea"/>
                <a:cs typeface="+mn-cs"/>
              </a:rPr>
              <a:t>Task 6.4</a:t>
            </a:r>
          </a:p>
        </p:txBody>
      </p:sp>
      <p:sp>
        <p:nvSpPr>
          <p:cNvPr id="2" name="Geschweifte Klammer links 1">
            <a:extLst>
              <a:ext uri="{FF2B5EF4-FFF2-40B4-BE49-F238E27FC236}">
                <a16:creationId xmlns:a16="http://schemas.microsoft.com/office/drawing/2014/main" id="{7E3BC7E2-1B11-8650-4DC7-EA4874B784E5}"/>
              </a:ext>
            </a:extLst>
          </p:cNvPr>
          <p:cNvSpPr/>
          <p:nvPr/>
        </p:nvSpPr>
        <p:spPr>
          <a:xfrm rot="5400000">
            <a:off x="4624008" y="5362731"/>
            <a:ext cx="104535" cy="641059"/>
          </a:xfrm>
          <a:prstGeom prst="leftBrace">
            <a:avLst/>
          </a:prstGeom>
          <a:ln w="28575">
            <a:solidFill>
              <a:srgbClr val="00687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Pfeil: nach unten 1">
            <a:extLst>
              <a:ext uri="{FF2B5EF4-FFF2-40B4-BE49-F238E27FC236}">
                <a16:creationId xmlns:a16="http://schemas.microsoft.com/office/drawing/2014/main" id="{980A761B-4CA3-4484-B5AC-F2944D500D1B}"/>
              </a:ext>
            </a:extLst>
          </p:cNvPr>
          <p:cNvSpPr/>
          <p:nvPr/>
        </p:nvSpPr>
        <p:spPr>
          <a:xfrm rot="16200000">
            <a:off x="2467904" y="2999886"/>
            <a:ext cx="132308" cy="4112369"/>
          </a:xfrm>
          <a:prstGeom prst="downArrow">
            <a:avLst/>
          </a:prstGeom>
          <a:solidFill>
            <a:srgbClr val="44546A"/>
          </a:solidFill>
          <a:ln>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60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1680</TotalTime>
  <Words>19103</Words>
  <Application>Microsoft Office PowerPoint</Application>
  <PresentationFormat>Panorámica</PresentationFormat>
  <Paragraphs>3181</Paragraphs>
  <Slides>168</Slides>
  <Notes>135</Notes>
  <HiddenSlides>0</HiddenSlides>
  <MMClips>0</MMClips>
  <ScaleCrop>false</ScaleCrop>
  <HeadingPairs>
    <vt:vector size="6" baseType="variant">
      <vt:variant>
        <vt:lpstr>Fuentes usadas</vt:lpstr>
      </vt:variant>
      <vt:variant>
        <vt:i4>20</vt:i4>
      </vt:variant>
      <vt:variant>
        <vt:lpstr>Tema</vt:lpstr>
      </vt:variant>
      <vt:variant>
        <vt:i4>4</vt:i4>
      </vt:variant>
      <vt:variant>
        <vt:lpstr>Títulos de diapositiva</vt:lpstr>
      </vt:variant>
      <vt:variant>
        <vt:i4>168</vt:i4>
      </vt:variant>
    </vt:vector>
  </HeadingPairs>
  <TitlesOfParts>
    <vt:vector size="192" baseType="lpstr">
      <vt:lpstr>Yu Mincho</vt:lpstr>
      <vt:lpstr>Arial</vt:lpstr>
      <vt:lpstr>Belleza</vt:lpstr>
      <vt:lpstr>Calibri</vt:lpstr>
      <vt:lpstr>Calibri Light</vt:lpstr>
      <vt:lpstr>Franklin Gothic Book</vt:lpstr>
      <vt:lpstr>Franklin Gothic Medium</vt:lpstr>
      <vt:lpstr>Franklin Gothic Medium (Títulos)</vt:lpstr>
      <vt:lpstr>Franklin Gothic Medium (Títulosn</vt:lpstr>
      <vt:lpstr>Garamond</vt:lpstr>
      <vt:lpstr>Leelawadee UI Semilight</vt:lpstr>
      <vt:lpstr>Libre Franklin</vt:lpstr>
      <vt:lpstr>Libre Franklin Medium</vt:lpstr>
      <vt:lpstr>Lucida Grande</vt:lpstr>
      <vt:lpstr>Noto Sans Symbols</vt:lpstr>
      <vt:lpstr>Noto Serif CJK SC</vt:lpstr>
      <vt:lpstr>Symbol</vt:lpstr>
      <vt:lpstr>Times New Roman</vt:lpstr>
      <vt:lpstr>Wingdings</vt:lpstr>
      <vt:lpstr>Wingdings 2</vt:lpstr>
      <vt:lpstr>Office Theme</vt:lpstr>
      <vt:lpstr>1_Office Theme</vt:lpstr>
      <vt:lpstr>2_Office Theme</vt:lpstr>
      <vt:lpstr>3_Office Theme</vt:lpstr>
      <vt:lpstr>FuturEnzyme Technologies of the FUTURe for low-cost ENZYMEs for environment-friendly products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FuturEnzyme Technologies of the FUTURe for low-cost ENZYMEs for environment-friendly products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FuturEnzyme Technologies of the FUTURe for low-cost ENZYMEs for environment-friendly products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FuturEnzyme Technologies of the FUTURe for low-cost ENZYMEs for environment-friendly products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FuturEnzyme Technologies of the FUTURe for low-cost ENZYMEs for environment-friendly products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FuturEnzyme Technologies of the FUTURe for low-cost ENZYMEs for environment-friendly products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FuturEnzyme Technologies of the FUTURe for low-cost ENZYMEs for environment-friendly products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FuturEnzyme Technologies of the FUTURe for low-cost ENZYMEs for environment-friendly products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Task 8.3: Dissemination and Communication: toolkit and public relations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Task 8.4: Education and training</vt:lpstr>
      <vt:lpstr>Presentación de PowerPoint</vt:lpstr>
      <vt:lpstr>Task 8.5: Maximising exploitation of project enzymes, products, and knowledge</vt:lpstr>
      <vt:lpstr>Task 8.5: Maximising exploitation of project enzymes, products, and knowledge</vt:lpstr>
      <vt:lpstr>Task 8.6: Maximising data management</vt:lpstr>
      <vt:lpstr>Task 8.7: Maximising synergies with other consortia</vt:lpstr>
      <vt:lpstr>Task 8.7: Maximising synergies with other consortia</vt:lpstr>
      <vt:lpstr>Task 8.7: Maximising synergies with other consortia</vt:lpstr>
      <vt:lpstr>Presentación de PowerPoint</vt:lpstr>
      <vt:lpstr>Presentación de PowerPoint</vt:lpstr>
      <vt:lpstr>FuturEnzyme Technologies of the FUTURe for low-cost ENZYMEs for environment-friendly products</vt:lpstr>
      <vt:lpstr>Presentación de PowerPoint</vt:lpstr>
      <vt:lpstr>Presentación de PowerPoint</vt:lpstr>
      <vt:lpstr>Presentación de PowerPoint</vt:lpstr>
      <vt:lpstr>Presentación de PowerPoint</vt:lpstr>
      <vt:lpstr>Presentación de PowerPoint</vt:lpstr>
      <vt:lpstr>Presentación de PowerPoint</vt:lpstr>
      <vt:lpstr>FuturEnzyme Technologies of the FUTURe for low-cost ENZYMEs for environment-friendly products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Highlighted experimental achievements for 2nd reporting period (December 2022-May 2024)</vt:lpstr>
      <vt:lpstr>FuturEnzyme Technologies of the FUTURe for low-cost ENZYMEs for environment-friendly products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FuturEnzyme Technologies of the FUTUre for low-cost ENZYMEs for environment-friendly products</dc:title>
  <dc:creator>Sara Daniotti</dc:creator>
  <cp:lastModifiedBy>Patricia</cp:lastModifiedBy>
  <cp:revision>155</cp:revision>
  <dcterms:created xsi:type="dcterms:W3CDTF">2022-08-25T16:38:46Z</dcterms:created>
  <dcterms:modified xsi:type="dcterms:W3CDTF">2023-02-02T14:55:23Z</dcterms:modified>
</cp:coreProperties>
</file>